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handoutMasterIdLst>
    <p:handoutMasterId r:id="rId25"/>
  </p:handoutMasterIdLst>
  <p:sldIdLst>
    <p:sldId id="310" r:id="rId2"/>
    <p:sldId id="329" r:id="rId3"/>
    <p:sldId id="332" r:id="rId4"/>
    <p:sldId id="330" r:id="rId5"/>
    <p:sldId id="339" r:id="rId6"/>
    <p:sldId id="331" r:id="rId7"/>
    <p:sldId id="336" r:id="rId8"/>
    <p:sldId id="340" r:id="rId9"/>
    <p:sldId id="334" r:id="rId10"/>
    <p:sldId id="333" r:id="rId11"/>
    <p:sldId id="316" r:id="rId12"/>
    <p:sldId id="323" r:id="rId13"/>
    <p:sldId id="317" r:id="rId14"/>
    <p:sldId id="321" r:id="rId15"/>
    <p:sldId id="335" r:id="rId16"/>
    <p:sldId id="324" r:id="rId17"/>
    <p:sldId id="328" r:id="rId18"/>
    <p:sldId id="341" r:id="rId19"/>
    <p:sldId id="318" r:id="rId20"/>
    <p:sldId id="337" r:id="rId21"/>
    <p:sldId id="338" r:id="rId22"/>
    <p:sldId id="31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3" autoAdjust="0"/>
    <p:restoredTop sz="93669" autoAdjust="0"/>
  </p:normalViewPr>
  <p:slideViewPr>
    <p:cSldViewPr>
      <p:cViewPr varScale="1">
        <p:scale>
          <a:sx n="69" d="100"/>
          <a:sy n="69" d="100"/>
        </p:scale>
        <p:origin x="-17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331B2-2332-4F12-92D7-F9BECF75B0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F9F28C8-541C-4C54-A5F6-14CFB8B12742}">
      <dgm:prSet phldrT="[Text]"/>
      <dgm:spPr/>
      <dgm:t>
        <a:bodyPr/>
        <a:lstStyle/>
        <a:p>
          <a:r>
            <a:rPr lang="en-CA" dirty="0" smtClean="0"/>
            <a:t>Best Practices</a:t>
          </a:r>
          <a:endParaRPr lang="en-CA" dirty="0"/>
        </a:p>
      </dgm:t>
    </dgm:pt>
    <dgm:pt modelId="{96F6B866-A25D-41CF-B1C9-3CC1A9320010}" type="parTrans" cxnId="{637865D9-F707-402C-91DD-1D6CBE227579}">
      <dgm:prSet/>
      <dgm:spPr/>
      <dgm:t>
        <a:bodyPr/>
        <a:lstStyle/>
        <a:p>
          <a:endParaRPr lang="en-CA"/>
        </a:p>
      </dgm:t>
    </dgm:pt>
    <dgm:pt modelId="{2B471DC7-1ECF-4952-99DC-AED1AA327DBF}" type="sibTrans" cxnId="{637865D9-F707-402C-91DD-1D6CBE227579}">
      <dgm:prSet/>
      <dgm:spPr/>
      <dgm:t>
        <a:bodyPr/>
        <a:lstStyle/>
        <a:p>
          <a:endParaRPr lang="en-CA"/>
        </a:p>
      </dgm:t>
    </dgm:pt>
    <dgm:pt modelId="{A9E252D7-70D2-41DA-9CF7-4687205A39B5}">
      <dgm:prSet phldrT="[Text]"/>
      <dgm:spPr/>
      <dgm:t>
        <a:bodyPr/>
        <a:lstStyle/>
        <a:p>
          <a:r>
            <a:rPr lang="en-CA" dirty="0" smtClean="0"/>
            <a:t>QMS</a:t>
          </a:r>
          <a:endParaRPr lang="en-CA" dirty="0"/>
        </a:p>
      </dgm:t>
    </dgm:pt>
    <dgm:pt modelId="{C88E9533-E937-4EBE-8D13-713940F0D81B}" type="parTrans" cxnId="{384CB135-4879-40D7-8A7C-0963209EA3F0}">
      <dgm:prSet/>
      <dgm:spPr/>
      <dgm:t>
        <a:bodyPr/>
        <a:lstStyle/>
        <a:p>
          <a:endParaRPr lang="en-CA"/>
        </a:p>
      </dgm:t>
    </dgm:pt>
    <dgm:pt modelId="{07A2CA33-B9DF-4993-A321-B224F1C131A8}" type="sibTrans" cxnId="{384CB135-4879-40D7-8A7C-0963209EA3F0}">
      <dgm:prSet/>
      <dgm:spPr/>
      <dgm:t>
        <a:bodyPr/>
        <a:lstStyle/>
        <a:p>
          <a:endParaRPr lang="en-CA"/>
        </a:p>
      </dgm:t>
    </dgm:pt>
    <dgm:pt modelId="{4C4B024A-93D0-40A2-B09D-AFE63CC149F8}">
      <dgm:prSet phldrT="[Text]"/>
      <dgm:spPr/>
      <dgm:t>
        <a:bodyPr/>
        <a:lstStyle/>
        <a:p>
          <a:r>
            <a:rPr lang="en-CA" dirty="0" smtClean="0"/>
            <a:t>FSMS</a:t>
          </a:r>
          <a:endParaRPr lang="en-CA" dirty="0"/>
        </a:p>
      </dgm:t>
    </dgm:pt>
    <dgm:pt modelId="{48E11D13-33C5-42C0-9C41-5255E7BEAD3E}" type="parTrans" cxnId="{E58DB893-7429-43D9-90E9-E6AACF686029}">
      <dgm:prSet/>
      <dgm:spPr/>
      <dgm:t>
        <a:bodyPr/>
        <a:lstStyle/>
        <a:p>
          <a:endParaRPr lang="en-CA"/>
        </a:p>
      </dgm:t>
    </dgm:pt>
    <dgm:pt modelId="{972D0524-EBF6-4322-B7A5-875427EFDEF6}" type="sibTrans" cxnId="{E58DB893-7429-43D9-90E9-E6AACF686029}">
      <dgm:prSet/>
      <dgm:spPr/>
      <dgm:t>
        <a:bodyPr/>
        <a:lstStyle/>
        <a:p>
          <a:endParaRPr lang="en-CA"/>
        </a:p>
      </dgm:t>
    </dgm:pt>
    <dgm:pt modelId="{1AF97A26-82B6-4D92-A316-97B24368BA2D}">
      <dgm:prSet/>
      <dgm:spPr/>
      <dgm:t>
        <a:bodyPr/>
        <a:lstStyle/>
        <a:p>
          <a:r>
            <a:rPr lang="en-CA" dirty="0" smtClean="0"/>
            <a:t>Basic GMP’s</a:t>
          </a:r>
          <a:endParaRPr lang="en-CA" dirty="0"/>
        </a:p>
      </dgm:t>
    </dgm:pt>
    <dgm:pt modelId="{C175B6F1-ED9E-4CD6-9520-C1EF489B0CB8}" type="parTrans" cxnId="{5330E634-21DE-4F36-9FB9-A4F965C19F2F}">
      <dgm:prSet/>
      <dgm:spPr/>
      <dgm:t>
        <a:bodyPr/>
        <a:lstStyle/>
        <a:p>
          <a:endParaRPr lang="en-CA"/>
        </a:p>
      </dgm:t>
    </dgm:pt>
    <dgm:pt modelId="{4E9BE4EA-5232-479C-87DE-52748F327119}" type="sibTrans" cxnId="{5330E634-21DE-4F36-9FB9-A4F965C19F2F}">
      <dgm:prSet/>
      <dgm:spPr/>
      <dgm:t>
        <a:bodyPr/>
        <a:lstStyle/>
        <a:p>
          <a:endParaRPr lang="en-CA"/>
        </a:p>
      </dgm:t>
    </dgm:pt>
    <dgm:pt modelId="{7FDBF6C9-244A-49A4-A4C2-C4BFF6932D84}">
      <dgm:prSet/>
      <dgm:spPr/>
      <dgm:t>
        <a:bodyPr/>
        <a:lstStyle/>
        <a:p>
          <a:r>
            <a:rPr lang="en-CA" dirty="0" smtClean="0"/>
            <a:t>Prerequisites</a:t>
          </a:r>
          <a:endParaRPr lang="en-CA" dirty="0"/>
        </a:p>
      </dgm:t>
    </dgm:pt>
    <dgm:pt modelId="{2806A2FA-F4CB-40C9-A540-275A5E6C1062}" type="parTrans" cxnId="{DDA65F54-CBAE-482F-99FD-CBC75F2895AE}">
      <dgm:prSet/>
      <dgm:spPr/>
      <dgm:t>
        <a:bodyPr/>
        <a:lstStyle/>
        <a:p>
          <a:endParaRPr lang="en-CA"/>
        </a:p>
      </dgm:t>
    </dgm:pt>
    <dgm:pt modelId="{26E7066B-EBAA-478F-9F81-D8B03D91DFE7}" type="sibTrans" cxnId="{DDA65F54-CBAE-482F-99FD-CBC75F2895AE}">
      <dgm:prSet/>
      <dgm:spPr/>
      <dgm:t>
        <a:bodyPr/>
        <a:lstStyle/>
        <a:p>
          <a:endParaRPr lang="en-CA"/>
        </a:p>
      </dgm:t>
    </dgm:pt>
    <dgm:pt modelId="{E71CCED4-A690-4339-8B70-D5B05AC75BBC}">
      <dgm:prSet/>
      <dgm:spPr/>
      <dgm:t>
        <a:bodyPr/>
        <a:lstStyle/>
        <a:p>
          <a:r>
            <a:rPr lang="en-CA" dirty="0" smtClean="0"/>
            <a:t>HACCP</a:t>
          </a:r>
          <a:endParaRPr lang="en-CA" dirty="0"/>
        </a:p>
      </dgm:t>
    </dgm:pt>
    <dgm:pt modelId="{E9280EDE-FB5D-4C07-98E0-543ED4255AB5}" type="parTrans" cxnId="{566E2BBA-0E61-42A5-AA5E-3CF67293C065}">
      <dgm:prSet/>
      <dgm:spPr/>
      <dgm:t>
        <a:bodyPr/>
        <a:lstStyle/>
        <a:p>
          <a:endParaRPr lang="en-CA"/>
        </a:p>
      </dgm:t>
    </dgm:pt>
    <dgm:pt modelId="{54A25048-636B-4D51-BFD2-3EAB953506C3}" type="sibTrans" cxnId="{566E2BBA-0E61-42A5-AA5E-3CF67293C065}">
      <dgm:prSet/>
      <dgm:spPr/>
      <dgm:t>
        <a:bodyPr/>
        <a:lstStyle/>
        <a:p>
          <a:endParaRPr lang="en-CA"/>
        </a:p>
      </dgm:t>
    </dgm:pt>
    <dgm:pt modelId="{FBFB1BAB-512D-4800-9BF3-4E8DBD792EC4}" type="pres">
      <dgm:prSet presAssocID="{BB0331B2-2332-4F12-92D7-F9BECF75B01B}" presName="Name0" presStyleCnt="0">
        <dgm:presLayoutVars>
          <dgm:dir/>
          <dgm:animLvl val="lvl"/>
          <dgm:resizeHandles val="exact"/>
        </dgm:presLayoutVars>
      </dgm:prSet>
      <dgm:spPr/>
    </dgm:pt>
    <dgm:pt modelId="{9A9F1711-61EA-4314-A214-3E01F7005DD4}" type="pres">
      <dgm:prSet presAssocID="{3F9F28C8-541C-4C54-A5F6-14CFB8B12742}" presName="Name8" presStyleCnt="0"/>
      <dgm:spPr/>
    </dgm:pt>
    <dgm:pt modelId="{B9041ED8-80B9-49EB-82F3-F7A0FF6A3E1C}" type="pres">
      <dgm:prSet presAssocID="{3F9F28C8-541C-4C54-A5F6-14CFB8B12742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C2F8927-C58C-4DC9-9032-2220A28E377F}" type="pres">
      <dgm:prSet presAssocID="{3F9F28C8-541C-4C54-A5F6-14CFB8B127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01B608-7C3C-424A-9C02-4870A1BD5A96}" type="pres">
      <dgm:prSet presAssocID="{A9E252D7-70D2-41DA-9CF7-4687205A39B5}" presName="Name8" presStyleCnt="0"/>
      <dgm:spPr/>
    </dgm:pt>
    <dgm:pt modelId="{CD8CCC9D-6225-41DC-982D-B19B5C4A0B39}" type="pres">
      <dgm:prSet presAssocID="{A9E252D7-70D2-41DA-9CF7-4687205A39B5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AEB5A78-B5B6-4141-8BA8-425041CE31DF}" type="pres">
      <dgm:prSet presAssocID="{A9E252D7-70D2-41DA-9CF7-4687205A39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AD3FF8A-5D9E-4410-B5C6-5A30DFED2DA9}" type="pres">
      <dgm:prSet presAssocID="{4C4B024A-93D0-40A2-B09D-AFE63CC149F8}" presName="Name8" presStyleCnt="0"/>
      <dgm:spPr/>
    </dgm:pt>
    <dgm:pt modelId="{DB57077B-EFA8-495D-81C7-628F53931B99}" type="pres">
      <dgm:prSet presAssocID="{4C4B024A-93D0-40A2-B09D-AFE63CC149F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7E1BE6E-B491-46C7-A34D-2B888A52BAD5}" type="pres">
      <dgm:prSet presAssocID="{4C4B024A-93D0-40A2-B09D-AFE63CC149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A71972-4445-4797-9B81-1DCF4D810A45}" type="pres">
      <dgm:prSet presAssocID="{E71CCED4-A690-4339-8B70-D5B05AC75BBC}" presName="Name8" presStyleCnt="0"/>
      <dgm:spPr/>
    </dgm:pt>
    <dgm:pt modelId="{9C6BEBFB-C4B1-48A7-8E34-4F40B0423EFE}" type="pres">
      <dgm:prSet presAssocID="{E71CCED4-A690-4339-8B70-D5B05AC75BBC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36E64A6-1D45-43CD-AC1C-940BB793F792}" type="pres">
      <dgm:prSet presAssocID="{E71CCED4-A690-4339-8B70-D5B05AC75B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1293DAE-7F3A-4BE6-A51D-D66069444209}" type="pres">
      <dgm:prSet presAssocID="{7FDBF6C9-244A-49A4-A4C2-C4BFF6932D84}" presName="Name8" presStyleCnt="0"/>
      <dgm:spPr/>
    </dgm:pt>
    <dgm:pt modelId="{26DD9B22-7BBB-4CD6-9FCB-7085E7D099C3}" type="pres">
      <dgm:prSet presAssocID="{7FDBF6C9-244A-49A4-A4C2-C4BFF6932D84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8EB43FB-D315-433E-96B4-1A8343292256}" type="pres">
      <dgm:prSet presAssocID="{7FDBF6C9-244A-49A4-A4C2-C4BFF6932D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4EA55BC-7C9D-4580-B6FA-BA9F60B3C90B}" type="pres">
      <dgm:prSet presAssocID="{1AF97A26-82B6-4D92-A316-97B24368BA2D}" presName="Name8" presStyleCnt="0"/>
      <dgm:spPr/>
    </dgm:pt>
    <dgm:pt modelId="{61B071B2-66EB-478F-B4F8-80D43EBE34A4}" type="pres">
      <dgm:prSet presAssocID="{1AF97A26-82B6-4D92-A316-97B24368BA2D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6EC1980-C5EA-438A-A08F-F15F5BA5CD95}" type="pres">
      <dgm:prSet presAssocID="{1AF97A26-82B6-4D92-A316-97B24368BA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5F38841-68EE-44A7-A01C-633128E3B55E}" type="presOf" srcId="{7FDBF6C9-244A-49A4-A4C2-C4BFF6932D84}" destId="{26DD9B22-7BBB-4CD6-9FCB-7085E7D099C3}" srcOrd="0" destOrd="0" presId="urn:microsoft.com/office/officeart/2005/8/layout/pyramid1"/>
    <dgm:cxn modelId="{FF80E48A-C789-4FC1-AB77-CEF0ECB88103}" type="presOf" srcId="{4C4B024A-93D0-40A2-B09D-AFE63CC149F8}" destId="{DB57077B-EFA8-495D-81C7-628F53931B99}" srcOrd="0" destOrd="0" presId="urn:microsoft.com/office/officeart/2005/8/layout/pyramid1"/>
    <dgm:cxn modelId="{1539E48E-63B9-498A-A5EF-F346732EBA68}" type="presOf" srcId="{E71CCED4-A690-4339-8B70-D5B05AC75BBC}" destId="{9C6BEBFB-C4B1-48A7-8E34-4F40B0423EFE}" srcOrd="0" destOrd="0" presId="urn:microsoft.com/office/officeart/2005/8/layout/pyramid1"/>
    <dgm:cxn modelId="{637865D9-F707-402C-91DD-1D6CBE227579}" srcId="{BB0331B2-2332-4F12-92D7-F9BECF75B01B}" destId="{3F9F28C8-541C-4C54-A5F6-14CFB8B12742}" srcOrd="0" destOrd="0" parTransId="{96F6B866-A25D-41CF-B1C9-3CC1A9320010}" sibTransId="{2B471DC7-1ECF-4952-99DC-AED1AA327DBF}"/>
    <dgm:cxn modelId="{AA8AD3F6-42D6-407C-94EF-36F29F2CBAB2}" type="presOf" srcId="{BB0331B2-2332-4F12-92D7-F9BECF75B01B}" destId="{FBFB1BAB-512D-4800-9BF3-4E8DBD792EC4}" srcOrd="0" destOrd="0" presId="urn:microsoft.com/office/officeart/2005/8/layout/pyramid1"/>
    <dgm:cxn modelId="{D112D286-F5B1-46B4-A4CB-845C8BBA434C}" type="presOf" srcId="{1AF97A26-82B6-4D92-A316-97B24368BA2D}" destId="{61B071B2-66EB-478F-B4F8-80D43EBE34A4}" srcOrd="0" destOrd="0" presId="urn:microsoft.com/office/officeart/2005/8/layout/pyramid1"/>
    <dgm:cxn modelId="{B83D7101-03A9-4A2E-9950-C6165379D93B}" type="presOf" srcId="{7FDBF6C9-244A-49A4-A4C2-C4BFF6932D84}" destId="{C8EB43FB-D315-433E-96B4-1A8343292256}" srcOrd="1" destOrd="0" presId="urn:microsoft.com/office/officeart/2005/8/layout/pyramid1"/>
    <dgm:cxn modelId="{018E41B8-A9EC-467C-B0AE-F191FAA657D4}" type="presOf" srcId="{3F9F28C8-541C-4C54-A5F6-14CFB8B12742}" destId="{B9041ED8-80B9-49EB-82F3-F7A0FF6A3E1C}" srcOrd="0" destOrd="0" presId="urn:microsoft.com/office/officeart/2005/8/layout/pyramid1"/>
    <dgm:cxn modelId="{ADFBA651-3042-4137-92BC-60F22F3595BE}" type="presOf" srcId="{4C4B024A-93D0-40A2-B09D-AFE63CC149F8}" destId="{87E1BE6E-B491-46C7-A34D-2B888A52BAD5}" srcOrd="1" destOrd="0" presId="urn:microsoft.com/office/officeart/2005/8/layout/pyramid1"/>
    <dgm:cxn modelId="{275C62F1-0530-41FC-B86C-DFB889AC1A2F}" type="presOf" srcId="{1AF97A26-82B6-4D92-A316-97B24368BA2D}" destId="{26EC1980-C5EA-438A-A08F-F15F5BA5CD95}" srcOrd="1" destOrd="0" presId="urn:microsoft.com/office/officeart/2005/8/layout/pyramid1"/>
    <dgm:cxn modelId="{E58DB893-7429-43D9-90E9-E6AACF686029}" srcId="{BB0331B2-2332-4F12-92D7-F9BECF75B01B}" destId="{4C4B024A-93D0-40A2-B09D-AFE63CC149F8}" srcOrd="2" destOrd="0" parTransId="{48E11D13-33C5-42C0-9C41-5255E7BEAD3E}" sibTransId="{972D0524-EBF6-4322-B7A5-875427EFDEF6}"/>
    <dgm:cxn modelId="{237897CD-0267-4EFE-8AF8-BF8B2451915A}" type="presOf" srcId="{E71CCED4-A690-4339-8B70-D5B05AC75BBC}" destId="{C36E64A6-1D45-43CD-AC1C-940BB793F792}" srcOrd="1" destOrd="0" presId="urn:microsoft.com/office/officeart/2005/8/layout/pyramid1"/>
    <dgm:cxn modelId="{5330E634-21DE-4F36-9FB9-A4F965C19F2F}" srcId="{BB0331B2-2332-4F12-92D7-F9BECF75B01B}" destId="{1AF97A26-82B6-4D92-A316-97B24368BA2D}" srcOrd="5" destOrd="0" parTransId="{C175B6F1-ED9E-4CD6-9520-C1EF489B0CB8}" sibTransId="{4E9BE4EA-5232-479C-87DE-52748F327119}"/>
    <dgm:cxn modelId="{566E2BBA-0E61-42A5-AA5E-3CF67293C065}" srcId="{BB0331B2-2332-4F12-92D7-F9BECF75B01B}" destId="{E71CCED4-A690-4339-8B70-D5B05AC75BBC}" srcOrd="3" destOrd="0" parTransId="{E9280EDE-FB5D-4C07-98E0-543ED4255AB5}" sibTransId="{54A25048-636B-4D51-BFD2-3EAB953506C3}"/>
    <dgm:cxn modelId="{384CB135-4879-40D7-8A7C-0963209EA3F0}" srcId="{BB0331B2-2332-4F12-92D7-F9BECF75B01B}" destId="{A9E252D7-70D2-41DA-9CF7-4687205A39B5}" srcOrd="1" destOrd="0" parTransId="{C88E9533-E937-4EBE-8D13-713940F0D81B}" sibTransId="{07A2CA33-B9DF-4993-A321-B224F1C131A8}"/>
    <dgm:cxn modelId="{8409660D-FA33-4C9D-9E69-FB00DD2A4066}" type="presOf" srcId="{A9E252D7-70D2-41DA-9CF7-4687205A39B5}" destId="{CD8CCC9D-6225-41DC-982D-B19B5C4A0B39}" srcOrd="0" destOrd="0" presId="urn:microsoft.com/office/officeart/2005/8/layout/pyramid1"/>
    <dgm:cxn modelId="{DDA65F54-CBAE-482F-99FD-CBC75F2895AE}" srcId="{BB0331B2-2332-4F12-92D7-F9BECF75B01B}" destId="{7FDBF6C9-244A-49A4-A4C2-C4BFF6932D84}" srcOrd="4" destOrd="0" parTransId="{2806A2FA-F4CB-40C9-A540-275A5E6C1062}" sibTransId="{26E7066B-EBAA-478F-9F81-D8B03D91DFE7}"/>
    <dgm:cxn modelId="{C6472274-1B84-484E-848E-E3C12C4005A3}" type="presOf" srcId="{3F9F28C8-541C-4C54-A5F6-14CFB8B12742}" destId="{6C2F8927-C58C-4DC9-9032-2220A28E377F}" srcOrd="1" destOrd="0" presId="urn:microsoft.com/office/officeart/2005/8/layout/pyramid1"/>
    <dgm:cxn modelId="{D4DF398D-3FEB-4D01-99BB-08FECE943D8E}" type="presOf" srcId="{A9E252D7-70D2-41DA-9CF7-4687205A39B5}" destId="{DAEB5A78-B5B6-4141-8BA8-425041CE31DF}" srcOrd="1" destOrd="0" presId="urn:microsoft.com/office/officeart/2005/8/layout/pyramid1"/>
    <dgm:cxn modelId="{392C9CF0-7818-4AD9-9E49-9162DD8B6B4C}" type="presParOf" srcId="{FBFB1BAB-512D-4800-9BF3-4E8DBD792EC4}" destId="{9A9F1711-61EA-4314-A214-3E01F7005DD4}" srcOrd="0" destOrd="0" presId="urn:microsoft.com/office/officeart/2005/8/layout/pyramid1"/>
    <dgm:cxn modelId="{C0E99CCA-F81C-4735-8DC6-D803FBD87D43}" type="presParOf" srcId="{9A9F1711-61EA-4314-A214-3E01F7005DD4}" destId="{B9041ED8-80B9-49EB-82F3-F7A0FF6A3E1C}" srcOrd="0" destOrd="0" presId="urn:microsoft.com/office/officeart/2005/8/layout/pyramid1"/>
    <dgm:cxn modelId="{839E44BD-7FB1-462B-9496-8EB798F8D888}" type="presParOf" srcId="{9A9F1711-61EA-4314-A214-3E01F7005DD4}" destId="{6C2F8927-C58C-4DC9-9032-2220A28E377F}" srcOrd="1" destOrd="0" presId="urn:microsoft.com/office/officeart/2005/8/layout/pyramid1"/>
    <dgm:cxn modelId="{1A65FC7A-8FAF-4BF5-9AD9-D3C86D7B8DE8}" type="presParOf" srcId="{FBFB1BAB-512D-4800-9BF3-4E8DBD792EC4}" destId="{DC01B608-7C3C-424A-9C02-4870A1BD5A96}" srcOrd="1" destOrd="0" presId="urn:microsoft.com/office/officeart/2005/8/layout/pyramid1"/>
    <dgm:cxn modelId="{0EA75D48-C6AD-4F88-AA56-24206DD664ED}" type="presParOf" srcId="{DC01B608-7C3C-424A-9C02-4870A1BD5A96}" destId="{CD8CCC9D-6225-41DC-982D-B19B5C4A0B39}" srcOrd="0" destOrd="0" presId="urn:microsoft.com/office/officeart/2005/8/layout/pyramid1"/>
    <dgm:cxn modelId="{12F7240B-DC06-4D0A-A3BF-AA95042E19E1}" type="presParOf" srcId="{DC01B608-7C3C-424A-9C02-4870A1BD5A96}" destId="{DAEB5A78-B5B6-4141-8BA8-425041CE31DF}" srcOrd="1" destOrd="0" presId="urn:microsoft.com/office/officeart/2005/8/layout/pyramid1"/>
    <dgm:cxn modelId="{A4268944-A47F-470A-9525-8553C529F9FA}" type="presParOf" srcId="{FBFB1BAB-512D-4800-9BF3-4E8DBD792EC4}" destId="{1AD3FF8A-5D9E-4410-B5C6-5A30DFED2DA9}" srcOrd="2" destOrd="0" presId="urn:microsoft.com/office/officeart/2005/8/layout/pyramid1"/>
    <dgm:cxn modelId="{65A1D125-CEA1-4856-93F6-ED31B5EE48DB}" type="presParOf" srcId="{1AD3FF8A-5D9E-4410-B5C6-5A30DFED2DA9}" destId="{DB57077B-EFA8-495D-81C7-628F53931B99}" srcOrd="0" destOrd="0" presId="urn:microsoft.com/office/officeart/2005/8/layout/pyramid1"/>
    <dgm:cxn modelId="{BB367310-8864-47B5-B44D-EDE7D0305C3D}" type="presParOf" srcId="{1AD3FF8A-5D9E-4410-B5C6-5A30DFED2DA9}" destId="{87E1BE6E-B491-46C7-A34D-2B888A52BAD5}" srcOrd="1" destOrd="0" presId="urn:microsoft.com/office/officeart/2005/8/layout/pyramid1"/>
    <dgm:cxn modelId="{C3465684-B341-4592-B525-5DEA4E5E8646}" type="presParOf" srcId="{FBFB1BAB-512D-4800-9BF3-4E8DBD792EC4}" destId="{FBA71972-4445-4797-9B81-1DCF4D810A45}" srcOrd="3" destOrd="0" presId="urn:microsoft.com/office/officeart/2005/8/layout/pyramid1"/>
    <dgm:cxn modelId="{1917D036-158F-431E-A8E9-432937AC2D7D}" type="presParOf" srcId="{FBA71972-4445-4797-9B81-1DCF4D810A45}" destId="{9C6BEBFB-C4B1-48A7-8E34-4F40B0423EFE}" srcOrd="0" destOrd="0" presId="urn:microsoft.com/office/officeart/2005/8/layout/pyramid1"/>
    <dgm:cxn modelId="{3D0671B3-8E4E-4E02-8DCD-AEF7DBD73C2E}" type="presParOf" srcId="{FBA71972-4445-4797-9B81-1DCF4D810A45}" destId="{C36E64A6-1D45-43CD-AC1C-940BB793F792}" srcOrd="1" destOrd="0" presId="urn:microsoft.com/office/officeart/2005/8/layout/pyramid1"/>
    <dgm:cxn modelId="{2736A41C-94DF-4140-9CA8-4814E0E4D428}" type="presParOf" srcId="{FBFB1BAB-512D-4800-9BF3-4E8DBD792EC4}" destId="{A1293DAE-7F3A-4BE6-A51D-D66069444209}" srcOrd="4" destOrd="0" presId="urn:microsoft.com/office/officeart/2005/8/layout/pyramid1"/>
    <dgm:cxn modelId="{477D77B0-1FB0-48D6-8ADF-A91673AB69B2}" type="presParOf" srcId="{A1293DAE-7F3A-4BE6-A51D-D66069444209}" destId="{26DD9B22-7BBB-4CD6-9FCB-7085E7D099C3}" srcOrd="0" destOrd="0" presId="urn:microsoft.com/office/officeart/2005/8/layout/pyramid1"/>
    <dgm:cxn modelId="{8BD36735-CD44-49F0-AC3D-32861CE4FE4F}" type="presParOf" srcId="{A1293DAE-7F3A-4BE6-A51D-D66069444209}" destId="{C8EB43FB-D315-433E-96B4-1A8343292256}" srcOrd="1" destOrd="0" presId="urn:microsoft.com/office/officeart/2005/8/layout/pyramid1"/>
    <dgm:cxn modelId="{8C9129BF-D810-457E-B3D6-180883139A63}" type="presParOf" srcId="{FBFB1BAB-512D-4800-9BF3-4E8DBD792EC4}" destId="{14EA55BC-7C9D-4580-B6FA-BA9F60B3C90B}" srcOrd="5" destOrd="0" presId="urn:microsoft.com/office/officeart/2005/8/layout/pyramid1"/>
    <dgm:cxn modelId="{8AAAC74B-CFAD-4016-A895-CDE10BA8C9B7}" type="presParOf" srcId="{14EA55BC-7C9D-4580-B6FA-BA9F60B3C90B}" destId="{61B071B2-66EB-478F-B4F8-80D43EBE34A4}" srcOrd="0" destOrd="0" presId="urn:microsoft.com/office/officeart/2005/8/layout/pyramid1"/>
    <dgm:cxn modelId="{436F5DFE-F52D-4537-A293-8521E11CB2A1}" type="presParOf" srcId="{14EA55BC-7C9D-4580-B6FA-BA9F60B3C90B}" destId="{26EC1980-C5EA-438A-A08F-F15F5BA5CD9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1ED8-80B9-49EB-82F3-F7A0FF6A3E1C}">
      <dsp:nvSpPr>
        <dsp:cNvPr id="0" name=""/>
        <dsp:cNvSpPr/>
      </dsp:nvSpPr>
      <dsp:spPr>
        <a:xfrm>
          <a:off x="2540000" y="0"/>
          <a:ext cx="1016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Best Practices</a:t>
          </a:r>
          <a:endParaRPr lang="en-CA" sz="2000" kern="1200" dirty="0"/>
        </a:p>
      </dsp:txBody>
      <dsp:txXfrm>
        <a:off x="2540000" y="0"/>
        <a:ext cx="1016000" cy="677333"/>
      </dsp:txXfrm>
    </dsp:sp>
    <dsp:sp modelId="{CD8CCC9D-6225-41DC-982D-B19B5C4A0B39}">
      <dsp:nvSpPr>
        <dsp:cNvPr id="0" name=""/>
        <dsp:cNvSpPr/>
      </dsp:nvSpPr>
      <dsp:spPr>
        <a:xfrm>
          <a:off x="2032000" y="677333"/>
          <a:ext cx="2032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QMS</a:t>
          </a:r>
          <a:endParaRPr lang="en-CA" sz="2000" kern="1200" dirty="0"/>
        </a:p>
      </dsp:txBody>
      <dsp:txXfrm>
        <a:off x="2387600" y="677333"/>
        <a:ext cx="1320800" cy="677333"/>
      </dsp:txXfrm>
    </dsp:sp>
    <dsp:sp modelId="{DB57077B-EFA8-495D-81C7-628F53931B99}">
      <dsp:nvSpPr>
        <dsp:cNvPr id="0" name=""/>
        <dsp:cNvSpPr/>
      </dsp:nvSpPr>
      <dsp:spPr>
        <a:xfrm>
          <a:off x="1523999" y="1354666"/>
          <a:ext cx="3048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FSMS</a:t>
          </a:r>
          <a:endParaRPr lang="en-CA" sz="2000" kern="1200" dirty="0"/>
        </a:p>
      </dsp:txBody>
      <dsp:txXfrm>
        <a:off x="2057399" y="1354666"/>
        <a:ext cx="1981200" cy="677333"/>
      </dsp:txXfrm>
    </dsp:sp>
    <dsp:sp modelId="{9C6BEBFB-C4B1-48A7-8E34-4F40B0423EFE}">
      <dsp:nvSpPr>
        <dsp:cNvPr id="0" name=""/>
        <dsp:cNvSpPr/>
      </dsp:nvSpPr>
      <dsp:spPr>
        <a:xfrm>
          <a:off x="1015999" y="2032000"/>
          <a:ext cx="4064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HACCP</a:t>
          </a:r>
          <a:endParaRPr lang="en-CA" sz="2000" kern="1200" dirty="0"/>
        </a:p>
      </dsp:txBody>
      <dsp:txXfrm>
        <a:off x="1727199" y="2032000"/>
        <a:ext cx="2641600" cy="677333"/>
      </dsp:txXfrm>
    </dsp:sp>
    <dsp:sp modelId="{26DD9B22-7BBB-4CD6-9FCB-7085E7D099C3}">
      <dsp:nvSpPr>
        <dsp:cNvPr id="0" name=""/>
        <dsp:cNvSpPr/>
      </dsp:nvSpPr>
      <dsp:spPr>
        <a:xfrm>
          <a:off x="507999" y="2709333"/>
          <a:ext cx="5080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Prerequisites</a:t>
          </a:r>
          <a:endParaRPr lang="en-CA" sz="2000" kern="1200" dirty="0"/>
        </a:p>
      </dsp:txBody>
      <dsp:txXfrm>
        <a:off x="1396999" y="2709333"/>
        <a:ext cx="3302000" cy="677333"/>
      </dsp:txXfrm>
    </dsp:sp>
    <dsp:sp modelId="{61B071B2-66EB-478F-B4F8-80D43EBE34A4}">
      <dsp:nvSpPr>
        <dsp:cNvPr id="0" name=""/>
        <dsp:cNvSpPr/>
      </dsp:nvSpPr>
      <dsp:spPr>
        <a:xfrm>
          <a:off x="0" y="3386666"/>
          <a:ext cx="6096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Basic GMP’s</a:t>
          </a:r>
          <a:endParaRPr lang="en-CA" sz="2000" kern="1200" dirty="0"/>
        </a:p>
      </dsp:txBody>
      <dsp:txXfrm>
        <a:off x="1066799" y="3386666"/>
        <a:ext cx="3962400" cy="677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20FE5-E720-4E3F-A711-2A0CE4474C66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D8B02-5470-4166-92A0-B066DB803B5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59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65CFC-6A93-4A0C-8CC5-A89193747192}" type="datetimeFigureOut">
              <a:rPr lang="en-GB" smtClean="0"/>
              <a:t>28/10/2013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7E5-D1E1-4F7E-9A6A-CA1FD1FCBC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56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7E5-D1E1-4F7E-9A6A-CA1FD1FCBCD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862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Mexico</a:t>
            </a:r>
            <a:r>
              <a:rPr lang="en-CA" baseline="0" dirty="0" smtClean="0"/>
              <a:t> is 1/3 the population of the US, Canada is 1/10.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C8EA3-A6BC-404A-937F-15F0D358304C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7620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E178-A230-4158-8395-BB45F32E38A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222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7E5-D1E1-4F7E-9A6A-CA1FD1FCBCD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86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 smtClean="0"/>
              <a:t>These are only some of the many companies that are accepting GFSI recognised schemes in their supply chains.</a:t>
            </a:r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A490593-2ADB-4805-8968-7347A9A759EE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F68EA-3C2D-4E9D-AB8B-CDD25A716963}" type="slidenum">
              <a:rPr lang="fr-F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Explain what position statements are and where to find them</a:t>
            </a:r>
          </a:p>
          <a:p>
            <a:endParaRPr lang="en-GB" dirty="0" smtClean="0"/>
          </a:p>
          <a:p>
            <a:r>
              <a:rPr lang="en-GB" dirty="0" smtClean="0"/>
              <a:t>During the lifetime of a published Standard the</a:t>
            </a:r>
            <a:r>
              <a:rPr lang="en-GB" baseline="0" dirty="0" smtClean="0"/>
              <a:t> BRC technical committee may be asked to either: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review the wording of a clause in the Standard,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Provide an interpretation for a requirement or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Rule on the grading of non-conformity against a clause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Position Statements are binding on the way that the audit and certification process shall be carried out and are an extension of the Standard.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7E5-D1E1-4F7E-9A6A-CA1FD1FCBC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7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1CF12-1D4E-4FF0-9D10-547055FFD77A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659AFD-2ECA-4FC3-AAE3-72C2B09FE2FF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7E5-D1E1-4F7E-9A6A-CA1FD1FCBCD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86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Mexico</a:t>
            </a:r>
            <a:r>
              <a:rPr lang="en-CA" baseline="0" dirty="0" smtClean="0"/>
              <a:t> is 1/3 the population of the US, Canada is 1/10.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C8EA3-A6BC-404A-937F-15F0D358304C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762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Regional, recently announced mandates for in-country supply expected to be a significant driver in the next few years.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C8EA3-A6BC-404A-937F-15F0D358304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75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513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428841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130897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442D-C2DE-46E5-8620-16395DB50D62}" type="datetimeFigureOut">
              <a:rPr lang="fr-FR"/>
              <a:pPr>
                <a:defRPr/>
              </a:pPr>
              <a:t>28/10/2013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2C8EA-7D1A-45F5-A4C6-DB0FE1808F9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35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4258816" cy="50891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Half Frame 6"/>
          <p:cNvSpPr/>
          <p:nvPr userDrawn="1"/>
        </p:nvSpPr>
        <p:spPr>
          <a:xfrm>
            <a:off x="251520" y="260648"/>
            <a:ext cx="288032" cy="1008112"/>
          </a:xfrm>
          <a:prstGeom prst="half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237312"/>
            <a:ext cx="9144000" cy="7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283968" y="630932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BRC Global Standards. Trust in Quality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	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9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427318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89979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755121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52133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497556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139107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379052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5133-F408-45D3-B8BB-EAAC7F21FA75}" type="datetimeFigureOut">
              <a:rPr lang="en-CA" smtClean="0"/>
              <a:t>28/10/2013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8246-CE32-4481-8645-593BB2B1FD8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283968" y="630932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BRC Global Standards. Trust in Quality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	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251520" y="260648"/>
            <a:ext cx="288032" cy="1008112"/>
          </a:xfrm>
          <a:prstGeom prst="half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412052"/>
            <a:ext cx="2152666" cy="4966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237312"/>
            <a:ext cx="914400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63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co/url?sa=i&amp;source=images&amp;cd=&amp;cad=rja&amp;docid=YiOcrsRXGS4i9M&amp;tbnid=uIC90Qp11wvZLM:&amp;ved=0CAgQjRwwAA&amp;url=http%3A%2F%2Fwww.picstopin.com%2F851%2Fcolombia-flag-facebook-timeline-covers%2Fhttp%3A%257C%257Cwww*ifacecover*com%257Cthumbs%257Ccolombia_flag-t2*jpg%2F&amp;ei=jV5uUo-aHbDesATZ0IC4Dg&amp;psig=AFQjCNFQ98srGGog5zBV2EMRgq7Q6LDy7g&amp;ust=138305127751752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://www.brcglobalstandards.com/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hyperlink" Target="mailto:John.kukoly@brcglobalstandrds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7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1.jpe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5.png"/><Relationship Id="rId41" Type="http://schemas.openxmlformats.org/officeDocument/2006/relationships/image" Target="../media/image39.pn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aeon.info/" TargetMode="External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30.jpe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34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29.jpeg"/><Relationship Id="rId4" Type="http://schemas.openxmlformats.org/officeDocument/2006/relationships/hyperlink" Target="http://fr.wikipedia.org/wiki/Image:Coca-ColaLogo.png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416824" cy="244827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3600" dirty="0" smtClean="0"/>
              <a:t>Colombia</a:t>
            </a:r>
            <a:br>
              <a:rPr lang="en-GB" sz="3600" dirty="0" smtClean="0"/>
            </a:br>
            <a:r>
              <a:rPr lang="en-GB" sz="3600" dirty="0" smtClean="0"/>
              <a:t>Moving Forward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2000" b="1" dirty="0" smtClean="0"/>
              <a:t>BRC Global Standard for Food Safety</a:t>
            </a:r>
            <a:r>
              <a:rPr lang="en-GB" sz="3600" b="1" dirty="0" smtClean="0"/>
              <a:t>  </a:t>
            </a:r>
            <a:br>
              <a:rPr lang="en-GB" sz="3600" b="1" dirty="0" smtClean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857973"/>
            <a:ext cx="2224336" cy="1224136"/>
          </a:xfrm>
        </p:spPr>
        <p:txBody>
          <a:bodyPr>
            <a:normAutofit/>
          </a:bodyPr>
          <a:lstStyle/>
          <a:p>
            <a:pPr algn="l"/>
            <a:endParaRPr lang="en-GB" dirty="0" smtClean="0"/>
          </a:p>
          <a:p>
            <a:pPr algn="r"/>
            <a:r>
              <a:rPr lang="en-GB" sz="2400" dirty="0" smtClean="0">
                <a:solidFill>
                  <a:schemeClr val="tx1"/>
                </a:solidFill>
              </a:rPr>
              <a:t>John Kukoly</a:t>
            </a:r>
          </a:p>
          <a:p>
            <a:pPr algn="r"/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59" y="3356992"/>
            <a:ext cx="993775" cy="150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madeinimages.files.wordpress.com/2012/09/made-in-colombia-flag-logo-september-2012.jpg?w=64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404664"/>
            <a:ext cx="8229600" cy="838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GFSI Food Chain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100" y="1628775"/>
            <a:ext cx="4787900" cy="4752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latin typeface="+mj-lt"/>
              </a:rPr>
              <a:t>Scope Expansion to </a:t>
            </a:r>
            <a:r>
              <a:rPr lang="en-US" sz="2200" b="1" dirty="0">
                <a:latin typeface="+mj-lt"/>
              </a:rPr>
              <a:t>D</a:t>
            </a:r>
            <a:r>
              <a:rPr lang="en-US" sz="2200" b="1" dirty="0" smtClean="0">
                <a:latin typeface="+mj-lt"/>
              </a:rPr>
              <a:t>eliver a Total Supply Chain Approach for Global Companies: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“Farm to Fork “ </a:t>
            </a:r>
            <a:r>
              <a:rPr lang="en-US" sz="2000" dirty="0" smtClean="0">
                <a:latin typeface="+mj-lt"/>
              </a:rPr>
              <a:t>approach to cover all sectors of the food system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</a:rPr>
              <a:t>Packaging and Animal Conversion: August 2011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</a:rPr>
              <a:t>Animal Feed: June 2012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r-FR" sz="1800" dirty="0" smtClean="0">
                <a:latin typeface="+mj-lt"/>
              </a:rPr>
              <a:t>Storage &amp; Distribution:</a:t>
            </a:r>
            <a:r>
              <a:rPr lang="en-US" sz="1800" dirty="0" smtClean="0">
                <a:latin typeface="+mj-lt"/>
              </a:rPr>
              <a:t> by mid 2013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</a:rPr>
              <a:t>Food Brokers/Agents, Retail/Wholesale: by early 2014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+mj-lt"/>
              </a:rPr>
              <a:t>Catering, </a:t>
            </a:r>
            <a:r>
              <a:rPr lang="en-US" sz="1800" dirty="0" smtClean="0"/>
              <a:t>Equipment Manufacturing,  </a:t>
            </a:r>
            <a:r>
              <a:rPr lang="en-US" sz="1800" dirty="0" smtClean="0">
                <a:latin typeface="+mj-lt"/>
              </a:rPr>
              <a:t>Food Safety Services: by 2015</a:t>
            </a:r>
            <a:endParaRPr lang="en-US" sz="1800" dirty="0"/>
          </a:p>
        </p:txBody>
      </p:sp>
      <p:pic>
        <p:nvPicPr>
          <p:cNvPr id="44036" name="Image 10" descr="Supply Chain 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5370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842992" cy="508918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The BRC Standards in 2013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Audits conducted in 113 countries</a:t>
            </a:r>
          </a:p>
          <a:p>
            <a:r>
              <a:rPr lang="en-GB" sz="3200" dirty="0" smtClean="0"/>
              <a:t>Over 16,000 food sites</a:t>
            </a:r>
          </a:p>
          <a:p>
            <a:r>
              <a:rPr lang="en-GB" dirty="0" smtClean="0"/>
              <a:t>Packaging and Logistics, plus…</a:t>
            </a:r>
            <a:endParaRPr lang="en-GB" sz="3200" dirty="0" smtClean="0"/>
          </a:p>
          <a:p>
            <a:r>
              <a:rPr lang="en-GB" sz="3200" dirty="0"/>
              <a:t>Across all </a:t>
            </a:r>
            <a:r>
              <a:rPr lang="en-GB" sz="3200" dirty="0" smtClean="0"/>
              <a:t>major regions</a:t>
            </a:r>
          </a:p>
          <a:p>
            <a:r>
              <a:rPr lang="en-GB" sz="3200" dirty="0" smtClean="0"/>
              <a:t>Spread of categories in each region</a:t>
            </a:r>
          </a:p>
          <a:p>
            <a:r>
              <a:rPr lang="en-GB" sz="3200" dirty="0" smtClean="0"/>
              <a:t>All data collected on the BRC Global Standards Directory</a:t>
            </a:r>
            <a:endParaRPr lang="en-GB" sz="3200" dirty="0"/>
          </a:p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6215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416824" cy="244827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en-GB" dirty="0" smtClean="0"/>
          </a:p>
          <a:p>
            <a:pPr algn="r"/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916832"/>
            <a:ext cx="2497028" cy="35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508847" cy="35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0" y="1227680"/>
            <a:ext cx="2736305" cy="35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476672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/>
              <a:t>The BRC Standards </a:t>
            </a:r>
            <a:endParaRPr lang="en-CA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4" y="2420888"/>
            <a:ext cx="25908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770984" cy="50891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   Global distribution 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24646"/>
              </p:ext>
            </p:extLst>
          </p:nvPr>
        </p:nvGraphicFramePr>
        <p:xfrm>
          <a:off x="6156176" y="1678076"/>
          <a:ext cx="2808312" cy="4271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2165"/>
                <a:gridCol w="1326147"/>
              </a:tblGrid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 of total sites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77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UNITED KINGDOM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15.9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ITALY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UNITED STATES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SPAIN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POLAND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BELGIUM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LATIN</a:t>
                      </a:r>
                      <a:r>
                        <a:rPr lang="en-GB" sz="12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AMERICA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THAILAND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TURKEY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NEW ZEALAND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9243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15592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5"/>
            <a:ext cx="5576362" cy="29079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348903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Americas: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141277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EMEA: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2936" y="52433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Asia-Pacific: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27584" y="1709328"/>
            <a:ext cx="0" cy="639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51920" y="1782108"/>
            <a:ext cx="0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0"/>
          </p:cNvCxnSpPr>
          <p:nvPr/>
        </p:nvCxnSpPr>
        <p:spPr>
          <a:xfrm flipH="1" flipV="1">
            <a:off x="4133051" y="3586814"/>
            <a:ext cx="134715" cy="1656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88" y="980728"/>
            <a:ext cx="4742886" cy="5112568"/>
          </a:xfrm>
          <a:prstGeom prst="rect">
            <a:avLst/>
          </a:prstGeom>
        </p:spPr>
      </p:pic>
      <p:sp>
        <p:nvSpPr>
          <p:cNvPr id="167" name="Oval 166"/>
          <p:cNvSpPr/>
          <p:nvPr/>
        </p:nvSpPr>
        <p:spPr>
          <a:xfrm>
            <a:off x="3491880" y="1772816"/>
            <a:ext cx="1152128" cy="1152128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414 Food 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Packaging</a:t>
            </a:r>
          </a:p>
        </p:txBody>
      </p:sp>
      <p:sp>
        <p:nvSpPr>
          <p:cNvPr id="168" name="Oval 167"/>
          <p:cNvSpPr/>
          <p:nvPr/>
        </p:nvSpPr>
        <p:spPr>
          <a:xfrm>
            <a:off x="4355976" y="3429000"/>
            <a:ext cx="1152128" cy="1152128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1491 Food 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449 Packaging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S&amp;D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CP</a:t>
            </a:r>
          </a:p>
        </p:txBody>
      </p:sp>
      <p:sp>
        <p:nvSpPr>
          <p:cNvPr id="169" name="Oval 168"/>
          <p:cNvSpPr/>
          <p:nvPr/>
        </p:nvSpPr>
        <p:spPr>
          <a:xfrm>
            <a:off x="3563888" y="4581128"/>
            <a:ext cx="1152128" cy="1152128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Food </a:t>
            </a:r>
          </a:p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Packaging</a:t>
            </a:r>
          </a:p>
        </p:txBody>
      </p:sp>
    </p:spTree>
    <p:extLst>
      <p:ext uri="{BB962C8B-B14F-4D97-AF65-F5344CB8AC3E}">
        <p14:creationId xmlns:p14="http://schemas.microsoft.com/office/powerpoint/2010/main" val="42035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9" y="527663"/>
            <a:ext cx="5200650" cy="5505450"/>
          </a:xfrm>
          <a:prstGeom prst="rect">
            <a:avLst/>
          </a:prstGeom>
        </p:spPr>
      </p:pic>
      <p:sp>
        <p:nvSpPr>
          <p:cNvPr id="161" name="Oval 160"/>
          <p:cNvSpPr/>
          <p:nvPr/>
        </p:nvSpPr>
        <p:spPr>
          <a:xfrm>
            <a:off x="3125761" y="3280388"/>
            <a:ext cx="1086199" cy="1084716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Chile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 Food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Packaging</a:t>
            </a:r>
          </a:p>
        </p:txBody>
      </p:sp>
      <p:sp>
        <p:nvSpPr>
          <p:cNvPr id="162" name="Oval 161"/>
          <p:cNvSpPr/>
          <p:nvPr/>
        </p:nvSpPr>
        <p:spPr>
          <a:xfrm>
            <a:off x="5652120" y="1983082"/>
            <a:ext cx="850987" cy="83039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 Food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Packaging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S&amp;D</a:t>
            </a:r>
          </a:p>
        </p:txBody>
      </p:sp>
      <p:sp>
        <p:nvSpPr>
          <p:cNvPr id="163" name="Oval 162"/>
          <p:cNvSpPr/>
          <p:nvPr/>
        </p:nvSpPr>
        <p:spPr>
          <a:xfrm>
            <a:off x="3197769" y="2132856"/>
            <a:ext cx="798167" cy="792088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 Food</a:t>
            </a:r>
          </a:p>
        </p:txBody>
      </p:sp>
      <p:sp>
        <p:nvSpPr>
          <p:cNvPr id="164" name="Oval 163"/>
          <p:cNvSpPr/>
          <p:nvPr/>
        </p:nvSpPr>
        <p:spPr>
          <a:xfrm>
            <a:off x="4214494" y="4437112"/>
            <a:ext cx="789554" cy="792088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 Food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Packaging</a:t>
            </a:r>
          </a:p>
        </p:txBody>
      </p:sp>
      <p:sp>
        <p:nvSpPr>
          <p:cNvPr id="165" name="Oval 164"/>
          <p:cNvSpPr/>
          <p:nvPr/>
        </p:nvSpPr>
        <p:spPr>
          <a:xfrm>
            <a:off x="5004048" y="3872564"/>
            <a:ext cx="771758" cy="708564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Uruguay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Food</a:t>
            </a:r>
          </a:p>
        </p:txBody>
      </p:sp>
      <p:sp>
        <p:nvSpPr>
          <p:cNvPr id="166" name="Oval 165"/>
          <p:cNvSpPr/>
          <p:nvPr/>
        </p:nvSpPr>
        <p:spPr>
          <a:xfrm>
            <a:off x="2627784" y="1412776"/>
            <a:ext cx="573530" cy="570306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Ecuador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Food</a:t>
            </a:r>
          </a:p>
        </p:txBody>
      </p:sp>
      <p:sp>
        <p:nvSpPr>
          <p:cNvPr id="168" name="Oval 167"/>
          <p:cNvSpPr/>
          <p:nvPr/>
        </p:nvSpPr>
        <p:spPr>
          <a:xfrm>
            <a:off x="6770978" y="4331537"/>
            <a:ext cx="1388513" cy="1368152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other countries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Food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Packaging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S&amp;D</a:t>
            </a:r>
          </a:p>
        </p:txBody>
      </p:sp>
      <p:sp>
        <p:nvSpPr>
          <p:cNvPr id="10" name="Oval 9"/>
          <p:cNvSpPr/>
          <p:nvPr/>
        </p:nvSpPr>
        <p:spPr>
          <a:xfrm>
            <a:off x="3350168" y="620688"/>
            <a:ext cx="798167" cy="792088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Colombia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Food</a:t>
            </a:r>
          </a:p>
        </p:txBody>
      </p:sp>
    </p:spTree>
    <p:extLst>
      <p:ext uri="{BB962C8B-B14F-4D97-AF65-F5344CB8AC3E}">
        <p14:creationId xmlns:p14="http://schemas.microsoft.com/office/powerpoint/2010/main" val="129933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5913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www.brcdirectory.com</a:t>
            </a:r>
            <a:endParaRPr lang="en-CA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468"/>
            <a:ext cx="9122070" cy="5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7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5626968" cy="508918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Certification Process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Obtain the requirements</a:t>
            </a:r>
          </a:p>
          <a:p>
            <a:r>
              <a:rPr lang="en-CA" dirty="0" smtClean="0"/>
              <a:t>Gap assessment</a:t>
            </a:r>
          </a:p>
          <a:p>
            <a:r>
              <a:rPr lang="en-CA" dirty="0" smtClean="0"/>
              <a:t>Implementation</a:t>
            </a:r>
          </a:p>
          <a:p>
            <a:r>
              <a:rPr lang="en-CA" dirty="0" smtClean="0"/>
              <a:t>Training</a:t>
            </a:r>
          </a:p>
          <a:p>
            <a:r>
              <a:rPr lang="en-CA" dirty="0" smtClean="0"/>
              <a:t>Certification</a:t>
            </a:r>
          </a:p>
          <a:p>
            <a:r>
              <a:rPr lang="en-CA" dirty="0" smtClean="0"/>
              <a:t>Maintenance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17</a:t>
            </a:fld>
            <a:endParaRPr lang="en-CA" dirty="0"/>
          </a:p>
        </p:txBody>
      </p:sp>
      <p:sp>
        <p:nvSpPr>
          <p:cNvPr id="6" name="Right Brace 5"/>
          <p:cNvSpPr/>
          <p:nvPr/>
        </p:nvSpPr>
        <p:spPr>
          <a:xfrm>
            <a:off x="5004048" y="1665637"/>
            <a:ext cx="504056" cy="374441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7532" y="335317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 to 18 months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31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l" eaLnBrk="1" hangingPunct="1"/>
            <a:r>
              <a:rPr lang="en-GB" sz="4000" dirty="0" smtClean="0"/>
              <a:t>Focus Areas</a:t>
            </a:r>
            <a:endParaRPr lang="en-GB" sz="40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Supplier and raw material controls</a:t>
            </a:r>
          </a:p>
          <a:p>
            <a:r>
              <a:rPr lang="en-GB" sz="3200" dirty="0"/>
              <a:t>Foreign body control</a:t>
            </a:r>
          </a:p>
          <a:p>
            <a:r>
              <a:rPr lang="en-GB" sz="3200" dirty="0"/>
              <a:t>Housekeeping and hygiene</a:t>
            </a:r>
          </a:p>
          <a:p>
            <a:r>
              <a:rPr lang="en-GB" sz="3200" dirty="0"/>
              <a:t>Allergen management</a:t>
            </a:r>
          </a:p>
          <a:p>
            <a:r>
              <a:rPr lang="en-GB" sz="3200" dirty="0"/>
              <a:t>Provenance/Assurance claims</a:t>
            </a:r>
          </a:p>
          <a:p>
            <a:endParaRPr lang="en-GB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72068" y="2017564"/>
            <a:ext cx="8229600" cy="394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39" y="548680"/>
            <a:ext cx="6336704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/>
              <a:t>Relative </a:t>
            </a:r>
            <a:r>
              <a:rPr lang="en-GB" sz="4000" b="1" dirty="0" smtClean="0"/>
              <a:t>Non-Conformities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GB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46828"/>
              </p:ext>
            </p:extLst>
          </p:nvPr>
        </p:nvGraphicFramePr>
        <p:xfrm>
          <a:off x="323528" y="1628800"/>
          <a:ext cx="3851920" cy="446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960"/>
                <a:gridCol w="192596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 groups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Ranking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Sites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HACCP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(4.4) Building Fabric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(4.13) Pest Control 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(4.11) Housekeeping</a:t>
                      </a:r>
                      <a:r>
                        <a:rPr lang="en-GB" sz="12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and hygiene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 Management commitment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(4.7) Maintenance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(4.8) Staff facilities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(3.9) Traceability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(3.4) Internal audit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(4.9.3)Glass,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lastics and ceramics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59994"/>
              </p:ext>
            </p:extLst>
          </p:nvPr>
        </p:nvGraphicFramePr>
        <p:xfrm>
          <a:off x="4499992" y="1643216"/>
          <a:ext cx="439248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044116"/>
                <a:gridCol w="1098122"/>
                <a:gridCol w="109812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UK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LATAM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59" y="2090582"/>
            <a:ext cx="4397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13" y="2073119"/>
            <a:ext cx="4333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62" y="2073119"/>
            <a:ext cx="4508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40" y="2063130"/>
            <a:ext cx="444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6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ctrTitle"/>
          </p:nvPr>
        </p:nvSpPr>
        <p:spPr bwMode="auto">
          <a:xfrm>
            <a:off x="685800" y="2205038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4000" b="1" dirty="0" smtClean="0"/>
              <a:t>Global Food Safety Initiative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1041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987008" cy="508918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Capacity in Colombia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BRC has translated the Standard to Spanish</a:t>
            </a:r>
          </a:p>
          <a:p>
            <a:r>
              <a:rPr lang="en-CA" dirty="0" smtClean="0"/>
              <a:t>BRC in process of developing training in Spanish</a:t>
            </a:r>
          </a:p>
          <a:p>
            <a:r>
              <a:rPr lang="en-CA" dirty="0" smtClean="0"/>
              <a:t>BRC will develop resources in Colombia</a:t>
            </a:r>
          </a:p>
          <a:p>
            <a:pPr lvl="1"/>
            <a:r>
              <a:rPr lang="en-CA" dirty="0" smtClean="0"/>
              <a:t>Trainers</a:t>
            </a:r>
          </a:p>
          <a:p>
            <a:pPr lvl="1"/>
            <a:r>
              <a:rPr lang="en-CA" dirty="0" smtClean="0"/>
              <a:t>Auditors</a:t>
            </a:r>
          </a:p>
          <a:p>
            <a:pPr lvl="1"/>
            <a:r>
              <a:rPr lang="en-CA" dirty="0" smtClean="0"/>
              <a:t>Consultants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577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987008" cy="508918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Capacity in Colombia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BRC will ensure certification bodies provide resources in Colombia</a:t>
            </a:r>
          </a:p>
          <a:p>
            <a:r>
              <a:rPr lang="en-CA" dirty="0" smtClean="0"/>
              <a:t>Certification body group to be formed in Colombia in 2013 to match </a:t>
            </a:r>
            <a:r>
              <a:rPr lang="en-CA" dirty="0" smtClean="0"/>
              <a:t>demand</a:t>
            </a:r>
          </a:p>
          <a:p>
            <a:r>
              <a:rPr lang="en-CA" dirty="0" smtClean="0"/>
              <a:t>Potential for a training and information conference in Colombia sponsored by BRC and certification bodies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86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416824" cy="244827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en-GB" dirty="0" smtClean="0"/>
          </a:p>
          <a:p>
            <a:pPr algn="r"/>
            <a:r>
              <a:rPr lang="en-GB" sz="2400" dirty="0" smtClean="0">
                <a:solidFill>
                  <a:schemeClr val="tx1"/>
                </a:solidFill>
                <a:hlinkClick r:id="rId3"/>
              </a:rPr>
              <a:t>www.brcglobalstandards.com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r"/>
            <a:r>
              <a:rPr lang="en-GB" sz="2400" dirty="0" smtClean="0">
                <a:solidFill>
                  <a:schemeClr val="tx1"/>
                </a:solidFill>
                <a:hlinkClick r:id="rId4"/>
              </a:rPr>
              <a:t>John.kukoly@brcglobalstandards.com</a:t>
            </a:r>
            <a:endParaRPr lang="en-GB" sz="2400" dirty="0">
              <a:solidFill>
                <a:schemeClr val="tx1"/>
              </a:solidFill>
            </a:endParaRPr>
          </a:p>
          <a:p>
            <a:pPr algn="r"/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4" y="1556792"/>
            <a:ext cx="1714921" cy="24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63950"/>
            <a:ext cx="1636069" cy="230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2256365" cy="290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8" y="1268760"/>
            <a:ext cx="25908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8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7" descr="200px-Coca-Cola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198688"/>
            <a:ext cx="2190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5" descr="イオン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205038"/>
            <a:ext cx="11906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84563"/>
            <a:ext cx="895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816475"/>
            <a:ext cx="14255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056188"/>
            <a:ext cx="1162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89138"/>
            <a:ext cx="12858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1" descr="IC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421313"/>
            <a:ext cx="10715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delhaize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84688"/>
            <a:ext cx="4071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7" descr="logo_head_migro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484563"/>
            <a:ext cx="18573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27250"/>
            <a:ext cx="9286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698750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564188"/>
            <a:ext cx="11604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00" y="3324225"/>
            <a:ext cx="94456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Image 27" descr="campbells_logo_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720975"/>
            <a:ext cx="1446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Image 27" descr="Danone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13313"/>
            <a:ext cx="590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Image 28" descr="food-lion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45" y="3627365"/>
            <a:ext cx="7143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Image 30" descr="sodexo_with tag line four color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48338"/>
            <a:ext cx="16430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Image 31" descr="LCL_09_1Clr_Gray_E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846763"/>
            <a:ext cx="15001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Image 32" descr="Kroger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640013"/>
            <a:ext cx="9604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Image 32" descr="Publix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5799138"/>
            <a:ext cx="1571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Image 33" descr="Logo Number One-cf-love-2clr-v-Official CAG Logo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492500"/>
            <a:ext cx="1214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2" name="Image 36" descr="Walmart_logo.gi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13063"/>
            <a:ext cx="15255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33" name="Object 33"/>
          <p:cNvGraphicFramePr>
            <a:graphicFrameLocks noChangeAspect="1"/>
          </p:cNvGraphicFramePr>
          <p:nvPr/>
        </p:nvGraphicFramePr>
        <p:xfrm>
          <a:off x="142875" y="3627438"/>
          <a:ext cx="16716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28" imgW="6584251" imgH="3763810" progId="">
                  <p:embed/>
                </p:oleObj>
              </mc:Choice>
              <mc:Fallback>
                <p:oleObj r:id="rId28" imgW="6584251" imgH="376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627438"/>
                        <a:ext cx="16716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34" name="Image 34" descr="Coop-70-rgb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412875"/>
            <a:ext cx="15716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5" name="Image 34" descr="Metro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95850"/>
            <a:ext cx="2346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6" name="Image 34" descr="raleys logo.JP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5249863"/>
            <a:ext cx="11509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7" name="Picture 2" descr="C:\Users\Kevin\Pictures\Technical Library\Maple Leaf Logo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8159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8" name="Image 36" descr="CRV logo.jp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67013"/>
            <a:ext cx="11795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9" name="Image 37" descr="Auchan.jpg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085975"/>
            <a:ext cx="1441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14450"/>
            <a:ext cx="20002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" name="Titre 1"/>
          <p:cNvSpPr txBox="1">
            <a:spLocks/>
          </p:cNvSpPr>
          <p:nvPr/>
        </p:nvSpPr>
        <p:spPr bwMode="auto">
          <a:xfrm>
            <a:off x="468312" y="260648"/>
            <a:ext cx="6708775" cy="86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Currently Using GFSI</a:t>
            </a:r>
            <a:endParaRPr lang="fr-F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42" name="Picture 6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1412875"/>
            <a:ext cx="704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3" name="Picture 38" descr="L:\GFSI\COMMUNICATION\LOGOS\Companies accepting GFSI\group_logo_color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000125"/>
            <a:ext cx="7286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4" name="Picture 3" descr="M:\GFSI\GFSI\COMMUNICATION\LOGOS\Companies accepting GFSI\McCain-Logo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3948113"/>
            <a:ext cx="1143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5" name="AutoShape 4" descr="https://mail.google.com/mail/u/0/?ui=2&amp;ik=95f37e8764&amp;view=att&amp;th=13a6de5bc409529d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43046" name="Picture 5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895725"/>
            <a:ext cx="7842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47" name="Picture 6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181100"/>
            <a:ext cx="7747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48" name="Image 41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314450"/>
            <a:ext cx="930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9" name="Image 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270500"/>
            <a:ext cx="950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1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 txBox="1">
            <a:spLocks/>
          </p:cNvSpPr>
          <p:nvPr/>
        </p:nvSpPr>
        <p:spPr bwMode="auto">
          <a:xfrm>
            <a:off x="250825" y="123825"/>
            <a:ext cx="8229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Espace réservé du contenu 1"/>
          <p:cNvSpPr txBox="1">
            <a:spLocks/>
          </p:cNvSpPr>
          <p:nvPr/>
        </p:nvSpPr>
        <p:spPr>
          <a:xfrm>
            <a:off x="357188" y="1285875"/>
            <a:ext cx="8362950" cy="13652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b="1" dirty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Solution: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Build Confidence in Third Party Certification &amp; Reduce Inefficiency in the Food System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14625"/>
            <a:ext cx="12144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rved Left Arrow 2"/>
          <p:cNvSpPr/>
          <p:nvPr/>
        </p:nvSpPr>
        <p:spPr>
          <a:xfrm>
            <a:off x="5570538" y="3136900"/>
            <a:ext cx="647700" cy="850900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rved Left Arrow 2"/>
          <p:cNvSpPr/>
          <p:nvPr/>
        </p:nvSpPr>
        <p:spPr>
          <a:xfrm rot="10800000">
            <a:off x="3141663" y="3136900"/>
            <a:ext cx="647700" cy="850900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785813" y="4643438"/>
            <a:ext cx="8077200" cy="785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“Once Certified, Accepted Everywhere” </a:t>
            </a:r>
          </a:p>
        </p:txBody>
      </p:sp>
    </p:spTree>
    <p:extLst>
      <p:ext uri="{BB962C8B-B14F-4D97-AF65-F5344CB8AC3E}">
        <p14:creationId xmlns:p14="http://schemas.microsoft.com/office/powerpoint/2010/main" val="25516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Food Safety Progression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98722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>
            <a:off x="2123728" y="2708920"/>
            <a:ext cx="1224136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>
            <a:off x="2915816" y="1664804"/>
            <a:ext cx="1224136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123728" y="157014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BRC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374540" y="2614264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GFSI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34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2276872"/>
            <a:ext cx="1776510" cy="99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3724472"/>
            <a:ext cx="1981200" cy="6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logo_claim_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0" y="4615656"/>
            <a:ext cx="23050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9" descr="GRM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94100"/>
            <a:ext cx="13684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12" descr="Primu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49863"/>
            <a:ext cx="1981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7" descr="GAA.Green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29250"/>
            <a:ext cx="2289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itre 1"/>
          <p:cNvSpPr txBox="1">
            <a:spLocks/>
          </p:cNvSpPr>
          <p:nvPr/>
        </p:nvSpPr>
        <p:spPr bwMode="auto">
          <a:xfrm>
            <a:off x="1241425" y="548680"/>
            <a:ext cx="7158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3500" b="1" dirty="0" smtClean="0">
                <a:latin typeface="Calibri" pitchFamily="34" charset="0"/>
              </a:rPr>
              <a:t>GFSI Options</a:t>
            </a:r>
            <a:endParaRPr lang="fr-FR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6" name="Picture 2" descr="M:\GFSI\ROADSHOWS\2012\Chile\Sponsor\SPONSOR_Web_and_Onsite_Program_elements\Logos\GOLD\BRC\BRCGSSolidBlu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78986"/>
            <a:ext cx="1151632" cy="164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6" descr="IFS_Food.strippe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76872"/>
            <a:ext cx="757520" cy="11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itre 1"/>
          <p:cNvSpPr txBox="1">
            <a:spLocks/>
          </p:cNvSpPr>
          <p:nvPr/>
        </p:nvSpPr>
        <p:spPr>
          <a:xfrm>
            <a:off x="504825" y="1341438"/>
            <a:ext cx="3490913" cy="61753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Schemes: Re-Benchmarking</a:t>
            </a:r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5435600" y="1341438"/>
            <a:ext cx="3600450" cy="61753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2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Schemes: New Benchmarking</a:t>
            </a:r>
          </a:p>
        </p:txBody>
      </p:sp>
      <p:pic>
        <p:nvPicPr>
          <p:cNvPr id="46" name="Image 45" descr="IFS_PACsecure_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20161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re 1"/>
          <p:cNvSpPr txBox="1">
            <a:spLocks/>
          </p:cNvSpPr>
          <p:nvPr/>
        </p:nvSpPr>
        <p:spPr>
          <a:xfrm>
            <a:off x="5435600" y="2133600"/>
            <a:ext cx="3708400" cy="2735263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zh-CN" sz="3000" b="1" dirty="0">
              <a:solidFill>
                <a:srgbClr val="1658A2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zh-CN" sz="3000" b="1" dirty="0">
              <a:solidFill>
                <a:srgbClr val="1658A2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zh-CN" sz="3000" b="1" dirty="0">
              <a:solidFill>
                <a:srgbClr val="1658A2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zh-CN" sz="3000" b="1" dirty="0">
              <a:solidFill>
                <a:srgbClr val="1658A2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zh-CN" sz="3000" b="1" dirty="0">
              <a:solidFill>
                <a:srgbClr val="1658A2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3000" b="1" dirty="0">
                <a:solidFill>
                  <a:srgbClr val="1658A2"/>
                </a:solidFill>
                <a:latin typeface="+mn-lt"/>
                <a:cs typeface="+mn-cs"/>
              </a:rPr>
              <a:t/>
            </a:r>
            <a:br>
              <a:rPr lang="fr-FR" altLang="zh-CN" sz="3000" b="1" dirty="0">
                <a:solidFill>
                  <a:srgbClr val="1658A2"/>
                </a:solidFill>
                <a:latin typeface="+mn-lt"/>
                <a:cs typeface="+mn-cs"/>
              </a:rPr>
            </a:br>
            <a:r>
              <a:rPr lang="fr-FR" altLang="zh-CN" sz="5300" b="1" dirty="0">
                <a:solidFill>
                  <a:srgbClr val="1658A2"/>
                </a:solidFill>
                <a:latin typeface="+mn-lt"/>
                <a:cs typeface="+mn-cs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zh-CN" sz="5300" b="1" dirty="0">
              <a:solidFill>
                <a:srgbClr val="1658A2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5300" b="1" dirty="0">
                <a:solidFill>
                  <a:srgbClr val="1658A2"/>
                </a:solidFill>
                <a:latin typeface="+mn-lt"/>
                <a:cs typeface="+mn-cs"/>
              </a:rPr>
              <a:t>CHINA HACCP</a:t>
            </a:r>
          </a:p>
        </p:txBody>
      </p:sp>
    </p:spTree>
    <p:extLst>
      <p:ext uri="{BB962C8B-B14F-4D97-AF65-F5344CB8AC3E}">
        <p14:creationId xmlns:p14="http://schemas.microsoft.com/office/powerpoint/2010/main" val="31557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5915000" cy="508918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Progressive Use of GFSI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Enhance export capability</a:t>
            </a:r>
          </a:p>
          <a:p>
            <a:r>
              <a:rPr lang="en-CA" dirty="0" smtClean="0"/>
              <a:t>International food service and retail</a:t>
            </a:r>
          </a:p>
          <a:p>
            <a:r>
              <a:rPr lang="en-CA" dirty="0" smtClean="0"/>
              <a:t>Domestic retail</a:t>
            </a:r>
          </a:p>
          <a:p>
            <a:r>
              <a:rPr lang="en-CA" dirty="0" smtClean="0"/>
              <a:t>Regulatory for domestic production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86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5915000" cy="508918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Why?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majority of retail and food service companies in Canada and the United States require GFSI certification as a first step to evaluation a supplier</a:t>
            </a:r>
          </a:p>
          <a:p>
            <a:r>
              <a:rPr lang="en-CA" dirty="0" smtClean="0"/>
              <a:t>Many international retail and food service companies are mandating GFSI globally</a:t>
            </a:r>
          </a:p>
          <a:p>
            <a:r>
              <a:rPr lang="en-CA" dirty="0" smtClean="0"/>
              <a:t>Increasing regulatory requirements for imports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8246-CE32-4481-8645-593BB2B1FD84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851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5987008" cy="508918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Regulatory Requirements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FDA </a:t>
            </a:r>
          </a:p>
          <a:p>
            <a:pPr lvl="1"/>
            <a:r>
              <a:rPr lang="en-CA" dirty="0" smtClean="0"/>
              <a:t>Food Safety Modernization Act</a:t>
            </a:r>
          </a:p>
          <a:p>
            <a:r>
              <a:rPr lang="en-CA" dirty="0" smtClean="0"/>
              <a:t>CFIA</a:t>
            </a:r>
          </a:p>
          <a:p>
            <a:pPr lvl="1"/>
            <a:r>
              <a:rPr lang="en-CA" dirty="0" smtClean="0"/>
              <a:t>Safe Foods for Canadian Act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Supplier verification</a:t>
            </a:r>
          </a:p>
          <a:p>
            <a:pPr marL="457200" lvl="1" indent="0">
              <a:buNone/>
            </a:pPr>
            <a:r>
              <a:rPr lang="en-CA" dirty="0" smtClean="0"/>
              <a:t>Risk based regulatory oversight</a:t>
            </a:r>
          </a:p>
          <a:p>
            <a:pPr marL="457200" lvl="1" indent="0">
              <a:buNone/>
            </a:pPr>
            <a:r>
              <a:rPr lang="en-CA" dirty="0" smtClean="0"/>
              <a:t>Preparation for regulatory inspections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4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725</Words>
  <Application>Microsoft Office PowerPoint</Application>
  <PresentationFormat>On-screen Show (4:3)</PresentationFormat>
  <Paragraphs>264</Paragraphs>
  <Slides>22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Colombia Moving Forward BRC Global Standard for Food Safety   </vt:lpstr>
      <vt:lpstr>Global Food Safety Initiative</vt:lpstr>
      <vt:lpstr>PowerPoint Presentation</vt:lpstr>
      <vt:lpstr>PowerPoint Presentation</vt:lpstr>
      <vt:lpstr>PowerPoint Presentation</vt:lpstr>
      <vt:lpstr>PowerPoint Presentation</vt:lpstr>
      <vt:lpstr>Progressive Use of GFSI</vt:lpstr>
      <vt:lpstr>Why?</vt:lpstr>
      <vt:lpstr>Regulatory Requirements</vt:lpstr>
      <vt:lpstr>GFSI Food Chain</vt:lpstr>
      <vt:lpstr>The BRC Standards in 2013</vt:lpstr>
      <vt:lpstr> </vt:lpstr>
      <vt:lpstr>   Global distribution </vt:lpstr>
      <vt:lpstr>PowerPoint Presentation</vt:lpstr>
      <vt:lpstr>PowerPoint Presentation</vt:lpstr>
      <vt:lpstr>PowerPoint Presentation</vt:lpstr>
      <vt:lpstr>Certification Process</vt:lpstr>
      <vt:lpstr>Focus Areas</vt:lpstr>
      <vt:lpstr>Relative Non-Conformities </vt:lpstr>
      <vt:lpstr>Capacity in Colombia</vt:lpstr>
      <vt:lpstr>Capacity in Colombia</vt:lpstr>
      <vt:lpstr>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Morey</dc:creator>
  <cp:lastModifiedBy>John</cp:lastModifiedBy>
  <cp:revision>99</cp:revision>
  <cp:lastPrinted>2013-05-16T17:50:42Z</cp:lastPrinted>
  <dcterms:created xsi:type="dcterms:W3CDTF">2012-11-09T08:53:39Z</dcterms:created>
  <dcterms:modified xsi:type="dcterms:W3CDTF">2013-10-28T12:55:57Z</dcterms:modified>
</cp:coreProperties>
</file>