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412" r:id="rId3"/>
    <p:sldId id="417" r:id="rId4"/>
    <p:sldId id="403" r:id="rId5"/>
    <p:sldId id="397" r:id="rId6"/>
    <p:sldId id="378" r:id="rId7"/>
    <p:sldId id="521" r:id="rId8"/>
    <p:sldId id="522" r:id="rId9"/>
    <p:sldId id="520" r:id="rId10"/>
    <p:sldId id="523" r:id="rId11"/>
    <p:sldId id="401" r:id="rId12"/>
    <p:sldId id="524" r:id="rId13"/>
    <p:sldId id="525" r:id="rId14"/>
    <p:sldId id="433" r:id="rId15"/>
    <p:sldId id="526" r:id="rId16"/>
    <p:sldId id="431" r:id="rId17"/>
    <p:sldId id="425" r:id="rId18"/>
    <p:sldId id="419" r:id="rId19"/>
    <p:sldId id="428" r:id="rId20"/>
    <p:sldId id="429" r:id="rId21"/>
    <p:sldId id="430" r:id="rId22"/>
    <p:sldId id="527" r:id="rId23"/>
    <p:sldId id="455" r:id="rId24"/>
    <p:sldId id="471" r:id="rId25"/>
    <p:sldId id="472" r:id="rId26"/>
    <p:sldId id="434" r:id="rId27"/>
    <p:sldId id="424" r:id="rId28"/>
    <p:sldId id="388" r:id="rId29"/>
    <p:sldId id="416" r:id="rId30"/>
    <p:sldId id="536" r:id="rId31"/>
    <p:sldId id="438" r:id="rId32"/>
    <p:sldId id="537" r:id="rId33"/>
    <p:sldId id="436" r:id="rId34"/>
    <p:sldId id="528" r:id="rId35"/>
    <p:sldId id="538" r:id="rId36"/>
    <p:sldId id="410" r:id="rId37"/>
    <p:sldId id="443" r:id="rId38"/>
    <p:sldId id="446" r:id="rId39"/>
    <p:sldId id="529" r:id="rId40"/>
    <p:sldId id="439" r:id="rId41"/>
    <p:sldId id="454" r:id="rId42"/>
    <p:sldId id="449" r:id="rId43"/>
    <p:sldId id="445" r:id="rId44"/>
    <p:sldId id="452" r:id="rId45"/>
    <p:sldId id="447" r:id="rId46"/>
    <p:sldId id="530" r:id="rId47"/>
    <p:sldId id="440" r:id="rId48"/>
    <p:sldId id="448" r:id="rId49"/>
    <p:sldId id="531" r:id="rId50"/>
    <p:sldId id="441" r:id="rId51"/>
    <p:sldId id="395" r:id="rId52"/>
    <p:sldId id="535" r:id="rId53"/>
    <p:sldId id="532" r:id="rId54"/>
    <p:sldId id="533" r:id="rId55"/>
    <p:sldId id="534" r:id="rId56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00B0F0"/>
    <a:srgbClr val="0000FF"/>
    <a:srgbClr val="008000"/>
    <a:srgbClr val="FFCC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2832" autoAdjust="0"/>
  </p:normalViewPr>
  <p:slideViewPr>
    <p:cSldViewPr>
      <p:cViewPr>
        <p:scale>
          <a:sx n="80" d="100"/>
          <a:sy n="80" d="100"/>
        </p:scale>
        <p:origin x="-83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6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A71CB2-EAFC-4EB7-860E-86FE4E5E8919}" type="datetimeFigureOut">
              <a:rPr lang="es-CO"/>
              <a:pPr>
                <a:defRPr/>
              </a:pPr>
              <a:t>03/08/2012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D60B70-09E2-4DD0-92D1-4D5AE6BC201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410824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75C1E0-BA3E-4514-9F14-241CBA40ABA9}" type="datetimeFigureOut">
              <a:rPr lang="es-CO"/>
              <a:pPr>
                <a:defRPr/>
              </a:pPr>
              <a:t>03/08/2012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CO" noProof="0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7BAE60-1810-4B47-A4BE-12BF6DC76D4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620397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6ADC0-8567-4009-ABF5-01E5A54D905E}" type="slidenum">
              <a:rPr lang="es-CO" smtClean="0"/>
              <a:pPr>
                <a:defRPr/>
              </a:pPr>
              <a:t>1</a:t>
            </a:fld>
            <a:endParaRPr lang="es-C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11</a:t>
            </a:fld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12</a:t>
            </a:fld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13</a:t>
            </a:fld>
            <a:endParaRPr 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16</a:t>
            </a:fld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22</a:t>
            </a:fld>
            <a:endParaRPr 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27</a:t>
            </a:fld>
            <a:endParaRPr lang="es-C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28</a:t>
            </a:fld>
            <a:endParaRPr lang="es-C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29</a:t>
            </a:fld>
            <a:endParaRPr lang="es-C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33</a:t>
            </a:fld>
            <a:endParaRPr lang="es-C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35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2</a:t>
            </a:fld>
            <a:endParaRPr lang="es-C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36</a:t>
            </a:fld>
            <a:endParaRPr lang="es-C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38</a:t>
            </a:fld>
            <a:endParaRPr lang="es-C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40</a:t>
            </a:fld>
            <a:endParaRPr lang="es-C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Preferencia: Comodidad y estatus.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Según las estadísticas de la Asociación de Importadores y Distribuidores de Vehículos y Automotores (</a:t>
            </a:r>
            <a:r>
              <a:rPr kumimoji="0" lang="es-G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Aidva</a:t>
            </a: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), a mayo de 2012 se han vendido 10.955 vehículos nuevos (+14%).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Al finalizar 2012 se venderán entre 28.000 unidades, en 2013 35.000 unidades, y en 2014  37.000 unidades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Durante los primeros 5 meses de 2012 se vendieron 2,960 </a:t>
            </a:r>
            <a:r>
              <a:rPr kumimoji="0" lang="es-G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SUV´s</a:t>
            </a: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nuevas (+62%), seguidas por los pickups con 2,184 unidades (+8.3%)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Se destacan las ventas de </a:t>
            </a:r>
            <a:r>
              <a:rPr kumimoji="0" lang="es-G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automoviles</a:t>
            </a: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tipo </a:t>
            </a:r>
            <a:r>
              <a:rPr kumimoji="0" lang="es-G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hatchback</a:t>
            </a: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con 1,847 unidades (+80%). Las ventas de autos sedán suman 1,781 unidades (+30.5%) y de camiones 1,072 (+41.4%)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Marcas más vendidas: Toyota 2,305, Hyundai 1,504, </a:t>
            </a:r>
            <a:r>
              <a:rPr kumimoji="0" lang="es-G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Kia</a:t>
            </a: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1,621, Nissan 1,059, </a:t>
            </a:r>
            <a:r>
              <a:rPr kumimoji="0" lang="es-G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Chevrolet</a:t>
            </a: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589, Honda 542, </a:t>
            </a:r>
            <a:r>
              <a:rPr kumimoji="0" lang="es-G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Mazda</a:t>
            </a: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453, Volkswagen 410, Mitsubishi 359, Suzuki 209, Ford 195, BMW 182, y </a:t>
            </a:r>
            <a:r>
              <a:rPr kumimoji="0" lang="es-G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Audi</a:t>
            </a: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176.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s-G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s-G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43</a:t>
            </a:fld>
            <a:endParaRPr lang="es-C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45</a:t>
            </a:fld>
            <a:endParaRPr lang="es-C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47</a:t>
            </a:fld>
            <a:endParaRPr lang="es-C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48</a:t>
            </a:fld>
            <a:endParaRPr lang="es-C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50</a:t>
            </a:fld>
            <a:endParaRPr lang="es-C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51</a:t>
            </a:fld>
            <a:endParaRPr lang="es-C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ED57-7AAF-45F9-B10D-5BEF3865AD41}" type="slidenum">
              <a:rPr lang="es-ES" smtClean="0"/>
              <a:pPr/>
              <a:t>52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4</a:t>
            </a:fld>
            <a:endParaRPr lang="es-C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53</a:t>
            </a:fld>
            <a:endParaRPr lang="es-C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54</a:t>
            </a:fld>
            <a:endParaRPr lang="es-C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55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5</a:t>
            </a:fld>
            <a:endParaRPr lang="es-C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6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7</a:t>
            </a:fld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8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9</a:t>
            </a:fld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10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 descr="descriptor-01.JPG"/>
          <p:cNvPicPr>
            <a:picLocks noChangeAspect="1"/>
          </p:cNvPicPr>
          <p:nvPr userDrawn="1"/>
        </p:nvPicPr>
        <p:blipFill>
          <a:blip r:embed="rId2" cstate="print"/>
          <a:srcRect l="8621" t="43700" r="9431" b="43700"/>
          <a:stretch>
            <a:fillRect/>
          </a:stretch>
        </p:blipFill>
        <p:spPr bwMode="auto">
          <a:xfrm>
            <a:off x="0" y="5876925"/>
            <a:ext cx="90916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4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484313"/>
            <a:ext cx="42179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Marcador de contenido"/>
          <p:cNvSpPr>
            <a:spLocks noGrp="1"/>
          </p:cNvSpPr>
          <p:nvPr>
            <p:ph sz="quarter" idx="10"/>
          </p:nvPr>
        </p:nvSpPr>
        <p:spPr>
          <a:xfrm>
            <a:off x="1763712" y="3500438"/>
            <a:ext cx="6120655" cy="1635125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  <a:lvl2pPr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5" name="5 Imagen" descr="fran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58259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428596" y="1214422"/>
            <a:ext cx="8358246" cy="514353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6237288"/>
            <a:ext cx="10334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6441C"/>
                </a:solidFill>
                <a:latin typeface="Garamond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EDCB7D-66A3-40DD-B4F1-24D45DD78E1F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A7753-31F8-4CF4-8183-681CDD48A31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10 Rectángulo"/>
          <p:cNvSpPr/>
          <p:nvPr userDrawn="1"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644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0" y="635510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  <a:latin typeface="Garamond" pitchFamily="18" charset="0"/>
              </a:rPr>
              <a:t>ABOGADOS Y NOTARIOS NOVALES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grpSp>
        <p:nvGrpSpPr>
          <p:cNvPr id="7" name="14 Grupo"/>
          <p:cNvGrpSpPr/>
          <p:nvPr userDrawn="1"/>
        </p:nvGrpSpPr>
        <p:grpSpPr>
          <a:xfrm>
            <a:off x="-1071602" y="-1071602"/>
            <a:ext cx="3286148" cy="3000404"/>
            <a:chOff x="-1071602" y="-1071602"/>
            <a:chExt cx="3286148" cy="3000404"/>
          </a:xfrm>
        </p:grpSpPr>
        <p:sp>
          <p:nvSpPr>
            <p:cNvPr id="9" name="8 Elipse"/>
            <p:cNvSpPr/>
            <p:nvPr userDrawn="1"/>
          </p:nvSpPr>
          <p:spPr>
            <a:xfrm>
              <a:off x="-1065886" y="-802986"/>
              <a:ext cx="3000396" cy="2714644"/>
            </a:xfrm>
            <a:prstGeom prst="ellipse">
              <a:avLst/>
            </a:prstGeom>
            <a:solidFill>
              <a:srgbClr val="3644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1026" name="Picture 2" descr="logotip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571" t="14091" r="82323" b="15053"/>
            <a:stretch>
              <a:fillRect/>
            </a:stretch>
          </p:blipFill>
          <p:spPr bwMode="auto">
            <a:xfrm>
              <a:off x="217140" y="342900"/>
              <a:ext cx="1357322" cy="98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Rectángulo"/>
            <p:cNvSpPr/>
            <p:nvPr userDrawn="1"/>
          </p:nvSpPr>
          <p:spPr>
            <a:xfrm>
              <a:off x="-1071602" y="-785842"/>
              <a:ext cx="1071602" cy="2714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" name="13 Rectángulo"/>
            <p:cNvSpPr/>
            <p:nvPr userDrawn="1"/>
          </p:nvSpPr>
          <p:spPr>
            <a:xfrm rot="5400000">
              <a:off x="35671" y="-2178875"/>
              <a:ext cx="1071602" cy="3286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15 Conector recto"/>
          <p:cNvCxnSpPr/>
          <p:nvPr userDrawn="1"/>
        </p:nvCxnSpPr>
        <p:spPr>
          <a:xfrm>
            <a:off x="130625" y="1428736"/>
            <a:ext cx="8870343" cy="0"/>
          </a:xfrm>
          <a:prstGeom prst="line">
            <a:avLst/>
          </a:prstGeom>
          <a:ln w="38100">
            <a:solidFill>
              <a:srgbClr val="36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  <a:lvl2pPr>
              <a:defRPr>
                <a:latin typeface="Garamond" pitchFamily="18" charset="0"/>
              </a:defRPr>
            </a:lvl2pPr>
            <a:lvl3pPr>
              <a:defRPr>
                <a:latin typeface="Garamond" pitchFamily="18" charset="0"/>
              </a:defRPr>
            </a:lvl3pPr>
            <a:lvl4pPr>
              <a:defRPr>
                <a:latin typeface="Garamond" pitchFamily="18" charset="0"/>
              </a:defRPr>
            </a:lvl4pPr>
            <a:lvl5pPr>
              <a:defRPr>
                <a:latin typeface="Garamond" pitchFamily="18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EDCB7D-66A3-40DD-B4F1-24D45DD78E1F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A7753-31F8-4CF4-8183-681CDD48A31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3 Marcador de fecha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DCB7D-66A3-40DD-B4F1-24D45DD78E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8/3/2012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5 Marcador de número de diapositiva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A7753-31F8-4CF4-8183-681CDD48A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 userDrawn="1"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644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0" y="635510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  <a:latin typeface="Garamond" pitchFamily="18" charset="0"/>
              </a:rPr>
              <a:t>ABOGADOS Y NOTARIOS NOVALES</a:t>
            </a: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cxnSp>
        <p:nvCxnSpPr>
          <p:cNvPr id="19" name="18 Conector recto"/>
          <p:cNvCxnSpPr/>
          <p:nvPr userDrawn="1"/>
        </p:nvCxnSpPr>
        <p:spPr>
          <a:xfrm>
            <a:off x="130625" y="1428736"/>
            <a:ext cx="8870343" cy="0"/>
          </a:xfrm>
          <a:prstGeom prst="line">
            <a:avLst/>
          </a:prstGeom>
          <a:ln w="38100">
            <a:solidFill>
              <a:srgbClr val="36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 descr="Logo jpg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1916113"/>
            <a:ext cx="31940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8 Imagen" descr="desciptor.jpg"/>
          <p:cNvPicPr>
            <a:picLocks noChangeAspect="1"/>
          </p:cNvPicPr>
          <p:nvPr/>
        </p:nvPicPr>
        <p:blipFill>
          <a:blip r:embed="rId8" cstate="print"/>
          <a:srcRect t="10091" b="40648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7 Imagen" descr="Imagen1franja bandera pp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1285875" y="3571876"/>
            <a:ext cx="7072313" cy="1785950"/>
          </a:xfrm>
        </p:spPr>
        <p:txBody>
          <a:bodyPr/>
          <a:lstStyle/>
          <a:p>
            <a:pPr>
              <a:defRPr/>
            </a:pPr>
            <a:r>
              <a:rPr lang="es-GT" sz="2400" dirty="0" smtClean="0"/>
              <a:t>OPORTUNIDADES COMERCIALES EN EL TRIÁNGULO NORTE: GUATEMALA, EL SALVADOR, HONDURAS</a:t>
            </a:r>
          </a:p>
          <a:p>
            <a:pPr>
              <a:buFont typeface="Arial" pitchFamily="34" charset="0"/>
              <a:buNone/>
              <a:defRPr/>
            </a:pPr>
            <a:r>
              <a:rPr lang="es-CO" sz="1800" dirty="0" smtClean="0"/>
              <a:t>Oficina Comercial Triángulo Norte</a:t>
            </a:r>
          </a:p>
          <a:p>
            <a:pPr>
              <a:defRPr/>
            </a:pPr>
            <a:r>
              <a:rPr lang="es-CO" sz="1800" dirty="0" smtClean="0"/>
              <a:t>Juan Esteban Sánchez </a:t>
            </a:r>
            <a:r>
              <a:rPr lang="es-CO" sz="1800" dirty="0" err="1" smtClean="0"/>
              <a:t>Sánchez</a:t>
            </a:r>
            <a:endParaRPr lang="es-CO" sz="1800" dirty="0" smtClean="0"/>
          </a:p>
          <a:p>
            <a:pPr>
              <a:buFont typeface="Arial" pitchFamily="34" charset="0"/>
              <a:buNone/>
              <a:defRPr/>
            </a:pPr>
            <a:r>
              <a:rPr lang="es-CO" sz="1800" dirty="0" smtClean="0"/>
              <a:t>Guatemala, Julio – Agosto de 2012</a:t>
            </a:r>
            <a:endParaRPr lang="es-CO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s-CO" dirty="0" smtClean="0"/>
              <a:t>Perfil del Mercado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 rot="5400000">
            <a:off x="6523716" y="4191928"/>
            <a:ext cx="5027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 smtClean="0">
                <a:latin typeface="+mn-lt"/>
              </a:rPr>
              <a:t>Fuente:  </a:t>
            </a:r>
            <a:r>
              <a:rPr lang="es-CO" sz="800" dirty="0" err="1" smtClean="0">
                <a:latin typeface="+mn-lt"/>
              </a:rPr>
              <a:t>World</a:t>
            </a:r>
            <a:r>
              <a:rPr lang="es-CO" sz="800" dirty="0" smtClean="0">
                <a:latin typeface="+mn-lt"/>
              </a:rPr>
              <a:t> </a:t>
            </a:r>
            <a:r>
              <a:rPr lang="es-CO" sz="800" dirty="0" err="1" smtClean="0">
                <a:latin typeface="+mn-lt"/>
              </a:rPr>
              <a:t>Indicators</a:t>
            </a:r>
            <a:r>
              <a:rPr lang="es-CO" sz="800" dirty="0" smtClean="0">
                <a:latin typeface="+mn-lt"/>
              </a:rPr>
              <a:t> &amp; Global </a:t>
            </a:r>
            <a:r>
              <a:rPr lang="es-CO" sz="800" dirty="0" err="1" smtClean="0">
                <a:latin typeface="+mn-lt"/>
              </a:rPr>
              <a:t>Development</a:t>
            </a:r>
            <a:r>
              <a:rPr lang="es-CO" sz="800" dirty="0" smtClean="0">
                <a:latin typeface="+mn-lt"/>
              </a:rPr>
              <a:t> </a:t>
            </a:r>
            <a:r>
              <a:rPr lang="es-CO" sz="800" dirty="0" err="1" smtClean="0">
                <a:latin typeface="+mn-lt"/>
              </a:rPr>
              <a:t>Finance</a:t>
            </a:r>
            <a:r>
              <a:rPr lang="es-CO" sz="800" dirty="0" smtClean="0">
                <a:latin typeface="+mn-lt"/>
              </a:rPr>
              <a:t>. Ministerio de Comercio Industria y Turismo, GT</a:t>
            </a:r>
            <a:endParaRPr lang="es-CO" sz="800" dirty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566" y="1214422"/>
            <a:ext cx="7381210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s-CO" dirty="0" smtClean="0"/>
              <a:t>Perfil del Mercado</a:t>
            </a:r>
            <a:endParaRPr lang="es-C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3"/>
            <a:ext cx="7715304" cy="560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s-CO" dirty="0" smtClean="0"/>
              <a:t>Perfil del Mercado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 rot="5400000">
            <a:off x="6523716" y="4191928"/>
            <a:ext cx="5027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 smtClean="0">
                <a:latin typeface="+mn-lt"/>
              </a:rPr>
              <a:t>Fuente:  </a:t>
            </a:r>
            <a:r>
              <a:rPr lang="es-CO" sz="800" dirty="0" err="1" smtClean="0">
                <a:latin typeface="+mn-lt"/>
              </a:rPr>
              <a:t>World</a:t>
            </a:r>
            <a:r>
              <a:rPr lang="es-CO" sz="800" dirty="0" smtClean="0">
                <a:latin typeface="+mn-lt"/>
              </a:rPr>
              <a:t> </a:t>
            </a:r>
            <a:r>
              <a:rPr lang="es-CO" sz="800" dirty="0" err="1" smtClean="0">
                <a:latin typeface="+mn-lt"/>
              </a:rPr>
              <a:t>Indicators</a:t>
            </a:r>
            <a:r>
              <a:rPr lang="es-CO" sz="800" dirty="0" smtClean="0">
                <a:latin typeface="+mn-lt"/>
              </a:rPr>
              <a:t> &amp; Global </a:t>
            </a:r>
            <a:r>
              <a:rPr lang="es-CO" sz="800" dirty="0" err="1" smtClean="0">
                <a:latin typeface="+mn-lt"/>
              </a:rPr>
              <a:t>Development</a:t>
            </a:r>
            <a:r>
              <a:rPr lang="es-CO" sz="800" dirty="0" smtClean="0">
                <a:latin typeface="+mn-lt"/>
              </a:rPr>
              <a:t> </a:t>
            </a:r>
            <a:r>
              <a:rPr lang="es-CO" sz="800" dirty="0" err="1" smtClean="0">
                <a:latin typeface="+mn-lt"/>
              </a:rPr>
              <a:t>Finance</a:t>
            </a:r>
            <a:r>
              <a:rPr lang="es-CO" sz="800" dirty="0" smtClean="0">
                <a:latin typeface="+mn-lt"/>
              </a:rPr>
              <a:t>. Ministerio de Comercio Industria y Turismo, GT</a:t>
            </a:r>
            <a:endParaRPr lang="es-CO" sz="800" dirty="0">
              <a:latin typeface="+mn-lt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3"/>
            <a:ext cx="7715304" cy="560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s-CO" dirty="0" smtClean="0"/>
              <a:t>Perfil del Mercado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 rot="5400000">
            <a:off x="6523716" y="4191928"/>
            <a:ext cx="5027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 smtClean="0">
                <a:latin typeface="+mn-lt"/>
              </a:rPr>
              <a:t>Fuente:  </a:t>
            </a:r>
            <a:r>
              <a:rPr lang="es-CO" sz="800" dirty="0" err="1" smtClean="0">
                <a:latin typeface="+mn-lt"/>
              </a:rPr>
              <a:t>World</a:t>
            </a:r>
            <a:r>
              <a:rPr lang="es-CO" sz="800" dirty="0" smtClean="0">
                <a:latin typeface="+mn-lt"/>
              </a:rPr>
              <a:t> </a:t>
            </a:r>
            <a:r>
              <a:rPr lang="es-CO" sz="800" dirty="0" err="1" smtClean="0">
                <a:latin typeface="+mn-lt"/>
              </a:rPr>
              <a:t>Indicators</a:t>
            </a:r>
            <a:r>
              <a:rPr lang="es-CO" sz="800" dirty="0" smtClean="0">
                <a:latin typeface="+mn-lt"/>
              </a:rPr>
              <a:t> &amp; Global </a:t>
            </a:r>
            <a:r>
              <a:rPr lang="es-CO" sz="800" dirty="0" err="1" smtClean="0">
                <a:latin typeface="+mn-lt"/>
              </a:rPr>
              <a:t>Development</a:t>
            </a:r>
            <a:r>
              <a:rPr lang="es-CO" sz="800" dirty="0" smtClean="0">
                <a:latin typeface="+mn-lt"/>
              </a:rPr>
              <a:t> </a:t>
            </a:r>
            <a:r>
              <a:rPr lang="es-CO" sz="800" dirty="0" err="1" smtClean="0">
                <a:latin typeface="+mn-lt"/>
              </a:rPr>
              <a:t>Finance</a:t>
            </a:r>
            <a:r>
              <a:rPr lang="es-CO" sz="800" dirty="0" smtClean="0">
                <a:latin typeface="+mn-lt"/>
              </a:rPr>
              <a:t>. Ministerio de Comercio Industria y Turismo, GT</a:t>
            </a:r>
            <a:endParaRPr lang="es-CO" sz="800" dirty="0">
              <a:latin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71760"/>
            <a:ext cx="7499047" cy="544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Evolución de </a:t>
            </a:r>
            <a:r>
              <a:rPr lang="es-GT" dirty="0" err="1" smtClean="0"/>
              <a:t>Import</a:t>
            </a:r>
            <a:r>
              <a:rPr lang="es-GT" dirty="0" smtClean="0"/>
              <a:t>/</a:t>
            </a:r>
            <a:r>
              <a:rPr lang="es-GT" dirty="0" err="1" smtClean="0"/>
              <a:t>Export</a:t>
            </a:r>
            <a:r>
              <a:rPr lang="es-GT" dirty="0" smtClean="0"/>
              <a:t> TN vs CA</a:t>
            </a:r>
            <a:endParaRPr lang="es-GT" dirty="0"/>
          </a:p>
        </p:txBody>
      </p:sp>
      <p:sp>
        <p:nvSpPr>
          <p:cNvPr id="7" name="17 Marcador de contenido"/>
          <p:cNvSpPr>
            <a:spLocks noGrp="1"/>
          </p:cNvSpPr>
          <p:nvPr>
            <p:ph sz="quarter" idx="10"/>
          </p:nvPr>
        </p:nvSpPr>
        <p:spPr>
          <a:xfrm>
            <a:off x="285720" y="6429396"/>
            <a:ext cx="8358246" cy="428628"/>
          </a:xfrm>
        </p:spPr>
        <p:txBody>
          <a:bodyPr/>
          <a:lstStyle/>
          <a:p>
            <a:pPr>
              <a:buNone/>
            </a:pPr>
            <a:r>
              <a:rPr lang="es-GT" sz="800" dirty="0" smtClean="0"/>
              <a:t>(p) - Cifras Preliminares</a:t>
            </a:r>
          </a:p>
          <a:p>
            <a:pPr>
              <a:buNone/>
            </a:pPr>
            <a:r>
              <a:rPr lang="es-GT" sz="800" dirty="0" smtClean="0"/>
              <a:t>Fuente: Sistemas de Estadísticas de Comercio de </a:t>
            </a:r>
            <a:r>
              <a:rPr lang="es-GT" sz="800" dirty="0" err="1" smtClean="0"/>
              <a:t>Centroamerica</a:t>
            </a:r>
            <a:r>
              <a:rPr lang="es-GT" sz="800" dirty="0" smtClean="0"/>
              <a:t> -SEC- en base a la información suministrada por los países de Centroamérica</a:t>
            </a:r>
          </a:p>
          <a:p>
            <a:pPr>
              <a:buNone/>
            </a:pPr>
            <a:endParaRPr lang="es-GT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7048500" cy="521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Evolución de </a:t>
            </a:r>
            <a:r>
              <a:rPr lang="es-GT" dirty="0" err="1" smtClean="0"/>
              <a:t>Import</a:t>
            </a:r>
            <a:r>
              <a:rPr lang="es-GT" dirty="0" smtClean="0"/>
              <a:t>/</a:t>
            </a:r>
            <a:r>
              <a:rPr lang="es-GT" dirty="0" err="1" smtClean="0"/>
              <a:t>Export</a:t>
            </a:r>
            <a:r>
              <a:rPr lang="es-GT" dirty="0" smtClean="0"/>
              <a:t> TN vs CA</a:t>
            </a:r>
            <a:endParaRPr lang="es-GT" dirty="0"/>
          </a:p>
        </p:txBody>
      </p:sp>
      <p:sp>
        <p:nvSpPr>
          <p:cNvPr id="7" name="17 Marcador de contenido"/>
          <p:cNvSpPr>
            <a:spLocks noGrp="1"/>
          </p:cNvSpPr>
          <p:nvPr>
            <p:ph sz="quarter" idx="10"/>
          </p:nvPr>
        </p:nvSpPr>
        <p:spPr>
          <a:xfrm>
            <a:off x="285720" y="6429396"/>
            <a:ext cx="8358246" cy="428628"/>
          </a:xfrm>
        </p:spPr>
        <p:txBody>
          <a:bodyPr/>
          <a:lstStyle/>
          <a:p>
            <a:pPr>
              <a:buNone/>
            </a:pPr>
            <a:r>
              <a:rPr lang="es-GT" sz="800" dirty="0" smtClean="0"/>
              <a:t>(p) - Cifras Preliminares</a:t>
            </a:r>
          </a:p>
          <a:p>
            <a:pPr>
              <a:buNone/>
            </a:pPr>
            <a:r>
              <a:rPr lang="es-GT" sz="800" dirty="0" smtClean="0"/>
              <a:t>Fuente: Sistemas de Estadísticas de Comercio de </a:t>
            </a:r>
            <a:r>
              <a:rPr lang="es-GT" sz="800" dirty="0" err="1" smtClean="0"/>
              <a:t>Centroamerica</a:t>
            </a:r>
            <a:r>
              <a:rPr lang="es-GT" sz="800" dirty="0" smtClean="0"/>
              <a:t> -SEC- en base a la información suministrada por los países de Centroamérica</a:t>
            </a:r>
          </a:p>
          <a:p>
            <a:pPr>
              <a:buNone/>
            </a:pPr>
            <a:endParaRPr lang="es-GT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6345"/>
            <a:ext cx="7215238" cy="53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Detalle de importaciones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Balanza Comercial del TN con Colombia</a:t>
            </a:r>
            <a:endParaRPr lang="es-G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00226" cy="473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mtClean="0"/>
              <a:t>Origen de las importaciones</a:t>
            </a:r>
            <a:endParaRPr lang="es-CO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0"/>
          </p:nvPr>
        </p:nvSpPr>
        <p:spPr>
          <a:xfrm>
            <a:off x="285720" y="5929330"/>
            <a:ext cx="8358246" cy="428628"/>
          </a:xfrm>
        </p:spPr>
        <p:txBody>
          <a:bodyPr/>
          <a:lstStyle/>
          <a:p>
            <a:pPr>
              <a:buNone/>
            </a:pPr>
            <a:r>
              <a:rPr lang="es-GT" sz="800" dirty="0" smtClean="0"/>
              <a:t>(p) - Cifras Preliminares</a:t>
            </a:r>
          </a:p>
          <a:p>
            <a:pPr>
              <a:buNone/>
            </a:pPr>
            <a:r>
              <a:rPr lang="es-GT" sz="800" dirty="0" smtClean="0"/>
              <a:t>Expresadas en Valor CIF incluye Costo Seguro y Flete Todas las cifras de comercio </a:t>
            </a:r>
            <a:r>
              <a:rPr lang="es-GT" sz="800" dirty="0" err="1" smtClean="0"/>
              <a:t>estan</a:t>
            </a:r>
            <a:r>
              <a:rPr lang="es-GT" sz="800" dirty="0" smtClean="0"/>
              <a:t> expresadas sin maquila</a:t>
            </a:r>
          </a:p>
          <a:p>
            <a:pPr>
              <a:buNone/>
            </a:pPr>
            <a:r>
              <a:rPr lang="es-GT" sz="800" dirty="0" smtClean="0"/>
              <a:t>Fuente: Sistemas de Estadísticas de Comercio de </a:t>
            </a:r>
            <a:r>
              <a:rPr lang="es-GT" sz="800" dirty="0" err="1" smtClean="0"/>
              <a:t>Centroamerica</a:t>
            </a:r>
            <a:r>
              <a:rPr lang="es-GT" sz="800" dirty="0" smtClean="0"/>
              <a:t> -SEC- en base a la información suministrada por los países de Centroamérica</a:t>
            </a:r>
          </a:p>
          <a:p>
            <a:pPr>
              <a:buNone/>
            </a:pPr>
            <a:endParaRPr lang="es-GT" sz="800" dirty="0"/>
          </a:p>
        </p:txBody>
      </p:sp>
      <p:sp>
        <p:nvSpPr>
          <p:cNvPr id="5" name="Rectangle 5"/>
          <p:cNvSpPr/>
          <p:nvPr/>
        </p:nvSpPr>
        <p:spPr bwMode="auto">
          <a:xfrm>
            <a:off x="357158" y="1643050"/>
            <a:ext cx="2714612" cy="489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 smtClean="0">
                <a:solidFill>
                  <a:schemeClr val="bg1"/>
                </a:solidFill>
                <a:latin typeface="Arial Narrow" pitchFamily="34" charset="0"/>
              </a:rPr>
              <a:t>Guatemala</a:t>
            </a:r>
            <a:endParaRPr lang="es-CO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37914" y="1676603"/>
            <a:ext cx="2714612" cy="4665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 smtClean="0">
                <a:solidFill>
                  <a:schemeClr val="bg1"/>
                </a:solidFill>
                <a:latin typeface="Arial Narrow" pitchFamily="34" charset="0"/>
              </a:rPr>
              <a:t>El Salvador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3214678" y="1643050"/>
            <a:ext cx="2714612" cy="5000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 smtClean="0">
                <a:solidFill>
                  <a:schemeClr val="bg1"/>
                </a:solidFill>
                <a:latin typeface="Arial Narrow" pitchFamily="34" charset="0"/>
              </a:rPr>
              <a:t>Honduras</a:t>
            </a:r>
            <a:endParaRPr lang="es-CO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1500166" y="1282689"/>
            <a:ext cx="503238" cy="5032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9" name="8 Elipse"/>
          <p:cNvSpPr/>
          <p:nvPr/>
        </p:nvSpPr>
        <p:spPr bwMode="auto">
          <a:xfrm>
            <a:off x="4357686" y="1236910"/>
            <a:ext cx="504825" cy="5032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0" name="9 Elipse"/>
          <p:cNvSpPr/>
          <p:nvPr/>
        </p:nvSpPr>
        <p:spPr bwMode="auto">
          <a:xfrm>
            <a:off x="7280922" y="1282689"/>
            <a:ext cx="503237" cy="5032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7741" y="2214554"/>
            <a:ext cx="2750539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2750539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14554"/>
            <a:ext cx="275733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285720" y="3786190"/>
            <a:ext cx="2857520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13 Rectángulo"/>
          <p:cNvSpPr/>
          <p:nvPr/>
        </p:nvSpPr>
        <p:spPr>
          <a:xfrm>
            <a:off x="3143240" y="4500570"/>
            <a:ext cx="2857520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14 Rectángulo"/>
          <p:cNvSpPr/>
          <p:nvPr/>
        </p:nvSpPr>
        <p:spPr>
          <a:xfrm>
            <a:off x="6143636" y="6072206"/>
            <a:ext cx="2857520" cy="42862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600" dirty="0" smtClean="0">
                <a:solidFill>
                  <a:schemeClr val="bg1"/>
                </a:solidFill>
                <a:latin typeface="Arial Narrow" pitchFamily="34" charset="0"/>
              </a:rPr>
              <a:t>Colombia: U$182 MM  </a:t>
            </a:r>
            <a:r>
              <a:rPr lang="es-GT" sz="1600" dirty="0" err="1" smtClean="0">
                <a:solidFill>
                  <a:schemeClr val="bg1"/>
                </a:solidFill>
                <a:latin typeface="Arial Narrow" pitchFamily="34" charset="0"/>
              </a:rPr>
              <a:t>Aprox</a:t>
            </a:r>
            <a:r>
              <a:rPr lang="es-GT" sz="1600" dirty="0" smtClean="0">
                <a:solidFill>
                  <a:schemeClr val="bg1"/>
                </a:solidFill>
                <a:latin typeface="Arial Narrow" pitchFamily="34" charset="0"/>
              </a:rPr>
              <a:t> 2%</a:t>
            </a:r>
            <a:endParaRPr lang="es-GT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15 Flecha abajo"/>
          <p:cNvSpPr/>
          <p:nvPr/>
        </p:nvSpPr>
        <p:spPr>
          <a:xfrm rot="10800000">
            <a:off x="6858016" y="5715015"/>
            <a:ext cx="1571636" cy="285752"/>
          </a:xfrm>
          <a:prstGeom prst="downArrow">
            <a:avLst>
              <a:gd name="adj1" fmla="val 50000"/>
              <a:gd name="adj2" fmla="val 71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Principales productos de importación - Guatemala</a:t>
            </a:r>
            <a:endParaRPr lang="es-GT" dirty="0"/>
          </a:p>
        </p:txBody>
      </p:sp>
      <p:sp>
        <p:nvSpPr>
          <p:cNvPr id="4" name="17 Marcador de contenido"/>
          <p:cNvSpPr txBox="1">
            <a:spLocks/>
          </p:cNvSpPr>
          <p:nvPr/>
        </p:nvSpPr>
        <p:spPr>
          <a:xfrm>
            <a:off x="285720" y="6357958"/>
            <a:ext cx="8358246" cy="4286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(p) - Cifras Preliminares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Expresadas en Valor CIF incluye Costo Seguro y Flete Todas las cifras de comercio </a:t>
            </a:r>
            <a:r>
              <a:rPr kumimoji="0" lang="es-G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estan</a:t>
            </a: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expresadas sin maquila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Fuente: Sistemas de Estadísticas de Comercio de </a:t>
            </a:r>
            <a:r>
              <a:rPr kumimoji="0" lang="es-G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Centroamerica</a:t>
            </a: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-SEC- en base a la información suministrada por los países de Centroamérica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GT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879" y="1052736"/>
            <a:ext cx="6547237" cy="530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Perfil del mercado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Principales productos de importación - Honduras</a:t>
            </a:r>
            <a:endParaRPr lang="es-GT" dirty="0"/>
          </a:p>
        </p:txBody>
      </p:sp>
      <p:sp>
        <p:nvSpPr>
          <p:cNvPr id="5" name="17 Marcador de contenido"/>
          <p:cNvSpPr txBox="1">
            <a:spLocks/>
          </p:cNvSpPr>
          <p:nvPr/>
        </p:nvSpPr>
        <p:spPr>
          <a:xfrm>
            <a:off x="285720" y="6357958"/>
            <a:ext cx="8358246" cy="4286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(p) - Cifras Preliminares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Expresadas en Valor CIF incluye Costo Seguro y Flete Todas las cifras de comercio </a:t>
            </a:r>
            <a:r>
              <a:rPr kumimoji="0" lang="es-G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estan</a:t>
            </a: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expresadas sin maquila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Fuente: Sistemas de Estadísticas de Comercio de </a:t>
            </a:r>
            <a:r>
              <a:rPr kumimoji="0" lang="es-G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Centroamerica</a:t>
            </a: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-SEC- en base a la información suministrada por los países de Centroamérica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GT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879" y="1052736"/>
            <a:ext cx="6547237" cy="530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Principales productos de importación – El Salvador</a:t>
            </a:r>
            <a:endParaRPr lang="es-GT" dirty="0"/>
          </a:p>
        </p:txBody>
      </p:sp>
      <p:sp>
        <p:nvSpPr>
          <p:cNvPr id="5" name="17 Marcador de contenido"/>
          <p:cNvSpPr txBox="1">
            <a:spLocks/>
          </p:cNvSpPr>
          <p:nvPr/>
        </p:nvSpPr>
        <p:spPr>
          <a:xfrm>
            <a:off x="285720" y="6357958"/>
            <a:ext cx="8358246" cy="4286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(p) - Cifras Preliminares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Expresadas en Valor CIF incluye Costo Seguro y Flete Todas las cifras de comercio </a:t>
            </a:r>
            <a:r>
              <a:rPr kumimoji="0" lang="es-G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estan</a:t>
            </a: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expresadas sin maquila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Fuente: Sistemas de Estadísticas de Comercio de </a:t>
            </a:r>
            <a:r>
              <a:rPr kumimoji="0" lang="es-G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Centroamerica</a:t>
            </a: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-SEC- en base a la información suministrada por los países de Centroamérica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GT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879" y="1124744"/>
            <a:ext cx="6458371" cy="52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Estructura logística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Infraestructura</a:t>
            </a:r>
            <a:endParaRPr lang="es-G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71723" cy="52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Rutas aéreas - Avianca</a:t>
            </a:r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42984"/>
            <a:ext cx="5572164" cy="5416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Rutas aéreas - Copa</a:t>
            </a:r>
            <a:endParaRPr lang="es-GT" dirty="0"/>
          </a:p>
        </p:txBody>
      </p:sp>
      <p:sp>
        <p:nvSpPr>
          <p:cNvPr id="7" name="Rectangle 5"/>
          <p:cNvSpPr/>
          <p:nvPr/>
        </p:nvSpPr>
        <p:spPr bwMode="auto">
          <a:xfrm>
            <a:off x="214282" y="3929066"/>
            <a:ext cx="4286280" cy="2857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dirty="0" smtClean="0">
                <a:solidFill>
                  <a:schemeClr val="bg1"/>
                </a:solidFill>
                <a:latin typeface="Arial Narrow" pitchFamily="34" charset="0"/>
              </a:rPr>
              <a:t>Honduras - Tegucigalpa</a:t>
            </a:r>
            <a:endParaRPr lang="es-CO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7982" y="1571612"/>
            <a:ext cx="418173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5"/>
          <p:cNvSpPr/>
          <p:nvPr/>
        </p:nvSpPr>
        <p:spPr bwMode="auto">
          <a:xfrm>
            <a:off x="285720" y="1214422"/>
            <a:ext cx="4286280" cy="2857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dirty="0" smtClean="0">
                <a:solidFill>
                  <a:schemeClr val="bg1"/>
                </a:solidFill>
                <a:latin typeface="Arial Narrow" pitchFamily="34" charset="0"/>
              </a:rPr>
              <a:t>Guatemala</a:t>
            </a:r>
            <a:endParaRPr lang="es-CO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5"/>
          <p:cNvSpPr/>
          <p:nvPr/>
        </p:nvSpPr>
        <p:spPr bwMode="auto">
          <a:xfrm>
            <a:off x="4714876" y="1214422"/>
            <a:ext cx="4286280" cy="2857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dirty="0" smtClean="0">
                <a:solidFill>
                  <a:schemeClr val="bg1"/>
                </a:solidFill>
                <a:latin typeface="Arial Narrow" pitchFamily="34" charset="0"/>
              </a:rPr>
              <a:t>El Salvador</a:t>
            </a:r>
            <a:endParaRPr lang="es-CO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3" y="1571612"/>
            <a:ext cx="4313237" cy="21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5"/>
          <p:cNvSpPr/>
          <p:nvPr/>
        </p:nvSpPr>
        <p:spPr bwMode="auto">
          <a:xfrm>
            <a:off x="4714876" y="3929066"/>
            <a:ext cx="4286280" cy="2857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dirty="0" smtClean="0">
                <a:solidFill>
                  <a:schemeClr val="bg1"/>
                </a:solidFill>
                <a:latin typeface="Arial Narrow" pitchFamily="34" charset="0"/>
              </a:rPr>
              <a:t>Honduras – San Pedro Sula</a:t>
            </a:r>
            <a:endParaRPr lang="es-CO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4286280" cy="225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961" y="4286256"/>
            <a:ext cx="431419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/>
              <a:t>Doing</a:t>
            </a:r>
            <a:r>
              <a:rPr lang="es-GT" dirty="0" smtClean="0"/>
              <a:t> Business 2012 – Indicadores de comercio</a:t>
            </a:r>
            <a:endParaRPr lang="es-GT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31" y="1412776"/>
            <a:ext cx="8476119" cy="451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Cultura de negocios</a:t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chemeClr val="tx1"/>
                </a:solidFill>
              </a:rPr>
              <a:t/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sz="2400" b="0" dirty="0" smtClean="0">
                <a:solidFill>
                  <a:schemeClr val="tx1"/>
                </a:solidFill>
              </a:rPr>
              <a:t>(Ver anexo </a:t>
            </a:r>
            <a:r>
              <a:rPr lang="es-CO" sz="2400" b="0" dirty="0" smtClean="0">
                <a:solidFill>
                  <a:schemeClr val="tx1"/>
                </a:solidFill>
              </a:rPr>
              <a:t>para </a:t>
            </a:r>
            <a:r>
              <a:rPr lang="es-CO" sz="2400" b="0" dirty="0" smtClean="0">
                <a:solidFill>
                  <a:schemeClr val="tx1"/>
                </a:solidFill>
              </a:rPr>
              <a:t>detalle de </a:t>
            </a:r>
            <a:r>
              <a:rPr lang="es-CO" sz="2400" b="0" dirty="0" smtClean="0">
                <a:solidFill>
                  <a:schemeClr val="tx1"/>
                </a:solidFill>
              </a:rPr>
              <a:t>protocolo)</a:t>
            </a:r>
            <a:endParaRPr lang="es-CO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Perfil del comprador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214282" y="1214422"/>
            <a:ext cx="8786874" cy="5429288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0"/>
              </a:spcBef>
              <a:defRPr/>
            </a:pPr>
            <a:endParaRPr lang="es-CR" dirty="0">
              <a:noFill/>
              <a:latin typeface="+mn-lt"/>
            </a:endParaRPr>
          </a:p>
        </p:txBody>
      </p:sp>
      <p:sp>
        <p:nvSpPr>
          <p:cNvPr id="6" name="Rounded Rectangle 26"/>
          <p:cNvSpPr>
            <a:spLocks noChangeArrowheads="1"/>
          </p:cNvSpPr>
          <p:nvPr/>
        </p:nvSpPr>
        <p:spPr bwMode="auto">
          <a:xfrm>
            <a:off x="650523" y="2123020"/>
            <a:ext cx="3707494" cy="555629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CO" sz="1600" dirty="0" smtClean="0">
                <a:solidFill>
                  <a:schemeClr val="bg1"/>
                </a:solidFill>
                <a:latin typeface="Arial Narrow" pitchFamily="34" charset="0"/>
              </a:rPr>
              <a:t>Formales en su cultura empresarial. Conservadores y adversos al riesgo 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Rounded Rectangle 32"/>
          <p:cNvSpPr>
            <a:spLocks noChangeArrowheads="1"/>
          </p:cNvSpPr>
          <p:nvPr/>
        </p:nvSpPr>
        <p:spPr bwMode="auto">
          <a:xfrm>
            <a:off x="650523" y="2821525"/>
            <a:ext cx="3707494" cy="464599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GT" sz="1600" dirty="0" smtClean="0">
                <a:solidFill>
                  <a:schemeClr val="bg1"/>
                </a:solidFill>
                <a:latin typeface="Arial Narrow" pitchFamily="34" charset="0"/>
              </a:rPr>
              <a:t>Hay exigencias fuertes en precios.</a:t>
            </a:r>
          </a:p>
        </p:txBody>
      </p:sp>
      <p:sp>
        <p:nvSpPr>
          <p:cNvPr id="11" name="Rounded Rectangle 35"/>
          <p:cNvSpPr>
            <a:spLocks noChangeArrowheads="1"/>
          </p:cNvSpPr>
          <p:nvPr/>
        </p:nvSpPr>
        <p:spPr bwMode="auto">
          <a:xfrm>
            <a:off x="650522" y="4118258"/>
            <a:ext cx="3707164" cy="571504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CO" sz="1600" dirty="0" smtClean="0">
                <a:solidFill>
                  <a:schemeClr val="bg1"/>
                </a:solidFill>
                <a:latin typeface="Arial Narrow" pitchFamily="34" charset="0"/>
              </a:rPr>
              <a:t>Valoran la disponibilidad y veracidad de la información</a:t>
            </a:r>
          </a:p>
        </p:txBody>
      </p:sp>
      <p:sp>
        <p:nvSpPr>
          <p:cNvPr id="12" name="Rounded Rectangle 32"/>
          <p:cNvSpPr>
            <a:spLocks noChangeArrowheads="1"/>
          </p:cNvSpPr>
          <p:nvPr/>
        </p:nvSpPr>
        <p:spPr bwMode="auto">
          <a:xfrm>
            <a:off x="650522" y="3429000"/>
            <a:ext cx="3688433" cy="557066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GT" sz="1600" dirty="0" smtClean="0">
                <a:solidFill>
                  <a:schemeClr val="bg1"/>
                </a:solidFill>
                <a:latin typeface="Arial Narrow" pitchFamily="34" charset="0"/>
              </a:rPr>
              <a:t> Abiertos a oír nuevas ideas y posibilidades de negocio.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9" name="Rounded Rectangle 35"/>
          <p:cNvSpPr>
            <a:spLocks noChangeArrowheads="1"/>
          </p:cNvSpPr>
          <p:nvPr/>
        </p:nvSpPr>
        <p:spPr bwMode="auto">
          <a:xfrm>
            <a:off x="650522" y="5413389"/>
            <a:ext cx="3707164" cy="500066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 anchorCtr="0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dirty="0" smtClean="0">
                <a:solidFill>
                  <a:schemeClr val="bg1"/>
                </a:solidFill>
                <a:latin typeface="Arial Narrow" pitchFamily="34" charset="0"/>
              </a:rPr>
              <a:t>Excelente anfitriones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Rounded Rectangle 35"/>
          <p:cNvSpPr>
            <a:spLocks noChangeArrowheads="1"/>
          </p:cNvSpPr>
          <p:nvPr/>
        </p:nvSpPr>
        <p:spPr bwMode="auto">
          <a:xfrm>
            <a:off x="650522" y="4838338"/>
            <a:ext cx="3707164" cy="448050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CO" sz="1600" dirty="0" smtClean="0">
                <a:solidFill>
                  <a:schemeClr val="bg1"/>
                </a:solidFill>
                <a:latin typeface="Arial Narrow" pitchFamily="34" charset="0"/>
              </a:rPr>
              <a:t>Tardan en tomar decisiones </a:t>
            </a:r>
          </a:p>
        </p:txBody>
      </p:sp>
      <p:sp>
        <p:nvSpPr>
          <p:cNvPr id="16" name="Rounded Rectangle 35"/>
          <p:cNvSpPr>
            <a:spLocks noChangeArrowheads="1"/>
          </p:cNvSpPr>
          <p:nvPr/>
        </p:nvSpPr>
        <p:spPr bwMode="auto">
          <a:xfrm>
            <a:off x="684354" y="6000768"/>
            <a:ext cx="3707164" cy="500066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 anchorCtr="0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dirty="0" smtClean="0">
                <a:solidFill>
                  <a:schemeClr val="bg1"/>
                </a:solidFill>
                <a:latin typeface="Arial Narrow" pitchFamily="34" charset="0"/>
              </a:rPr>
              <a:t>Confían en la calidad del producto colombiano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Rounded Rectangle 32"/>
          <p:cNvSpPr>
            <a:spLocks noChangeArrowheads="1"/>
          </p:cNvSpPr>
          <p:nvPr/>
        </p:nvSpPr>
        <p:spPr bwMode="auto">
          <a:xfrm>
            <a:off x="4714876" y="2704360"/>
            <a:ext cx="4072328" cy="454466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GT" sz="1600" dirty="0" smtClean="0">
                <a:latin typeface="Arial Narrow" pitchFamily="34" charset="0"/>
              </a:rPr>
              <a:t>Conseguir un buen </a:t>
            </a:r>
            <a:r>
              <a:rPr lang="es-GT" sz="1600" dirty="0" err="1" smtClean="0">
                <a:latin typeface="Arial Narrow" pitchFamily="34" charset="0"/>
              </a:rPr>
              <a:t>partner</a:t>
            </a:r>
            <a:r>
              <a:rPr lang="es-GT" sz="1600" dirty="0" smtClean="0">
                <a:latin typeface="Arial Narrow" pitchFamily="34" charset="0"/>
              </a:rPr>
              <a:t> local (Algodón)</a:t>
            </a:r>
          </a:p>
        </p:txBody>
      </p:sp>
      <p:sp>
        <p:nvSpPr>
          <p:cNvPr id="28" name="Rounded Rectangle 35"/>
          <p:cNvSpPr>
            <a:spLocks noChangeArrowheads="1"/>
          </p:cNvSpPr>
          <p:nvPr/>
        </p:nvSpPr>
        <p:spPr bwMode="auto">
          <a:xfrm>
            <a:off x="4714876" y="3286124"/>
            <a:ext cx="4071966" cy="576064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CO" sz="1600" dirty="0" smtClean="0">
                <a:latin typeface="Arial Narrow" pitchFamily="34" charset="0"/>
              </a:rPr>
              <a:t>Presentación de facturas (FOB y U$)</a:t>
            </a:r>
          </a:p>
        </p:txBody>
      </p:sp>
      <p:sp>
        <p:nvSpPr>
          <p:cNvPr id="29" name="Rounded Rectangle 32"/>
          <p:cNvSpPr>
            <a:spLocks noChangeArrowheads="1"/>
          </p:cNvSpPr>
          <p:nvPr/>
        </p:nvSpPr>
        <p:spPr bwMode="auto">
          <a:xfrm>
            <a:off x="4714876" y="3998224"/>
            <a:ext cx="4051391" cy="430908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GT" sz="1600" dirty="0" smtClean="0">
                <a:latin typeface="Arial Narrow" pitchFamily="34" charset="0"/>
              </a:rPr>
              <a:t>Compensar costos de fletes (Libros + 20%)</a:t>
            </a:r>
            <a:endParaRPr lang="en-US" sz="1600" dirty="0" smtClean="0">
              <a:latin typeface="Arial Narrow" pitchFamily="34" charset="0"/>
            </a:endParaRPr>
          </a:p>
        </p:txBody>
      </p:sp>
      <p:sp>
        <p:nvSpPr>
          <p:cNvPr id="30" name="Rounded Rectangle 35"/>
          <p:cNvSpPr>
            <a:spLocks noChangeArrowheads="1"/>
          </p:cNvSpPr>
          <p:nvPr/>
        </p:nvSpPr>
        <p:spPr bwMode="auto">
          <a:xfrm>
            <a:off x="4714876" y="5286388"/>
            <a:ext cx="4071966" cy="428628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CO" sz="1600" dirty="0" smtClean="0">
                <a:latin typeface="Arial Narrow" pitchFamily="34" charset="0"/>
              </a:rPr>
              <a:t>Manejo de imagen del producto (morrales)</a:t>
            </a:r>
            <a:endParaRPr lang="en-US" sz="1600" dirty="0" smtClean="0">
              <a:latin typeface="Arial Narrow" pitchFamily="34" charset="0"/>
            </a:endParaRPr>
          </a:p>
        </p:txBody>
      </p:sp>
      <p:sp>
        <p:nvSpPr>
          <p:cNvPr id="31" name="Rounded Rectangle 35"/>
          <p:cNvSpPr>
            <a:spLocks noChangeArrowheads="1"/>
          </p:cNvSpPr>
          <p:nvPr/>
        </p:nvSpPr>
        <p:spPr bwMode="auto">
          <a:xfrm>
            <a:off x="4714876" y="4567448"/>
            <a:ext cx="4071966" cy="576064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CO" sz="1600" dirty="0" smtClean="0">
                <a:latin typeface="Arial Narrow" pitchFamily="34" charset="0"/>
              </a:rPr>
              <a:t>Acompañamiento y sostenibilidad del negocio (dar la cara..!!!!)</a:t>
            </a:r>
          </a:p>
        </p:txBody>
      </p:sp>
      <p:sp>
        <p:nvSpPr>
          <p:cNvPr id="32" name="Rounded Rectangle 35"/>
          <p:cNvSpPr>
            <a:spLocks noChangeArrowheads="1"/>
          </p:cNvSpPr>
          <p:nvPr/>
        </p:nvSpPr>
        <p:spPr bwMode="auto">
          <a:xfrm>
            <a:off x="4748708" y="5857892"/>
            <a:ext cx="4071966" cy="642942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CO" sz="1600" dirty="0" smtClean="0">
                <a:latin typeface="Arial Narrow" pitchFamily="34" charset="0"/>
              </a:rPr>
              <a:t>Exportador &gt; Vendedor</a:t>
            </a:r>
            <a:endParaRPr lang="en-US" sz="1600" dirty="0" smtClean="0">
              <a:latin typeface="Arial Narrow" pitchFamily="34" charset="0"/>
            </a:endParaRPr>
          </a:p>
        </p:txBody>
      </p:sp>
      <p:sp>
        <p:nvSpPr>
          <p:cNvPr id="34" name="33 Flecha abajo"/>
          <p:cNvSpPr/>
          <p:nvPr/>
        </p:nvSpPr>
        <p:spPr>
          <a:xfrm>
            <a:off x="4857752" y="1357298"/>
            <a:ext cx="3643338" cy="571504"/>
          </a:xfrm>
          <a:prstGeom prst="downArrow">
            <a:avLst>
              <a:gd name="adj1" fmla="val 100000"/>
              <a:gd name="adj2" fmla="val 416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dirty="0" smtClean="0">
                <a:latin typeface="Arial Narrow" pitchFamily="34" charset="0"/>
              </a:rPr>
              <a:t>A tener en cuenta…</a:t>
            </a:r>
            <a:endParaRPr lang="es-GT" sz="2000" dirty="0">
              <a:latin typeface="Arial Narrow" pitchFamily="34" charset="0"/>
            </a:endParaRPr>
          </a:p>
        </p:txBody>
      </p:sp>
      <p:sp>
        <p:nvSpPr>
          <p:cNvPr id="35" name="34 Flecha abajo"/>
          <p:cNvSpPr/>
          <p:nvPr/>
        </p:nvSpPr>
        <p:spPr>
          <a:xfrm>
            <a:off x="642910" y="1357298"/>
            <a:ext cx="3643338" cy="571504"/>
          </a:xfrm>
          <a:prstGeom prst="downArrow">
            <a:avLst>
              <a:gd name="adj1" fmla="val 100000"/>
              <a:gd name="adj2" fmla="val 4168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dirty="0" smtClean="0">
                <a:latin typeface="Arial Narrow" pitchFamily="34" charset="0"/>
              </a:rPr>
              <a:t>Perfil</a:t>
            </a:r>
            <a:endParaRPr lang="es-GT" sz="2000" dirty="0">
              <a:latin typeface="Arial Narrow" pitchFamily="34" charset="0"/>
            </a:endParaRPr>
          </a:p>
        </p:txBody>
      </p:sp>
      <p:sp>
        <p:nvSpPr>
          <p:cNvPr id="36" name="Rounded Rectangle 32"/>
          <p:cNvSpPr>
            <a:spLocks noChangeArrowheads="1"/>
          </p:cNvSpPr>
          <p:nvPr/>
        </p:nvSpPr>
        <p:spPr bwMode="auto">
          <a:xfrm>
            <a:off x="4714876" y="2132856"/>
            <a:ext cx="4072328" cy="454466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GT" sz="1600" dirty="0" smtClean="0">
                <a:latin typeface="Arial Narrow" pitchFamily="34" charset="0"/>
              </a:rPr>
              <a:t>Ganar confianza fácil, recuperarla es difícil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9" grpId="0" animBg="1"/>
      <p:bldP spid="20" grpId="0" animBg="1"/>
      <p:bldP spid="1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505328"/>
          </a:xfrm>
        </p:spPr>
        <p:txBody>
          <a:bodyPr/>
          <a:lstStyle/>
          <a:p>
            <a:r>
              <a:rPr lang="es-CO" sz="4000" b="0" dirty="0" smtClean="0">
                <a:solidFill>
                  <a:schemeClr val="tx1"/>
                </a:solidFill>
              </a:rPr>
              <a:t>Tratada de Libre Comercio entre Colombia y Triángulo Norte</a:t>
            </a:r>
            <a:br>
              <a:rPr lang="es-CO" sz="4000" b="0" dirty="0" smtClean="0">
                <a:solidFill>
                  <a:schemeClr val="tx1"/>
                </a:solidFill>
              </a:rPr>
            </a:br>
            <a:r>
              <a:rPr lang="es-CO" sz="4000" b="0" dirty="0" smtClean="0">
                <a:solidFill>
                  <a:schemeClr val="tx1"/>
                </a:solidFill>
              </a:rPr>
              <a:t/>
            </a:r>
            <a:br>
              <a:rPr lang="es-CO" sz="4000" b="0" dirty="0" smtClean="0">
                <a:solidFill>
                  <a:schemeClr val="tx1"/>
                </a:solidFill>
              </a:rPr>
            </a:br>
            <a:endParaRPr lang="es-CO" sz="2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Características del mercado</a:t>
            </a:r>
            <a:endParaRPr lang="es-G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67975"/>
            <a:ext cx="7572428" cy="51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Elipse"/>
          <p:cNvSpPr/>
          <p:nvPr/>
        </p:nvSpPr>
        <p:spPr>
          <a:xfrm>
            <a:off x="3357554" y="2857496"/>
            <a:ext cx="2428892" cy="1714512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4 CuadroTexto"/>
          <p:cNvSpPr txBox="1"/>
          <p:nvPr/>
        </p:nvSpPr>
        <p:spPr>
          <a:xfrm>
            <a:off x="1428729" y="4214818"/>
            <a:ext cx="207170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GT" dirty="0" smtClean="0">
                <a:latin typeface="Arial Narrow" pitchFamily="34" charset="0"/>
              </a:rPr>
              <a:t>Triangulo Norte está compuesto por:</a:t>
            </a:r>
          </a:p>
          <a:p>
            <a:endParaRPr lang="es-GT" dirty="0" smtClean="0"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GT" dirty="0" smtClean="0">
                <a:latin typeface="Arial Narrow" pitchFamily="34" charset="0"/>
              </a:rPr>
              <a:t>Guatemala (Sede)</a:t>
            </a:r>
          </a:p>
          <a:p>
            <a:pPr marL="342900" indent="-342900">
              <a:buFont typeface="+mj-lt"/>
              <a:buAutoNum type="arabicPeriod"/>
            </a:pPr>
            <a:r>
              <a:rPr lang="es-GT" dirty="0" smtClean="0">
                <a:latin typeface="Arial Narrow" pitchFamily="34" charset="0"/>
              </a:rPr>
              <a:t>Honduras</a:t>
            </a:r>
          </a:p>
          <a:p>
            <a:pPr marL="342900" indent="-342900">
              <a:buFont typeface="+mj-lt"/>
              <a:buAutoNum type="arabicPeriod"/>
            </a:pPr>
            <a:r>
              <a:rPr lang="es-GT" dirty="0" smtClean="0">
                <a:latin typeface="Arial Narrow" pitchFamily="34" charset="0"/>
              </a:rPr>
              <a:t>El Salvador</a:t>
            </a:r>
          </a:p>
          <a:p>
            <a:pPr marL="342900" indent="-342900">
              <a:buFont typeface="+mj-lt"/>
              <a:buAutoNum type="arabicPeriod"/>
            </a:pPr>
            <a:r>
              <a:rPr lang="es-GT" dirty="0" err="1" smtClean="0">
                <a:solidFill>
                  <a:srgbClr val="C00000"/>
                </a:solidFill>
                <a:latin typeface="Arial Narrow" pitchFamily="34" charset="0"/>
              </a:rPr>
              <a:t>Belize</a:t>
            </a:r>
            <a:r>
              <a:rPr lang="es-GT" dirty="0" smtClean="0">
                <a:solidFill>
                  <a:srgbClr val="C00000"/>
                </a:solidFill>
                <a:latin typeface="Arial Narrow" pitchFamily="34" charset="0"/>
              </a:rPr>
              <a:t> (x)</a:t>
            </a:r>
            <a:endParaRPr lang="es-GT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Antecedentes</a:t>
            </a:r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s-ES_tradnl" sz="2200" b="1" dirty="0" smtClean="0"/>
              <a:t>Historia</a:t>
            </a:r>
            <a:endParaRPr lang="es-GT" sz="2200" dirty="0" smtClean="0"/>
          </a:p>
          <a:p>
            <a:pPr lvl="0"/>
            <a:endParaRPr lang="es-ES_tradnl" dirty="0" smtClean="0"/>
          </a:p>
          <a:p>
            <a:pPr lvl="0"/>
            <a:r>
              <a:rPr lang="es-ES_tradnl" sz="2000" dirty="0" smtClean="0"/>
              <a:t>Hecho y firmado el 9 de agosto de 2007 en Medellín, República de Colombia.</a:t>
            </a:r>
            <a:endParaRPr lang="es-GT" sz="2000" dirty="0" smtClean="0"/>
          </a:p>
          <a:p>
            <a:pPr lvl="0"/>
            <a:r>
              <a:rPr lang="es-ES_tradnl" sz="2000" dirty="0" smtClean="0"/>
              <a:t>Entró en vigor entre Colombia y Guatemala el 12 de noviembre de 2009.</a:t>
            </a:r>
            <a:endParaRPr lang="es-GT" sz="2000" dirty="0" smtClean="0"/>
          </a:p>
          <a:p>
            <a:pPr lvl="0"/>
            <a:r>
              <a:rPr lang="es-ES_tradnl" sz="2000" dirty="0" smtClean="0"/>
              <a:t>Entró en virgo entre Colombia y Honduras el 26 de marzo de 2010.</a:t>
            </a:r>
            <a:endParaRPr lang="es-GT" sz="2000" dirty="0" smtClean="0"/>
          </a:p>
          <a:p>
            <a:pPr lvl="0"/>
            <a:r>
              <a:rPr lang="es-ES_tradnl" sz="2000" dirty="0" smtClean="0"/>
              <a:t>Entró en virgo entre Colombia y El Salvador el 1 de febrero de 2010. </a:t>
            </a:r>
            <a:endParaRPr lang="es-GT" sz="2000" dirty="0" smtClean="0"/>
          </a:p>
          <a:p>
            <a:endParaRPr lang="es-ES_tradnl" b="1" dirty="0" smtClean="0"/>
          </a:p>
          <a:p>
            <a:pPr>
              <a:buNone/>
            </a:pPr>
            <a:r>
              <a:rPr lang="es-ES_tradnl" sz="2200" b="1" dirty="0" smtClean="0"/>
              <a:t>Objetivos del TLC</a:t>
            </a:r>
            <a:endParaRPr lang="es-GT" sz="2200" dirty="0" smtClean="0"/>
          </a:p>
          <a:p>
            <a:pPr lvl="0"/>
            <a:endParaRPr lang="es-ES_tradnl" dirty="0" smtClean="0"/>
          </a:p>
          <a:p>
            <a:pPr lvl="0"/>
            <a:r>
              <a:rPr lang="es-ES_tradnl" sz="2000" dirty="0" smtClean="0"/>
              <a:t>La promoción y diversificación del comercio de mercancías y servicios, la supresión de barreras y la facilitación de la circulación transfronteriza de bienes y servicios dentro de la zona y la promoción y protección de las inversiones en cada Parte. </a:t>
            </a:r>
            <a:endParaRPr lang="es-GT" sz="2000" dirty="0" smtClean="0"/>
          </a:p>
          <a:p>
            <a:endParaRPr lang="es-G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Exclusiones (no negociables…!!!)</a:t>
            </a:r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0"/>
          </p:nvPr>
        </p:nvSpPr>
        <p:spPr>
          <a:xfrm>
            <a:off x="214207" y="1500174"/>
            <a:ext cx="3929090" cy="492922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s-GT" sz="2100" dirty="0" smtClean="0">
                <a:solidFill>
                  <a:schemeClr val="tx1"/>
                </a:solidFill>
              </a:rPr>
              <a:t>Carnes de bovino y porcino.</a:t>
            </a:r>
          </a:p>
          <a:p>
            <a:r>
              <a:rPr lang="es-GT" sz="2100" dirty="0" smtClean="0">
                <a:solidFill>
                  <a:schemeClr val="tx1"/>
                </a:solidFill>
              </a:rPr>
              <a:t>Lácteos.</a:t>
            </a:r>
          </a:p>
          <a:p>
            <a:r>
              <a:rPr lang="es-GT" sz="2100" dirty="0" smtClean="0">
                <a:solidFill>
                  <a:schemeClr val="tx1"/>
                </a:solidFill>
              </a:rPr>
              <a:t>Fríjoles.</a:t>
            </a:r>
          </a:p>
          <a:p>
            <a:r>
              <a:rPr lang="es-GT" sz="2100" dirty="0" smtClean="0">
                <a:solidFill>
                  <a:schemeClr val="tx1"/>
                </a:solidFill>
              </a:rPr>
              <a:t>Café.</a:t>
            </a:r>
          </a:p>
          <a:p>
            <a:r>
              <a:rPr lang="es-GT" sz="2100" dirty="0" smtClean="0">
                <a:solidFill>
                  <a:schemeClr val="tx1"/>
                </a:solidFill>
              </a:rPr>
              <a:t>Maíz</a:t>
            </a:r>
          </a:p>
          <a:p>
            <a:r>
              <a:rPr lang="es-GT" sz="2100" dirty="0" smtClean="0">
                <a:solidFill>
                  <a:schemeClr val="tx1"/>
                </a:solidFill>
              </a:rPr>
              <a:t>Arroz</a:t>
            </a:r>
          </a:p>
          <a:p>
            <a:r>
              <a:rPr lang="es-GT" sz="2100" dirty="0" smtClean="0">
                <a:solidFill>
                  <a:schemeClr val="tx1"/>
                </a:solidFill>
              </a:rPr>
              <a:t>Oleaginosas (aceites y sólidos)</a:t>
            </a:r>
          </a:p>
          <a:p>
            <a:r>
              <a:rPr lang="es-GT" sz="2100" dirty="0" smtClean="0">
                <a:solidFill>
                  <a:schemeClr val="tx1"/>
                </a:solidFill>
              </a:rPr>
              <a:t>Azúcar</a:t>
            </a:r>
          </a:p>
          <a:p>
            <a:r>
              <a:rPr lang="es-GT" sz="2100" dirty="0" smtClean="0">
                <a:solidFill>
                  <a:schemeClr val="tx1"/>
                </a:solidFill>
              </a:rPr>
              <a:t>Chocolates</a:t>
            </a:r>
          </a:p>
          <a:p>
            <a:r>
              <a:rPr lang="es-GT" sz="2100" dirty="0" smtClean="0">
                <a:solidFill>
                  <a:schemeClr val="tx1"/>
                </a:solidFill>
              </a:rPr>
              <a:t>Preparaciones alimenticias.</a:t>
            </a:r>
          </a:p>
          <a:p>
            <a:endParaRPr lang="es-GT" sz="2000" dirty="0">
              <a:solidFill>
                <a:schemeClr val="tx1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214207" y="1071546"/>
            <a:ext cx="3929090" cy="34766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es-GT" sz="22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Agroindustria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s-GT" sz="22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	</a:t>
            </a: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4571924" y="1500174"/>
            <a:ext cx="4214917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s-GT" sz="2100" dirty="0" smtClean="0">
                <a:latin typeface="Arial Narrow" pitchFamily="34" charset="0"/>
                <a:cs typeface="+mn-cs"/>
              </a:rPr>
              <a:t>Jabones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s-GT" sz="2100" dirty="0" smtClean="0">
                <a:latin typeface="Arial Narrow" pitchFamily="34" charset="0"/>
                <a:cs typeface="+mn-cs"/>
              </a:rPr>
              <a:t>Perfumes y cosméticos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s-GT" sz="2100" dirty="0" smtClean="0">
                <a:latin typeface="Arial Narrow" pitchFamily="34" charset="0"/>
                <a:cs typeface="+mn-cs"/>
              </a:rPr>
              <a:t>Pinturas y barnices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s-GT" sz="2100" dirty="0" smtClean="0">
                <a:latin typeface="Arial Narrow" pitchFamily="34" charset="0"/>
                <a:cs typeface="+mn-cs"/>
              </a:rPr>
              <a:t>Abonos y herbicidas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s-GT" sz="2100" dirty="0" smtClean="0">
                <a:latin typeface="Arial Narrow" pitchFamily="34" charset="0"/>
                <a:cs typeface="+mn-cs"/>
              </a:rPr>
              <a:t>Resinas y bienes finales de la industria plástica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s-GT" sz="2100" dirty="0" smtClean="0">
                <a:latin typeface="Arial Narrow" pitchFamily="34" charset="0"/>
                <a:cs typeface="+mn-cs"/>
              </a:rPr>
              <a:t>Tableros de madera, 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s-GT" sz="2100" dirty="0" smtClean="0">
                <a:latin typeface="Arial Narrow" pitchFamily="34" charset="0"/>
                <a:cs typeface="+mn-cs"/>
              </a:rPr>
              <a:t>Álbumes de fotos y etiquetas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s-GT" sz="2100" dirty="0" smtClean="0">
                <a:latin typeface="Arial Narrow" pitchFamily="34" charset="0"/>
                <a:cs typeface="+mn-cs"/>
              </a:rPr>
              <a:t>Calzado; algunos bienes de la metalmecánica; automóviles familiares y, finalmente, el sector textil confecciones, este último con Guatemala y El Salvador.</a:t>
            </a:r>
          </a:p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s-GT" sz="2000" dirty="0">
              <a:latin typeface="Arial Narrow" pitchFamily="34" charset="0"/>
              <a:cs typeface="+mn-cs"/>
            </a:endParaRPr>
          </a:p>
        </p:txBody>
      </p:sp>
      <p:sp>
        <p:nvSpPr>
          <p:cNvPr id="15" name="3 Marcador de contenido"/>
          <p:cNvSpPr txBox="1">
            <a:spLocks/>
          </p:cNvSpPr>
          <p:nvPr/>
        </p:nvSpPr>
        <p:spPr>
          <a:xfrm>
            <a:off x="4571924" y="1071546"/>
            <a:ext cx="4214917" cy="34766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2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Manufactura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s-GT" sz="22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Desgravaciones (Reducción inmediata o gradual..!!!)</a:t>
            </a:r>
            <a:endParaRPr lang="es-GT" dirty="0"/>
          </a:p>
        </p:txBody>
      </p:sp>
      <p:sp>
        <p:nvSpPr>
          <p:cNvPr id="11" name="3 Marcador de contenido"/>
          <p:cNvSpPr txBox="1">
            <a:spLocks/>
          </p:cNvSpPr>
          <p:nvPr/>
        </p:nvSpPr>
        <p:spPr>
          <a:xfrm>
            <a:off x="214207" y="1571612"/>
            <a:ext cx="3929090" cy="5000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s-GT" sz="1700" b="1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Acceso inmediato bilateral:  </a:t>
            </a:r>
            <a:r>
              <a:rPr lang="es-GT" sz="1700" dirty="0" smtClean="0">
                <a:latin typeface="Arial Narrow" pitchFamily="34" charset="0"/>
                <a:cs typeface="+mn-cs"/>
              </a:rPr>
              <a:t>Uchuvas, </a:t>
            </a:r>
          </a:p>
          <a:p>
            <a:pPr marL="342900" lvl="0" indent="-342900">
              <a:spcBef>
                <a:spcPct val="20000"/>
              </a:spcBef>
            </a:pPr>
            <a:r>
              <a:rPr lang="es-GT" sz="1700" dirty="0" smtClean="0">
                <a:latin typeface="Arial Narrow" pitchFamily="34" charset="0"/>
                <a:cs typeface="+mn-cs"/>
              </a:rPr>
              <a:t>	tomate de árbol, granadillas, especias, almidón de maíz y tabaco, con excepción de cigarrillos. De los productos con canastas de desgravación se destacan las hortalizas, bananas, chicles, bombones, confites, manteca de cacao, mermeladas y jaleas de frutas.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s-GT" sz="1700" dirty="0" smtClean="0">
              <a:latin typeface="Arial Narrow" pitchFamily="34" charset="0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s-GT" sz="1700" b="1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Acceso en 5 años (</a:t>
            </a:r>
            <a:r>
              <a:rPr lang="es-GT" sz="1700" b="1" dirty="0" err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aprox</a:t>
            </a:r>
            <a:r>
              <a:rPr lang="es-GT" sz="1700" b="1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 2015): </a:t>
            </a:r>
            <a:r>
              <a:rPr lang="es-GT" sz="1700" dirty="0" smtClean="0">
                <a:latin typeface="Arial Narrow" pitchFamily="34" charset="0"/>
                <a:cs typeface="+mn-cs"/>
              </a:rPr>
              <a:t>animales vivos, miel, frutas y hortalizas, bananos, preparaciones en conserva, jugos de frutas.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s-GT" sz="1700" dirty="0" smtClean="0">
              <a:latin typeface="Arial Narrow" pitchFamily="34" charset="0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s-GT" sz="1700" b="1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Acceso en 10 años (</a:t>
            </a:r>
            <a:r>
              <a:rPr lang="es-GT" sz="1700" b="1" dirty="0" err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aprox</a:t>
            </a:r>
            <a:r>
              <a:rPr lang="es-GT" sz="1700" b="1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 2020): </a:t>
            </a:r>
            <a:r>
              <a:rPr lang="es-GT" sz="1700" dirty="0" smtClean="0">
                <a:latin typeface="Arial Narrow" pitchFamily="34" charset="0"/>
                <a:cs typeface="+mn-cs"/>
              </a:rPr>
              <a:t>tomates, zanahorias, mandarinas, ciruelas, guanábana, plátanos.</a:t>
            </a: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214207" y="1071546"/>
            <a:ext cx="3929090" cy="347666"/>
          </a:xfrm>
          <a:prstGeom prst="rect">
            <a:avLst/>
          </a:prstGeom>
          <a:solidFill>
            <a:srgbClr val="00CC00"/>
          </a:solidFill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es-GT" sz="19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Agroindustria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s-GT" sz="19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	</a:t>
            </a:r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>
          <a:xfrm>
            <a:off x="4572000" y="1500174"/>
            <a:ext cx="4320480" cy="50971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s-GT" sz="1700" b="1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Acceso inmediato:</a:t>
            </a:r>
            <a:r>
              <a:rPr lang="es-GT" sz="1700" dirty="0" smtClean="0">
                <a:latin typeface="Arial Narrow" pitchFamily="34" charset="0"/>
                <a:cs typeface="+mn-cs"/>
              </a:rPr>
              <a:t> Procesados de pescados, sal, minerales, combustibles, energía eléctrica, productos químicos orgánicos, llantas neumáticas, cascos de seguridad, vidrios, esmeraldas, congeladores, vehículos para el transporte de 15 personas o más, cinturones de seguridad y otras autopartes.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s-GT" sz="400" dirty="0" smtClean="0">
              <a:latin typeface="Arial Narrow" pitchFamily="34" charset="0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s-GT" sz="1700" b="1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Acceso en 5 años (aprox. 2015):</a:t>
            </a:r>
            <a:r>
              <a:rPr lang="es-GT" sz="1700" dirty="0" smtClean="0">
                <a:latin typeface="Arial Narrow" pitchFamily="34" charset="0"/>
                <a:cs typeface="+mn-cs"/>
              </a:rPr>
              <a:t> textil confección con Honduras. También será el caso de: líquidos para frenos, llantas, productos de la industria metalmecánica, herramientas, calentadores de agua, autopartes.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s-GT" sz="400" dirty="0" smtClean="0">
              <a:latin typeface="Arial Narrow" pitchFamily="34" charset="0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s-GT" sz="1700" b="1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Acceso en 10 años (</a:t>
            </a:r>
            <a:r>
              <a:rPr lang="es-GT" sz="1700" b="1" dirty="0" err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aprox</a:t>
            </a:r>
            <a:r>
              <a:rPr lang="es-GT" sz="1700" b="1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 2020): </a:t>
            </a:r>
            <a:r>
              <a:rPr lang="es-GT" sz="1700" dirty="0" smtClean="0">
                <a:latin typeface="Arial Narrow" pitchFamily="34" charset="0"/>
                <a:cs typeface="+mn-cs"/>
              </a:rPr>
              <a:t>grifos y válvulas para lavabos, fregaderos, bañeras, pilas, tostadoras de pan, tocadiscos, muebles de madera, artículos de navidad, escobas, brochas y pinceles.</a:t>
            </a:r>
          </a:p>
        </p:txBody>
      </p:sp>
      <p:sp>
        <p:nvSpPr>
          <p:cNvPr id="15" name="3 Marcador de contenido"/>
          <p:cNvSpPr txBox="1">
            <a:spLocks/>
          </p:cNvSpPr>
          <p:nvPr/>
        </p:nvSpPr>
        <p:spPr>
          <a:xfrm>
            <a:off x="4571924" y="1071546"/>
            <a:ext cx="4286355" cy="347666"/>
          </a:xfrm>
          <a:prstGeom prst="rect">
            <a:avLst/>
          </a:prstGeom>
          <a:solidFill>
            <a:srgbClr val="00CC00"/>
          </a:solidFill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19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Manufactura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s-GT" sz="19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505328"/>
          </a:xfrm>
        </p:spPr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Identificación de oportunidades comerciales en el Triángulo Norte</a:t>
            </a:r>
            <a:br>
              <a:rPr lang="es-CO" dirty="0" smtClean="0">
                <a:solidFill>
                  <a:schemeClr val="tx1"/>
                </a:solidFill>
              </a:rPr>
            </a:br>
            <a:endParaRPr lang="es-CO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Metodología</a:t>
            </a:r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s-GT" sz="2400" b="1" dirty="0" smtClean="0">
                <a:solidFill>
                  <a:srgbClr val="C00000"/>
                </a:solidFill>
              </a:rPr>
              <a:t>Oportunidades a partir de:</a:t>
            </a:r>
          </a:p>
          <a:p>
            <a:endParaRPr lang="es-GT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GT" sz="2400" dirty="0" smtClean="0"/>
              <a:t>Consulta en Visitas Comerciales a cuentas activas en cada país.</a:t>
            </a:r>
          </a:p>
          <a:p>
            <a:pPr marL="457200" indent="-457200">
              <a:buFont typeface="+mj-lt"/>
              <a:buAutoNum type="arabicPeriod"/>
            </a:pPr>
            <a:endParaRPr lang="es-GT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GT" sz="2400" dirty="0" smtClean="0"/>
              <a:t>Evaluación diaria de información económica y comercial:</a:t>
            </a:r>
          </a:p>
          <a:p>
            <a:pPr marL="457200" indent="-457200">
              <a:buFont typeface="+mj-lt"/>
              <a:buAutoNum type="arabicPeriod"/>
            </a:pPr>
            <a:endParaRPr lang="es-GT" sz="2400" dirty="0" smtClean="0"/>
          </a:p>
          <a:p>
            <a:pPr marL="857250" lvl="1" indent="-457200"/>
            <a:r>
              <a:rPr lang="es-GT" sz="2400" dirty="0" smtClean="0"/>
              <a:t>Investigación de mercados en </a:t>
            </a:r>
            <a:r>
              <a:rPr lang="es-GT" sz="2400" dirty="0" err="1" smtClean="0"/>
              <a:t>Proexport</a:t>
            </a:r>
            <a:endParaRPr lang="es-GT" sz="2400" dirty="0" smtClean="0"/>
          </a:p>
          <a:p>
            <a:pPr marL="857250" lvl="1" indent="-457200"/>
            <a:r>
              <a:rPr lang="es-GT" sz="2400" dirty="0" smtClean="0"/>
              <a:t>Informes de gremios, academia, Gobierno y demás.</a:t>
            </a:r>
          </a:p>
          <a:p>
            <a:pPr marL="857250" lvl="1" indent="-457200"/>
            <a:r>
              <a:rPr lang="es-GT" sz="2400" dirty="0" smtClean="0"/>
              <a:t>Noticias en diarios</a:t>
            </a:r>
          </a:p>
          <a:p>
            <a:pPr marL="857250" lvl="1" indent="-457200"/>
            <a:r>
              <a:rPr lang="es-GT" sz="2400" dirty="0" smtClean="0"/>
              <a:t>Otros </a:t>
            </a:r>
            <a:endParaRPr lang="es-G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505328"/>
          </a:xfrm>
        </p:spPr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Identificación de oportunidades comerciales</a:t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rgbClr val="C00000"/>
                </a:solidFill>
              </a:rPr>
              <a:t>Agroindustria</a:t>
            </a:r>
            <a:endParaRPr lang="es-CO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s-MX" dirty="0" smtClean="0"/>
              <a:t>Oportunidades en Agroindustria</a:t>
            </a:r>
            <a:endParaRPr lang="es-CR" dirty="0"/>
          </a:p>
        </p:txBody>
      </p:sp>
      <p:sp>
        <p:nvSpPr>
          <p:cNvPr id="33" name="2 Marcador de contenido"/>
          <p:cNvSpPr txBox="1">
            <a:spLocks/>
          </p:cNvSpPr>
          <p:nvPr/>
        </p:nvSpPr>
        <p:spPr>
          <a:xfrm>
            <a:off x="2962758" y="1531142"/>
            <a:ext cx="5824084" cy="289799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s-GT" sz="1400" b="1" dirty="0" smtClean="0">
                <a:latin typeface="Arial Narrow" pitchFamily="34" charset="0"/>
              </a:rPr>
              <a:t>Confitería</a:t>
            </a:r>
            <a:r>
              <a:rPr lang="es-GT" sz="1400" dirty="0" smtClean="0">
                <a:latin typeface="Arial Narrow" pitchFamily="34" charset="0"/>
              </a:rPr>
              <a:t>: alto consumo de dulces para eventos.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4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GT" sz="1400" b="1" dirty="0" smtClean="0">
                <a:latin typeface="Arial Narrow" pitchFamily="34" charset="0"/>
              </a:rPr>
              <a:t>Café soluble</a:t>
            </a:r>
            <a:r>
              <a:rPr lang="es-GT" sz="1400" dirty="0" smtClean="0">
                <a:latin typeface="Arial Narrow" pitchFamily="34" charset="0"/>
              </a:rPr>
              <a:t>: una marca local de café soluble, dos marcas competidoras son </a:t>
            </a:r>
            <a:r>
              <a:rPr lang="es-GT" sz="1400" dirty="0" err="1" smtClean="0">
                <a:latin typeface="Arial Narrow" pitchFamily="34" charset="0"/>
              </a:rPr>
              <a:t>Folgers</a:t>
            </a:r>
            <a:r>
              <a:rPr lang="es-GT" sz="1400" dirty="0" smtClean="0">
                <a:latin typeface="Arial Narrow" pitchFamily="34" charset="0"/>
              </a:rPr>
              <a:t> y Nestlé. Café soluble con aroma, descafeinado, o producto con una marca bien posicionada. 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4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GT" sz="1400" b="1" dirty="0" smtClean="0">
                <a:latin typeface="Arial Narrow" pitchFamily="34" charset="0"/>
              </a:rPr>
              <a:t>Compotas</a:t>
            </a:r>
            <a:r>
              <a:rPr lang="es-GT" sz="1400" dirty="0" smtClean="0">
                <a:latin typeface="Arial Narrow" pitchFamily="34" charset="0"/>
              </a:rPr>
              <a:t>:  Solo existe una marca en el mercado que es de una multinacional, tipo de producto en segmento medio y medio bajo.  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4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GT" sz="1400" b="1" dirty="0" smtClean="0">
                <a:latin typeface="Arial Narrow" pitchFamily="34" charset="0"/>
              </a:rPr>
              <a:t>Alimento para mascotas y para engorde</a:t>
            </a:r>
            <a:r>
              <a:rPr lang="es-GT" sz="1400" dirty="0" smtClean="0">
                <a:latin typeface="Arial Narrow" pitchFamily="34" charset="0"/>
              </a:rPr>
              <a:t>: Crecimiento de tiendas especializadas en este tipo de productos, y mayor producción de carne de cerdo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4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GT" sz="1400" b="1" dirty="0" smtClean="0">
                <a:latin typeface="Arial Narrow" pitchFamily="34" charset="0"/>
              </a:rPr>
              <a:t>Pastas</a:t>
            </a:r>
            <a:r>
              <a:rPr lang="es-GT" sz="1400" dirty="0" smtClean="0">
                <a:latin typeface="Arial Narrow" pitchFamily="34" charset="0"/>
              </a:rPr>
              <a:t>: Interés por fideos populares. </a:t>
            </a:r>
          </a:p>
        </p:txBody>
      </p:sp>
      <p:sp>
        <p:nvSpPr>
          <p:cNvPr id="38" name="2 Marcador de contenido"/>
          <p:cNvSpPr txBox="1">
            <a:spLocks/>
          </p:cNvSpPr>
          <p:nvPr/>
        </p:nvSpPr>
        <p:spPr>
          <a:xfrm>
            <a:off x="457146" y="1142984"/>
            <a:ext cx="2214578" cy="316720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CR" sz="1400" b="1" dirty="0" smtClean="0">
                <a:solidFill>
                  <a:schemeClr val="bg1"/>
                </a:solidFill>
                <a:latin typeface="Arial Narrow" pitchFamily="34" charset="0"/>
              </a:rPr>
              <a:t>Oportunidad</a:t>
            </a:r>
            <a:endParaRPr kumimoji="0" lang="es-C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39" name="2 Marcador de contenido"/>
          <p:cNvSpPr txBox="1">
            <a:spLocks/>
          </p:cNvSpPr>
          <p:nvPr/>
        </p:nvSpPr>
        <p:spPr>
          <a:xfrm>
            <a:off x="2962758" y="1142984"/>
            <a:ext cx="5824084" cy="316720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algn="ctr">
              <a:defRPr/>
            </a:pPr>
            <a:r>
              <a:rPr lang="es-CR" sz="1400" b="1" dirty="0" smtClean="0">
                <a:solidFill>
                  <a:schemeClr val="bg1"/>
                </a:solidFill>
                <a:latin typeface="Arial Narrow" pitchFamily="34" charset="0"/>
              </a:rPr>
              <a:t>Demanda existente</a:t>
            </a:r>
            <a:r>
              <a:rPr lang="es-CR" sz="1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CR" sz="1400" b="1" dirty="0" smtClean="0">
                <a:solidFill>
                  <a:schemeClr val="bg1"/>
                </a:solidFill>
                <a:latin typeface="Arial Narrow" pitchFamily="34" charset="0"/>
              </a:rPr>
              <a:t>identificada en visitas comerciales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28596" y="1490672"/>
            <a:ext cx="2214578" cy="754850"/>
          </a:xfrm>
          <a:prstGeom prst="rect">
            <a:avLst/>
          </a:prstGeom>
          <a:solidFill>
            <a:schemeClr val="tx2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lang="es-CR" sz="1300" dirty="0" smtClean="0">
                <a:solidFill>
                  <a:schemeClr val="bg1"/>
                </a:solidFill>
                <a:latin typeface="Arial Narrow" pitchFamily="34" charset="0"/>
              </a:rPr>
              <a:t>Alimentos de consumo masivo con valor agregado para segmentos medio alto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8596" y="2674150"/>
            <a:ext cx="2214578" cy="1754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100" dirty="0" smtClean="0">
                <a:latin typeface="Arial Narrow" pitchFamily="34" charset="0"/>
              </a:rPr>
              <a:t>El arancel que impone el TN sobre este tipo de alimentos se ubica (capítulos 15 a 22) en el rango 5-15%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GT" sz="1100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100" dirty="0" smtClean="0">
                <a:latin typeface="Arial Narrow" pitchFamily="34" charset="0"/>
              </a:rPr>
              <a:t>Restricciones fitosanitarios para lácteos y cárnicos. Productores locales fuertes.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GT" sz="1100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100" dirty="0" smtClean="0">
                <a:latin typeface="Arial Narrow" pitchFamily="34" charset="0"/>
              </a:rPr>
              <a:t>Lista amplia de exclusiones TLC</a:t>
            </a:r>
            <a:endParaRPr lang="es-CR" sz="1100" dirty="0">
              <a:latin typeface="Arial Narrow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5400000">
            <a:off x="1123138" y="2836864"/>
            <a:ext cx="3326618" cy="7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28596" y="4498982"/>
            <a:ext cx="8358246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 Marcador de contenido"/>
          <p:cNvSpPr txBox="1">
            <a:spLocks/>
          </p:cNvSpPr>
          <p:nvPr/>
        </p:nvSpPr>
        <p:spPr>
          <a:xfrm>
            <a:off x="428596" y="2316960"/>
            <a:ext cx="2214578" cy="316720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CR" sz="1400" b="1" dirty="0" smtClean="0">
                <a:solidFill>
                  <a:schemeClr val="bg1"/>
                </a:solidFill>
                <a:latin typeface="Arial Narrow" pitchFamily="34" charset="0"/>
              </a:rPr>
              <a:t>Acceso a Mercado</a:t>
            </a:r>
            <a:endParaRPr kumimoji="0" lang="es-C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428596" y="4572008"/>
            <a:ext cx="8358246" cy="285752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algn="ctr">
              <a:defRPr/>
            </a:pPr>
            <a:r>
              <a:rPr lang="es-CR" sz="1400" b="1" dirty="0" smtClean="0">
                <a:solidFill>
                  <a:schemeClr val="bg1"/>
                </a:solidFill>
                <a:latin typeface="Arial Narrow" pitchFamily="34" charset="0"/>
              </a:rPr>
              <a:t>Canal de Distribución</a:t>
            </a:r>
            <a:endParaRPr lang="es-CR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428596" y="5072074"/>
            <a:ext cx="250033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300" dirty="0" smtClean="0">
                <a:latin typeface="Arial Narrow" pitchFamily="34" charset="0"/>
              </a:rPr>
              <a:t>El principal </a:t>
            </a:r>
            <a:r>
              <a:rPr lang="es-GT" sz="1300" b="1" dirty="0" smtClean="0">
                <a:latin typeface="Arial Narrow" pitchFamily="34" charset="0"/>
              </a:rPr>
              <a:t>canal es el tradicional</a:t>
            </a:r>
            <a:r>
              <a:rPr lang="es-GT" sz="1300" dirty="0" smtClean="0">
                <a:latin typeface="Arial Narrow" pitchFamily="34" charset="0"/>
              </a:rPr>
              <a:t>. Se estima que en Ciudad de Guatemala existen más de 100.000 tiendas de barrio y 15.000 en San Salvador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GT" sz="1300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300" dirty="0" smtClean="0">
                <a:latin typeface="Arial Narrow" pitchFamily="34" charset="0"/>
              </a:rPr>
              <a:t>Fuerte presencia de Wal-Mart. </a:t>
            </a:r>
            <a:endParaRPr lang="es-CR" sz="1300" dirty="0">
              <a:latin typeface="Arial Narrow" pitchFamily="34" charset="0"/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3143240" y="5572140"/>
            <a:ext cx="928694" cy="500066"/>
          </a:xfrm>
          <a:prstGeom prst="rect">
            <a:avLst/>
          </a:prstGeom>
          <a:solidFill>
            <a:schemeClr val="tx2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Exportador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4357686" y="5572140"/>
            <a:ext cx="1143008" cy="500066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Distribuidor Mayorista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6000760" y="5072074"/>
            <a:ext cx="1285884" cy="5000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Supermercados y especializadas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6000760" y="5612610"/>
            <a:ext cx="1285884" cy="3571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Canal</a:t>
            </a:r>
            <a:r>
              <a:rPr kumimoji="0" lang="es-CR" sz="1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Tradicional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6000760" y="6041238"/>
            <a:ext cx="1285884" cy="3571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Farmacias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>
          <a:xfrm>
            <a:off x="6000760" y="6469866"/>
            <a:ext cx="1285884" cy="3571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Institucional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29" name="2 Marcador de contenido"/>
          <p:cNvSpPr txBox="1">
            <a:spLocks/>
          </p:cNvSpPr>
          <p:nvPr/>
        </p:nvSpPr>
        <p:spPr>
          <a:xfrm>
            <a:off x="7786710" y="5500702"/>
            <a:ext cx="1143008" cy="642942"/>
          </a:xfrm>
          <a:prstGeom prst="rect">
            <a:avLst/>
          </a:prstGeom>
          <a:solidFill>
            <a:schemeClr val="tx2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Consumidor Final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cxnSp>
        <p:nvCxnSpPr>
          <p:cNvPr id="31" name="30 Conector angular"/>
          <p:cNvCxnSpPr>
            <a:stCxn id="23" idx="0"/>
            <a:endCxn id="25" idx="0"/>
          </p:cNvCxnSpPr>
          <p:nvPr/>
        </p:nvCxnSpPr>
        <p:spPr>
          <a:xfrm rot="5400000" flipH="1" flipV="1">
            <a:off x="4875611" y="3804050"/>
            <a:ext cx="500066" cy="3036115"/>
          </a:xfrm>
          <a:prstGeom prst="bentConnector3">
            <a:avLst>
              <a:gd name="adj1" fmla="val 1290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0 Conector angular"/>
          <p:cNvCxnSpPr>
            <a:stCxn id="23" idx="3"/>
            <a:endCxn id="24" idx="1"/>
          </p:cNvCxnSpPr>
          <p:nvPr/>
        </p:nvCxnSpPr>
        <p:spPr>
          <a:xfrm>
            <a:off x="4071934" y="5822173"/>
            <a:ext cx="28575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0 Conector angular"/>
          <p:cNvCxnSpPr>
            <a:stCxn id="24" idx="3"/>
            <a:endCxn id="26" idx="1"/>
          </p:cNvCxnSpPr>
          <p:nvPr/>
        </p:nvCxnSpPr>
        <p:spPr>
          <a:xfrm flipV="1">
            <a:off x="5500694" y="5791205"/>
            <a:ext cx="500066" cy="309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30 Conector angular"/>
          <p:cNvCxnSpPr>
            <a:stCxn id="24" idx="3"/>
            <a:endCxn id="25" idx="1"/>
          </p:cNvCxnSpPr>
          <p:nvPr/>
        </p:nvCxnSpPr>
        <p:spPr>
          <a:xfrm flipV="1">
            <a:off x="5500694" y="5322107"/>
            <a:ext cx="500066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30 Conector angular"/>
          <p:cNvCxnSpPr>
            <a:stCxn id="24" idx="3"/>
            <a:endCxn id="27" idx="1"/>
          </p:cNvCxnSpPr>
          <p:nvPr/>
        </p:nvCxnSpPr>
        <p:spPr>
          <a:xfrm>
            <a:off x="5500694" y="5822173"/>
            <a:ext cx="500066" cy="3976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30 Conector angular"/>
          <p:cNvCxnSpPr>
            <a:stCxn id="24" idx="3"/>
            <a:endCxn id="28" idx="1"/>
          </p:cNvCxnSpPr>
          <p:nvPr/>
        </p:nvCxnSpPr>
        <p:spPr>
          <a:xfrm>
            <a:off x="5500694" y="5822173"/>
            <a:ext cx="500066" cy="8262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30 Conector angular"/>
          <p:cNvCxnSpPr>
            <a:endCxn id="29" idx="1"/>
          </p:cNvCxnSpPr>
          <p:nvPr/>
        </p:nvCxnSpPr>
        <p:spPr>
          <a:xfrm>
            <a:off x="7286644" y="5715016"/>
            <a:ext cx="500066" cy="1071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30 Conector angular"/>
          <p:cNvCxnSpPr>
            <a:stCxn id="25" idx="3"/>
            <a:endCxn id="29" idx="1"/>
          </p:cNvCxnSpPr>
          <p:nvPr/>
        </p:nvCxnSpPr>
        <p:spPr>
          <a:xfrm>
            <a:off x="7286644" y="5322107"/>
            <a:ext cx="500066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30 Conector angular"/>
          <p:cNvCxnSpPr>
            <a:stCxn id="27" idx="3"/>
            <a:endCxn id="29" idx="1"/>
          </p:cNvCxnSpPr>
          <p:nvPr/>
        </p:nvCxnSpPr>
        <p:spPr>
          <a:xfrm flipV="1">
            <a:off x="7286644" y="5822173"/>
            <a:ext cx="500066" cy="3976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30 Conector angular"/>
          <p:cNvCxnSpPr>
            <a:stCxn id="28" idx="3"/>
            <a:endCxn id="29" idx="1"/>
          </p:cNvCxnSpPr>
          <p:nvPr/>
        </p:nvCxnSpPr>
        <p:spPr>
          <a:xfrm flipV="1">
            <a:off x="7286644" y="5822173"/>
            <a:ext cx="500066" cy="8262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Oportunidades puntuales en Agroindustria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1142976" y="1214422"/>
            <a:ext cx="7643866" cy="1714512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s-GT" b="1" dirty="0" smtClean="0">
                <a:solidFill>
                  <a:srgbClr val="C00000"/>
                </a:solidFill>
              </a:rPr>
              <a:t>Producción pesquera – Guatemala:  </a:t>
            </a:r>
            <a:r>
              <a:rPr lang="es-GT" dirty="0" smtClean="0"/>
              <a:t>Exportaciones de productos pesqueros por 45.5 MM de libras. </a:t>
            </a:r>
            <a:r>
              <a:rPr lang="es-GT" dirty="0" err="1" smtClean="0"/>
              <a:t>Enfasis</a:t>
            </a:r>
            <a:r>
              <a:rPr lang="es-GT" dirty="0" smtClean="0"/>
              <a:t>: Camarón de pesca y de cultivo.  </a:t>
            </a:r>
          </a:p>
          <a:p>
            <a:r>
              <a:rPr lang="es-GT" b="1" dirty="0" smtClean="0">
                <a:solidFill>
                  <a:srgbClr val="C00000"/>
                </a:solidFill>
              </a:rPr>
              <a:t>Producción de Tilapia -  Honduras:  </a:t>
            </a:r>
            <a:r>
              <a:rPr lang="es-GT" b="1" dirty="0" smtClean="0"/>
              <a:t>  </a:t>
            </a:r>
            <a:r>
              <a:rPr lang="es-GT" dirty="0" smtClean="0"/>
              <a:t>5% creció la exportación de Tilapia a Europa y EE UU, es decir 9 MM de libras.</a:t>
            </a:r>
          </a:p>
          <a:p>
            <a:r>
              <a:rPr lang="es-GT" b="1" dirty="0" smtClean="0">
                <a:solidFill>
                  <a:srgbClr val="C00000"/>
                </a:solidFill>
              </a:rPr>
              <a:t>Porcicultura – Honduras:  </a:t>
            </a:r>
            <a:r>
              <a:rPr lang="es-GT" dirty="0" smtClean="0"/>
              <a:t>+15% producción de carne de cerdo.</a:t>
            </a:r>
          </a:p>
          <a:p>
            <a:endParaRPr lang="es-GT" dirty="0"/>
          </a:p>
        </p:txBody>
      </p:sp>
      <p:sp>
        <p:nvSpPr>
          <p:cNvPr id="5" name="Oval 9"/>
          <p:cNvSpPr/>
          <p:nvPr/>
        </p:nvSpPr>
        <p:spPr>
          <a:xfrm>
            <a:off x="-32" y="1000108"/>
            <a:ext cx="1213201" cy="1071570"/>
          </a:xfrm>
          <a:prstGeom prst="ellipse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dirty="0" smtClean="0">
                <a:solidFill>
                  <a:schemeClr val="bg1"/>
                </a:solidFill>
                <a:latin typeface="Arial Narrow" pitchFamily="34" charset="0"/>
              </a:rPr>
              <a:t>Alimentos para animales</a:t>
            </a:r>
            <a:endParaRPr lang="es-CO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142976" y="3143248"/>
            <a:ext cx="7500990" cy="14287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s-GT" b="1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Abastecimiento de alimentos básicos – Guatemala: </a:t>
            </a:r>
            <a:r>
              <a:rPr lang="es-G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+mn-cs"/>
              </a:rPr>
              <a:t>En el importante escasez de alimentos debido al fenómeno El Niño.  Hortalizas y los granos básicos.</a:t>
            </a:r>
          </a:p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s-GT" b="1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Programa contra desnutrición aguda  - Guatemala: </a:t>
            </a:r>
            <a:r>
              <a:rPr lang="es-G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+mn-cs"/>
              </a:rPr>
              <a:t>El 50% de los menores de cinco años padece desnutrición crónica. </a:t>
            </a:r>
          </a:p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endParaRPr lang="es-GT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" name="Oval 9"/>
          <p:cNvSpPr/>
          <p:nvPr/>
        </p:nvSpPr>
        <p:spPr>
          <a:xfrm>
            <a:off x="-32" y="3143248"/>
            <a:ext cx="1213201" cy="1071570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dirty="0" smtClean="0">
                <a:solidFill>
                  <a:schemeClr val="bg1"/>
                </a:solidFill>
                <a:latin typeface="Arial Narrow" pitchFamily="34" charset="0"/>
              </a:rPr>
              <a:t>Alimentos básicos</a:t>
            </a:r>
            <a:endParaRPr lang="es-CO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142976" y="4786322"/>
            <a:ext cx="7500990" cy="15716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GT" b="1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Exportación de semita y pasteles a Europa – El Salvador: </a:t>
            </a:r>
            <a:r>
              <a:rPr lang="es-G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+mn-cs"/>
              </a:rPr>
              <a:t>Panadería Santa Eduvigis (Italia, Rumania y más adelante en Hungría).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GT" b="1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Expansión de operaciones de Panadería San Martín - Guatemala:  </a:t>
            </a:r>
            <a:r>
              <a:rPr lang="es-G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+mn-cs"/>
              </a:rPr>
              <a:t>La cadena San Martín evalúa expandir  operaciones en EEUU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s-GT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" name="Oval 9"/>
          <p:cNvSpPr/>
          <p:nvPr/>
        </p:nvSpPr>
        <p:spPr>
          <a:xfrm>
            <a:off x="-32" y="4714884"/>
            <a:ext cx="1213201" cy="1071570"/>
          </a:xfrm>
          <a:prstGeom prst="ellipse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200" dirty="0" smtClean="0">
                <a:solidFill>
                  <a:schemeClr val="bg1"/>
                </a:solidFill>
                <a:latin typeface="Arial Narrow" pitchFamily="34" charset="0"/>
              </a:rPr>
              <a:t>Materias primas para panificación</a:t>
            </a:r>
            <a:endParaRPr lang="es-CO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505328"/>
          </a:xfrm>
        </p:spPr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Identificación de oportunidades comerciales</a:t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rgbClr val="C00000"/>
                </a:solidFill>
              </a:rPr>
              <a:t>Manufactura</a:t>
            </a:r>
            <a:endParaRPr lang="es-CO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Caracterización general</a:t>
            </a:r>
            <a:endParaRPr lang="es-G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29308" cy="441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Características del mercado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428596" y="1285860"/>
            <a:ext cx="8358246" cy="5143536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0"/>
              </a:spcBef>
              <a:defRPr/>
            </a:pPr>
            <a:endParaRPr lang="es-CR" sz="1900" dirty="0">
              <a:noFill/>
              <a:latin typeface="+mn-lt"/>
            </a:endParaRPr>
          </a:p>
        </p:txBody>
      </p:sp>
      <p:sp>
        <p:nvSpPr>
          <p:cNvPr id="6" name="Rounded Rectangle 26"/>
          <p:cNvSpPr>
            <a:spLocks noChangeArrowheads="1"/>
          </p:cNvSpPr>
          <p:nvPr/>
        </p:nvSpPr>
        <p:spPr bwMode="auto">
          <a:xfrm>
            <a:off x="1259632" y="1357298"/>
            <a:ext cx="7226944" cy="985694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GT" sz="1900" dirty="0" smtClean="0">
                <a:latin typeface="Arial Narrow" pitchFamily="34" charset="0"/>
              </a:rPr>
              <a:t>Hay una relación comercial sólida con Colombia . Muchas empresas y productos suramericanos han </a:t>
            </a:r>
            <a:r>
              <a:rPr lang="es-GT" sz="1900" dirty="0" smtClean="0">
                <a:solidFill>
                  <a:srgbClr val="C00000"/>
                </a:solidFill>
                <a:latin typeface="Arial Narrow" pitchFamily="34" charset="0"/>
              </a:rPr>
              <a:t>ingresado y se han mantenido </a:t>
            </a:r>
            <a:r>
              <a:rPr lang="es-GT" sz="1900" dirty="0" smtClean="0">
                <a:latin typeface="Arial Narrow" pitchFamily="34" charset="0"/>
              </a:rPr>
              <a:t>dentro del mercado centroamericano</a:t>
            </a:r>
            <a:endParaRPr lang="en-US" sz="1900" dirty="0">
              <a:latin typeface="Arial Narrow" pitchFamily="34" charset="0"/>
            </a:endParaRPr>
          </a:p>
        </p:txBody>
      </p:sp>
      <p:sp>
        <p:nvSpPr>
          <p:cNvPr id="9" name="Rounded Rectangle 32"/>
          <p:cNvSpPr>
            <a:spLocks noChangeArrowheads="1"/>
          </p:cNvSpPr>
          <p:nvPr/>
        </p:nvSpPr>
        <p:spPr bwMode="auto">
          <a:xfrm>
            <a:off x="1259632" y="2428868"/>
            <a:ext cx="7226944" cy="79208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GT" sz="1900" dirty="0" smtClean="0">
                <a:latin typeface="Arial Narrow" pitchFamily="34" charset="0"/>
              </a:rPr>
              <a:t>Los países del TN agrupan cerca del </a:t>
            </a:r>
            <a:r>
              <a:rPr lang="es-GT" sz="1900" dirty="0" smtClean="0">
                <a:solidFill>
                  <a:srgbClr val="C00000"/>
                </a:solidFill>
                <a:latin typeface="Arial Narrow" pitchFamily="34" charset="0"/>
              </a:rPr>
              <a:t>60% del PIB </a:t>
            </a:r>
            <a:r>
              <a:rPr lang="es-GT" sz="1900" dirty="0" smtClean="0">
                <a:latin typeface="Arial Narrow" pitchFamily="34" charset="0"/>
              </a:rPr>
              <a:t>centroamericano y </a:t>
            </a:r>
            <a:r>
              <a:rPr lang="es-GT" sz="1900" dirty="0" smtClean="0">
                <a:solidFill>
                  <a:srgbClr val="C00000"/>
                </a:solidFill>
                <a:latin typeface="Arial Narrow" pitchFamily="34" charset="0"/>
              </a:rPr>
              <a:t>70% de la población </a:t>
            </a:r>
            <a:r>
              <a:rPr lang="es-GT" sz="1900" dirty="0" smtClean="0">
                <a:latin typeface="Arial Narrow" pitchFamily="34" charset="0"/>
              </a:rPr>
              <a:t>regional.</a:t>
            </a:r>
          </a:p>
        </p:txBody>
      </p:sp>
      <p:sp>
        <p:nvSpPr>
          <p:cNvPr id="12" name="Rounded Rectangle 32"/>
          <p:cNvSpPr>
            <a:spLocks noChangeArrowheads="1"/>
          </p:cNvSpPr>
          <p:nvPr/>
        </p:nvSpPr>
        <p:spPr bwMode="auto">
          <a:xfrm>
            <a:off x="1259632" y="3357562"/>
            <a:ext cx="7189788" cy="79208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GT" sz="1900" dirty="0" smtClean="0">
                <a:latin typeface="Arial Narrow" pitchFamily="34" charset="0"/>
              </a:rPr>
              <a:t>Constituye un mercado propicio para las </a:t>
            </a:r>
            <a:r>
              <a:rPr lang="es-GT" sz="1900" dirty="0" smtClean="0">
                <a:solidFill>
                  <a:srgbClr val="C00000"/>
                </a:solidFill>
                <a:latin typeface="Arial Narrow" pitchFamily="34" charset="0"/>
              </a:rPr>
              <a:t>empresas colombianas que inician </a:t>
            </a:r>
            <a:r>
              <a:rPr lang="es-GT" sz="1900" dirty="0" smtClean="0">
                <a:latin typeface="Arial Narrow" pitchFamily="34" charset="0"/>
              </a:rPr>
              <a:t>su proceso de internacionalización. </a:t>
            </a:r>
          </a:p>
        </p:txBody>
      </p:sp>
      <p:sp>
        <p:nvSpPr>
          <p:cNvPr id="20" name="Rounded Rectangle 35"/>
          <p:cNvSpPr>
            <a:spLocks noChangeArrowheads="1"/>
          </p:cNvSpPr>
          <p:nvPr/>
        </p:nvSpPr>
        <p:spPr bwMode="auto">
          <a:xfrm>
            <a:off x="1259632" y="5067514"/>
            <a:ext cx="7226300" cy="576064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GT" sz="1900" dirty="0" smtClean="0">
                <a:latin typeface="Arial Narrow" pitchFamily="34" charset="0"/>
              </a:rPr>
              <a:t>Son países muy </a:t>
            </a:r>
            <a:r>
              <a:rPr lang="es-GT" sz="1900" dirty="0" smtClean="0">
                <a:solidFill>
                  <a:srgbClr val="C00000"/>
                </a:solidFill>
                <a:latin typeface="Arial Narrow" pitchFamily="34" charset="0"/>
              </a:rPr>
              <a:t>cercanos</a:t>
            </a:r>
            <a:r>
              <a:rPr lang="es-GT" sz="1900" dirty="0" smtClean="0">
                <a:latin typeface="Arial Narrow" pitchFamily="34" charset="0"/>
              </a:rPr>
              <a:t> a Sur América y con culturas similares.</a:t>
            </a:r>
            <a:endParaRPr lang="es-CO" sz="1900" dirty="0" smtClean="0">
              <a:latin typeface="Arial Narrow" pitchFamily="34" charset="0"/>
            </a:endParaRPr>
          </a:p>
        </p:txBody>
      </p:sp>
      <p:sp>
        <p:nvSpPr>
          <p:cNvPr id="22" name="Oval 39"/>
          <p:cNvSpPr/>
          <p:nvPr/>
        </p:nvSpPr>
        <p:spPr>
          <a:xfrm>
            <a:off x="966268" y="3501578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>
                  <a:prstDash val="solid"/>
                </a:ln>
                <a:latin typeface="Arial"/>
                <a:cs typeface="+mn-cs"/>
              </a:rPr>
              <a:t>3</a:t>
            </a:r>
          </a:p>
        </p:txBody>
      </p:sp>
      <p:sp>
        <p:nvSpPr>
          <p:cNvPr id="23" name="Oval 37"/>
          <p:cNvSpPr/>
          <p:nvPr/>
        </p:nvSpPr>
        <p:spPr>
          <a:xfrm>
            <a:off x="966268" y="1595744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>
                  <a:prstDash val="solid"/>
                </a:ln>
                <a:latin typeface="Arial"/>
                <a:cs typeface="+mn-cs"/>
              </a:rPr>
              <a:t>1</a:t>
            </a:r>
          </a:p>
        </p:txBody>
      </p:sp>
      <p:sp>
        <p:nvSpPr>
          <p:cNvPr id="24" name="Oval 38"/>
          <p:cNvSpPr/>
          <p:nvPr/>
        </p:nvSpPr>
        <p:spPr>
          <a:xfrm>
            <a:off x="966268" y="2550276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>
                  <a:prstDash val="solid"/>
                </a:ln>
                <a:latin typeface="Arial"/>
                <a:cs typeface="+mn-cs"/>
              </a:rPr>
              <a:t>2</a:t>
            </a:r>
          </a:p>
        </p:txBody>
      </p:sp>
      <p:sp>
        <p:nvSpPr>
          <p:cNvPr id="25" name="Oval 37"/>
          <p:cNvSpPr/>
          <p:nvPr/>
        </p:nvSpPr>
        <p:spPr>
          <a:xfrm>
            <a:off x="966268" y="5058394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ln>
                  <a:prstDash val="solid"/>
                </a:ln>
                <a:latin typeface="Arial"/>
                <a:cs typeface="+mn-cs"/>
              </a:rPr>
              <a:t>5</a:t>
            </a:r>
            <a:endParaRPr lang="en-US" b="1" kern="0" dirty="0">
              <a:ln>
                <a:prstDash val="solid"/>
              </a:ln>
              <a:latin typeface="Arial"/>
              <a:cs typeface="+mn-cs"/>
            </a:endParaRPr>
          </a:p>
        </p:txBody>
      </p:sp>
      <p:sp>
        <p:nvSpPr>
          <p:cNvPr id="17" name="Rounded Rectangle 32"/>
          <p:cNvSpPr>
            <a:spLocks noChangeArrowheads="1"/>
          </p:cNvSpPr>
          <p:nvPr/>
        </p:nvSpPr>
        <p:spPr bwMode="auto">
          <a:xfrm>
            <a:off x="1285852" y="4268586"/>
            <a:ext cx="7189788" cy="64921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GT" sz="1900" dirty="0" smtClean="0">
                <a:latin typeface="Arial Narrow" pitchFamily="34" charset="0"/>
              </a:rPr>
              <a:t>Las barreras </a:t>
            </a:r>
            <a:r>
              <a:rPr lang="es-GT" sz="1900" dirty="0" smtClean="0">
                <a:solidFill>
                  <a:srgbClr val="C00000"/>
                </a:solidFill>
                <a:latin typeface="Arial Narrow" pitchFamily="34" charset="0"/>
              </a:rPr>
              <a:t>no arancelarias del mercado centroamericano no son tan rígidas </a:t>
            </a:r>
            <a:r>
              <a:rPr lang="es-GT" sz="1900" dirty="0" smtClean="0">
                <a:latin typeface="Arial Narrow" pitchFamily="34" charset="0"/>
              </a:rPr>
              <a:t>como las de los países europeos o el territorio estadounidense. </a:t>
            </a:r>
          </a:p>
        </p:txBody>
      </p:sp>
      <p:sp>
        <p:nvSpPr>
          <p:cNvPr id="21" name="Oval 40"/>
          <p:cNvSpPr/>
          <p:nvPr/>
        </p:nvSpPr>
        <p:spPr>
          <a:xfrm>
            <a:off x="966268" y="4347434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>
                  <a:prstDash val="solid"/>
                </a:ln>
                <a:latin typeface="Arial"/>
                <a:cs typeface="+mn-cs"/>
              </a:rPr>
              <a:t>4</a:t>
            </a:r>
          </a:p>
        </p:txBody>
      </p:sp>
      <p:sp>
        <p:nvSpPr>
          <p:cNvPr id="14" name="Rounded Rectangle 35"/>
          <p:cNvSpPr>
            <a:spLocks noChangeArrowheads="1"/>
          </p:cNvSpPr>
          <p:nvPr/>
        </p:nvSpPr>
        <p:spPr bwMode="auto">
          <a:xfrm>
            <a:off x="1222026" y="5781894"/>
            <a:ext cx="7226300" cy="576064"/>
          </a:xfrm>
          <a:prstGeom prst="roundRect">
            <a:avLst>
              <a:gd name="adj" fmla="val 10000"/>
            </a:avLst>
          </a:prstGeom>
          <a:solidFill>
            <a:srgbClr val="C0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 anchorCtr="0"/>
          <a:lstStyle/>
          <a:p>
            <a:pPr lvl="1">
              <a:defRPr/>
            </a:pPr>
            <a:r>
              <a:rPr lang="es-GT" sz="1900" dirty="0" smtClean="0">
                <a:solidFill>
                  <a:schemeClr val="bg1"/>
                </a:solidFill>
                <a:latin typeface="Arial Narrow" pitchFamily="34" charset="0"/>
              </a:rPr>
              <a:t>Complementariedad &gt; Sustitución</a:t>
            </a:r>
            <a:endParaRPr lang="es-CO" sz="19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Oval 37"/>
          <p:cNvSpPr/>
          <p:nvPr/>
        </p:nvSpPr>
        <p:spPr>
          <a:xfrm>
            <a:off x="928662" y="5772774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ln>
                  <a:prstDash val="solid"/>
                </a:ln>
                <a:latin typeface="Arial"/>
                <a:cs typeface="+mn-cs"/>
              </a:rPr>
              <a:t>6</a:t>
            </a:r>
            <a:endParaRPr lang="en-US" b="1" kern="0" dirty="0">
              <a:ln>
                <a:prstDash val="solid"/>
              </a:ln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s-MX" dirty="0" smtClean="0"/>
              <a:t>Oportunidades en Manufacturas</a:t>
            </a:r>
            <a:endParaRPr lang="es-CR" dirty="0"/>
          </a:p>
        </p:txBody>
      </p:sp>
      <p:sp>
        <p:nvSpPr>
          <p:cNvPr id="33" name="2 Marcador de contenido"/>
          <p:cNvSpPr txBox="1">
            <a:spLocks/>
          </p:cNvSpPr>
          <p:nvPr/>
        </p:nvSpPr>
        <p:spPr>
          <a:xfrm>
            <a:off x="2962758" y="1500174"/>
            <a:ext cx="5824084" cy="285752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s-GT" sz="1400" b="1" dirty="0" smtClean="0">
                <a:latin typeface="Arial Narrow" pitchFamily="34" charset="0"/>
              </a:rPr>
              <a:t>Material de Construcción: </a:t>
            </a:r>
            <a:r>
              <a:rPr lang="es-GT" sz="1400" dirty="0" smtClean="0">
                <a:latin typeface="Arial Narrow" pitchFamily="34" charset="0"/>
              </a:rPr>
              <a:t>Apertura de proceso de licitación para vías y ampliación de cárceles en el segundo semestre de 2012.  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4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GT" sz="1400" b="1" dirty="0" smtClean="0">
                <a:latin typeface="Arial Narrow" pitchFamily="34" charset="0"/>
              </a:rPr>
              <a:t>Productos de madera: </a:t>
            </a:r>
            <a:r>
              <a:rPr lang="es-GT" sz="1400" dirty="0" smtClean="0">
                <a:latin typeface="Arial Narrow" pitchFamily="34" charset="0"/>
              </a:rPr>
              <a:t>Puertas y aglomerados.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400" b="1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GT" sz="1400" b="1" dirty="0" smtClean="0">
                <a:latin typeface="Arial Narrow" pitchFamily="34" charset="0"/>
              </a:rPr>
              <a:t>Autopartes y </a:t>
            </a:r>
            <a:r>
              <a:rPr lang="es-GT" sz="1400" b="1" dirty="0" err="1" smtClean="0">
                <a:latin typeface="Arial Narrow" pitchFamily="34" charset="0"/>
              </a:rPr>
              <a:t>Motopartes</a:t>
            </a:r>
            <a:r>
              <a:rPr lang="es-GT" sz="1400" dirty="0" smtClean="0">
                <a:latin typeface="Arial Narrow" pitchFamily="34" charset="0"/>
              </a:rPr>
              <a:t>:  900.000 vehículos con más de 10 años de antigüedad. 60% de compras de usados importados.  Medios de transporte alternativos como la  motocicleta. 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400" b="1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GT" sz="1400" b="1" dirty="0" smtClean="0">
                <a:latin typeface="Arial Narrow" pitchFamily="34" charset="0"/>
              </a:rPr>
              <a:t>Herramientas Agrícolas</a:t>
            </a:r>
            <a:r>
              <a:rPr lang="es-GT" sz="1400" dirty="0" smtClean="0">
                <a:latin typeface="Arial Narrow" pitchFamily="34" charset="0"/>
              </a:rPr>
              <a:t>: Machetes, </a:t>
            </a:r>
            <a:r>
              <a:rPr lang="es-GT" sz="1400" dirty="0" err="1" smtClean="0">
                <a:latin typeface="Arial Narrow" pitchFamily="34" charset="0"/>
              </a:rPr>
              <a:t>asadones</a:t>
            </a:r>
            <a:r>
              <a:rPr lang="es-GT" sz="1400" dirty="0" smtClean="0">
                <a:latin typeface="Arial Narrow" pitchFamily="34" charset="0"/>
              </a:rPr>
              <a:t> y otros.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4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GT" sz="1400" b="1" dirty="0" smtClean="0">
                <a:latin typeface="Arial Narrow" pitchFamily="34" charset="0"/>
              </a:rPr>
              <a:t>Envases y Empaques</a:t>
            </a:r>
            <a:r>
              <a:rPr lang="es-GT" sz="1400" dirty="0" smtClean="0">
                <a:latin typeface="Arial Narrow" pitchFamily="34" charset="0"/>
              </a:rPr>
              <a:t>.  Oportunidad para productos con altos estándares.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400" dirty="0" smtClean="0">
              <a:latin typeface="Arial Narrow" pitchFamily="34" charset="0"/>
            </a:endParaRPr>
          </a:p>
        </p:txBody>
      </p:sp>
      <p:sp>
        <p:nvSpPr>
          <p:cNvPr id="38" name="2 Marcador de contenido"/>
          <p:cNvSpPr txBox="1">
            <a:spLocks/>
          </p:cNvSpPr>
          <p:nvPr/>
        </p:nvSpPr>
        <p:spPr>
          <a:xfrm>
            <a:off x="457146" y="1142984"/>
            <a:ext cx="2214578" cy="316720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CR" sz="1400" b="1" dirty="0" smtClean="0">
                <a:solidFill>
                  <a:schemeClr val="bg1"/>
                </a:solidFill>
                <a:latin typeface="Arial Narrow" pitchFamily="34" charset="0"/>
              </a:rPr>
              <a:t>Oportunidad</a:t>
            </a:r>
            <a:endParaRPr kumimoji="0" lang="es-C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39" name="2 Marcador de contenido"/>
          <p:cNvSpPr txBox="1">
            <a:spLocks/>
          </p:cNvSpPr>
          <p:nvPr/>
        </p:nvSpPr>
        <p:spPr>
          <a:xfrm>
            <a:off x="2962758" y="1142984"/>
            <a:ext cx="5824084" cy="316720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algn="ctr">
              <a:defRPr/>
            </a:pPr>
            <a:r>
              <a:rPr lang="es-CR" sz="1400" b="1" dirty="0" smtClean="0">
                <a:solidFill>
                  <a:schemeClr val="bg1"/>
                </a:solidFill>
                <a:latin typeface="Arial Narrow" pitchFamily="34" charset="0"/>
              </a:rPr>
              <a:t>Demanda existente identificada en visitas comerciales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28596" y="1490672"/>
            <a:ext cx="2214578" cy="754850"/>
          </a:xfrm>
          <a:prstGeom prst="rect">
            <a:avLst/>
          </a:prstGeom>
          <a:solidFill>
            <a:schemeClr val="tx2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lang="es-GT" sz="1300" dirty="0" smtClean="0">
                <a:solidFill>
                  <a:schemeClr val="bg1"/>
                </a:solidFill>
                <a:latin typeface="Arial Narrow" pitchFamily="34" charset="0"/>
              </a:rPr>
              <a:t>Productos con valor agregado  con  precios más competitivos 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8596" y="2674150"/>
            <a:ext cx="2214578" cy="157163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200" dirty="0" smtClean="0">
                <a:latin typeface="Arial Narrow" pitchFamily="34" charset="0"/>
              </a:rPr>
              <a:t>El arancel que impone el TN sobre este tipo de </a:t>
            </a:r>
            <a:r>
              <a:rPr lang="es-GT" sz="1200" dirty="0" err="1" smtClean="0">
                <a:latin typeface="Arial Narrow" pitchFamily="34" charset="0"/>
              </a:rPr>
              <a:t>prioductos</a:t>
            </a:r>
            <a:r>
              <a:rPr lang="es-GT" sz="1200" dirty="0" smtClean="0">
                <a:latin typeface="Arial Narrow" pitchFamily="34" charset="0"/>
              </a:rPr>
              <a:t> se ubica en el rango 5-15 - 20%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GT" sz="1200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200" dirty="0" smtClean="0">
                <a:latin typeface="Arial Narrow" pitchFamily="34" charset="0"/>
              </a:rPr>
              <a:t>En ocasiones se solicitan certificados de calidad homologables con EEUU.</a:t>
            </a:r>
            <a:endParaRPr lang="es-CR" sz="1200" dirty="0">
              <a:latin typeface="Arial Narrow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5400000">
            <a:off x="1179092" y="2780910"/>
            <a:ext cx="3214710" cy="7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28596" y="4388662"/>
            <a:ext cx="8358246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 Marcador de contenido"/>
          <p:cNvSpPr txBox="1">
            <a:spLocks/>
          </p:cNvSpPr>
          <p:nvPr/>
        </p:nvSpPr>
        <p:spPr>
          <a:xfrm>
            <a:off x="428596" y="2316960"/>
            <a:ext cx="2214578" cy="316720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CR" sz="1400" b="1" dirty="0" smtClean="0">
                <a:solidFill>
                  <a:schemeClr val="bg1"/>
                </a:solidFill>
                <a:latin typeface="Arial Narrow" pitchFamily="34" charset="0"/>
              </a:rPr>
              <a:t>Acceso a Mercado</a:t>
            </a:r>
            <a:endParaRPr kumimoji="0" lang="es-C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428596" y="4460100"/>
            <a:ext cx="8358246" cy="285752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algn="ctr">
              <a:defRPr/>
            </a:pPr>
            <a:r>
              <a:rPr lang="es-CR" sz="1400" b="1" dirty="0" smtClean="0">
                <a:solidFill>
                  <a:schemeClr val="bg1"/>
                </a:solidFill>
                <a:latin typeface="Arial Narrow" pitchFamily="34" charset="0"/>
              </a:rPr>
              <a:t>Canal de Distribución</a:t>
            </a:r>
            <a:endParaRPr lang="es-CR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428596" y="4888728"/>
            <a:ext cx="250033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300" dirty="0" smtClean="0">
                <a:latin typeface="Arial Narrow" pitchFamily="34" charset="0"/>
              </a:rPr>
              <a:t>Importancia de </a:t>
            </a:r>
            <a:r>
              <a:rPr lang="es-GT" sz="1300" b="1" dirty="0" smtClean="0">
                <a:latin typeface="Arial Narrow" pitchFamily="34" charset="0"/>
              </a:rPr>
              <a:t>distribuidor mayorista</a:t>
            </a:r>
            <a:r>
              <a:rPr lang="es-GT" sz="1300" dirty="0" smtClean="0">
                <a:latin typeface="Arial Narrow" pitchFamily="34" charset="0"/>
              </a:rPr>
              <a:t> con flota propia o en leasing.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300" dirty="0" smtClean="0">
                <a:latin typeface="Arial Narrow" pitchFamily="34" charset="0"/>
              </a:rPr>
              <a:t>Distribuidor mayorista con cobertura regional.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300" dirty="0" smtClean="0">
                <a:latin typeface="Arial Narrow" pitchFamily="34" charset="0"/>
              </a:rPr>
              <a:t>Importancias de la red de contactos y la confianza en el representante local de la marca.</a:t>
            </a:r>
            <a:endParaRPr lang="es-CR" sz="1300" dirty="0">
              <a:latin typeface="Arial Narrow" pitchFamily="34" charset="0"/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3000364" y="5460232"/>
            <a:ext cx="928694" cy="500066"/>
          </a:xfrm>
          <a:prstGeom prst="rect">
            <a:avLst/>
          </a:prstGeom>
          <a:solidFill>
            <a:schemeClr val="tx2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Exportador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4357686" y="5000636"/>
            <a:ext cx="1143008" cy="500066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Distribuidor Especializado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6357950" y="6072206"/>
            <a:ext cx="1071570" cy="5000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Minoristas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7858148" y="4929198"/>
            <a:ext cx="1071570" cy="357190"/>
          </a:xfrm>
          <a:prstGeom prst="rect">
            <a:avLst/>
          </a:prstGeom>
          <a:solidFill>
            <a:schemeClr val="tx2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algn="ctr">
              <a:defRPr/>
            </a:pPr>
            <a:r>
              <a:rPr lang="es-CR" sz="1300" dirty="0" smtClean="0">
                <a:solidFill>
                  <a:schemeClr val="bg1"/>
                </a:solidFill>
                <a:latin typeface="Arial Narrow" pitchFamily="34" charset="0"/>
              </a:rPr>
              <a:t>Exportadores</a:t>
            </a:r>
            <a:endParaRPr lang="es-CR" sz="1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2 Marcador de contenido"/>
          <p:cNvSpPr txBox="1">
            <a:spLocks/>
          </p:cNvSpPr>
          <p:nvPr/>
        </p:nvSpPr>
        <p:spPr>
          <a:xfrm>
            <a:off x="7858148" y="5388794"/>
            <a:ext cx="1071570" cy="642942"/>
          </a:xfrm>
          <a:prstGeom prst="rect">
            <a:avLst/>
          </a:prstGeom>
          <a:solidFill>
            <a:schemeClr val="tx2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Consumidor Final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cxnSp>
        <p:nvCxnSpPr>
          <p:cNvPr id="35" name="30 Conector angular"/>
          <p:cNvCxnSpPr>
            <a:stCxn id="23" idx="3"/>
            <a:endCxn id="24" idx="1"/>
          </p:cNvCxnSpPr>
          <p:nvPr/>
        </p:nvCxnSpPr>
        <p:spPr>
          <a:xfrm flipV="1">
            <a:off x="3929058" y="5250669"/>
            <a:ext cx="428628" cy="4595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30 Conector angular"/>
          <p:cNvCxnSpPr>
            <a:stCxn id="24" idx="0"/>
            <a:endCxn id="27" idx="0"/>
          </p:cNvCxnSpPr>
          <p:nvPr/>
        </p:nvCxnSpPr>
        <p:spPr>
          <a:xfrm rot="5400000" flipH="1" flipV="1">
            <a:off x="6625842" y="3232546"/>
            <a:ext cx="71438" cy="3464743"/>
          </a:xfrm>
          <a:prstGeom prst="bentConnector3">
            <a:avLst>
              <a:gd name="adj1" fmla="val 28701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30 Conector angular"/>
          <p:cNvCxnSpPr>
            <a:stCxn id="25" idx="3"/>
            <a:endCxn id="29" idx="1"/>
          </p:cNvCxnSpPr>
          <p:nvPr/>
        </p:nvCxnSpPr>
        <p:spPr>
          <a:xfrm flipV="1">
            <a:off x="7429520" y="5710265"/>
            <a:ext cx="428628" cy="6119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 Marcador de contenido"/>
          <p:cNvSpPr txBox="1">
            <a:spLocks/>
          </p:cNvSpPr>
          <p:nvPr/>
        </p:nvSpPr>
        <p:spPr>
          <a:xfrm>
            <a:off x="5072066" y="5572140"/>
            <a:ext cx="1214446" cy="500066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lang="es-CR" sz="1300" dirty="0" smtClean="0">
                <a:solidFill>
                  <a:schemeClr val="bg1"/>
                </a:solidFill>
                <a:latin typeface="Arial Narrow" pitchFamily="34" charset="0"/>
              </a:rPr>
              <a:t>Mayoristas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32" name="2 Marcador de contenido"/>
          <p:cNvSpPr txBox="1">
            <a:spLocks/>
          </p:cNvSpPr>
          <p:nvPr/>
        </p:nvSpPr>
        <p:spPr>
          <a:xfrm>
            <a:off x="3643306" y="6072206"/>
            <a:ext cx="1143008" cy="500066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Representantes de Marca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cxnSp>
        <p:nvCxnSpPr>
          <p:cNvPr id="42" name="30 Conector angular"/>
          <p:cNvCxnSpPr>
            <a:stCxn id="24" idx="3"/>
            <a:endCxn id="25" idx="0"/>
          </p:cNvCxnSpPr>
          <p:nvPr/>
        </p:nvCxnSpPr>
        <p:spPr>
          <a:xfrm>
            <a:off x="5500694" y="5250669"/>
            <a:ext cx="1393041" cy="8215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30 Conector angular"/>
          <p:cNvCxnSpPr>
            <a:stCxn id="24" idx="3"/>
            <a:endCxn id="30" idx="0"/>
          </p:cNvCxnSpPr>
          <p:nvPr/>
        </p:nvCxnSpPr>
        <p:spPr>
          <a:xfrm>
            <a:off x="5500694" y="5250669"/>
            <a:ext cx="178595" cy="321471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30 Conector angular"/>
          <p:cNvCxnSpPr>
            <a:stCxn id="30" idx="3"/>
            <a:endCxn id="25" idx="0"/>
          </p:cNvCxnSpPr>
          <p:nvPr/>
        </p:nvCxnSpPr>
        <p:spPr>
          <a:xfrm>
            <a:off x="6286512" y="5822173"/>
            <a:ext cx="607223" cy="2500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30 Conector angular"/>
          <p:cNvCxnSpPr>
            <a:stCxn id="30" idx="2"/>
            <a:endCxn id="29" idx="2"/>
          </p:cNvCxnSpPr>
          <p:nvPr/>
        </p:nvCxnSpPr>
        <p:spPr>
          <a:xfrm rot="5400000" flipH="1" flipV="1">
            <a:off x="7016376" y="4694649"/>
            <a:ext cx="40470" cy="2714644"/>
          </a:xfrm>
          <a:prstGeom prst="bentConnector3">
            <a:avLst>
              <a:gd name="adj1" fmla="val -141582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30 Conector angular"/>
          <p:cNvCxnSpPr>
            <a:stCxn id="23" idx="3"/>
            <a:endCxn id="30" idx="1"/>
          </p:cNvCxnSpPr>
          <p:nvPr/>
        </p:nvCxnSpPr>
        <p:spPr>
          <a:xfrm>
            <a:off x="3929058" y="5710265"/>
            <a:ext cx="1143008" cy="1119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30 Conector angular"/>
          <p:cNvCxnSpPr>
            <a:stCxn id="23" idx="2"/>
            <a:endCxn id="32" idx="1"/>
          </p:cNvCxnSpPr>
          <p:nvPr/>
        </p:nvCxnSpPr>
        <p:spPr>
          <a:xfrm rot="16200000" flipH="1">
            <a:off x="3373038" y="6051970"/>
            <a:ext cx="361941" cy="1785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30 Conector angular"/>
          <p:cNvCxnSpPr>
            <a:stCxn id="32" idx="3"/>
            <a:endCxn id="25" idx="1"/>
          </p:cNvCxnSpPr>
          <p:nvPr/>
        </p:nvCxnSpPr>
        <p:spPr>
          <a:xfrm>
            <a:off x="4786314" y="6322239"/>
            <a:ext cx="157163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mtClean="0"/>
              <a:t>Oportunidades puntuales en Manufactura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1214414" y="1214422"/>
            <a:ext cx="7572428" cy="5429288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s-GT" b="1" dirty="0" smtClean="0">
                <a:solidFill>
                  <a:srgbClr val="C00000"/>
                </a:solidFill>
              </a:rPr>
              <a:t>GT: </a:t>
            </a:r>
            <a:r>
              <a:rPr lang="es-GT" dirty="0" smtClean="0"/>
              <a:t>Construcción de una </a:t>
            </a:r>
            <a:r>
              <a:rPr lang="es-GT" b="1" dirty="0" smtClean="0">
                <a:solidFill>
                  <a:srgbClr val="C00000"/>
                </a:solidFill>
              </a:rPr>
              <a:t>cárcel de máxima seguridad </a:t>
            </a:r>
            <a:r>
              <a:rPr lang="es-GT" dirty="0" smtClean="0"/>
              <a:t>para 1.000 individuos, y construcción de cuatro más, para 1.500 individuos cada una.</a:t>
            </a:r>
          </a:p>
          <a:p>
            <a:endParaRPr lang="es-GT" sz="400" dirty="0" smtClean="0"/>
          </a:p>
          <a:p>
            <a:r>
              <a:rPr lang="es-GT" b="1" dirty="0" smtClean="0">
                <a:solidFill>
                  <a:srgbClr val="C00000"/>
                </a:solidFill>
              </a:rPr>
              <a:t>GT: </a:t>
            </a:r>
            <a:r>
              <a:rPr lang="es-GT" dirty="0" smtClean="0"/>
              <a:t>$40 MM para la edificación de la </a:t>
            </a:r>
            <a:r>
              <a:rPr lang="es-GT" b="1" dirty="0" smtClean="0">
                <a:solidFill>
                  <a:srgbClr val="C00000"/>
                </a:solidFill>
              </a:rPr>
              <a:t>terminal de transbordo </a:t>
            </a:r>
            <a:r>
              <a:rPr lang="es-GT" dirty="0" smtClean="0"/>
              <a:t>de buses </a:t>
            </a:r>
            <a:r>
              <a:rPr lang="es-GT" dirty="0" err="1" smtClean="0"/>
              <a:t>CentraNorte</a:t>
            </a:r>
            <a:r>
              <a:rPr lang="es-GT" dirty="0" smtClean="0"/>
              <a:t>. Participa </a:t>
            </a:r>
            <a:r>
              <a:rPr lang="es-GT" dirty="0" err="1" smtClean="0"/>
              <a:t>ConConcreto</a:t>
            </a:r>
            <a:r>
              <a:rPr lang="es-GT" dirty="0" smtClean="0"/>
              <a:t>.</a:t>
            </a:r>
          </a:p>
          <a:p>
            <a:endParaRPr lang="es-GT" sz="400" dirty="0" smtClean="0"/>
          </a:p>
          <a:p>
            <a:r>
              <a:rPr lang="es-GT" b="1" dirty="0" smtClean="0">
                <a:solidFill>
                  <a:srgbClr val="C00000"/>
                </a:solidFill>
              </a:rPr>
              <a:t>GT: </a:t>
            </a:r>
            <a:r>
              <a:rPr lang="es-GT" dirty="0" smtClean="0"/>
              <a:t>US$80 MM bajo iniciativa privada, para construir </a:t>
            </a:r>
            <a:r>
              <a:rPr lang="es-GT" b="1" dirty="0" smtClean="0">
                <a:solidFill>
                  <a:srgbClr val="C00000"/>
                </a:solidFill>
              </a:rPr>
              <a:t>centro de convenciones</a:t>
            </a:r>
            <a:r>
              <a:rPr lang="es-GT" dirty="0" smtClean="0"/>
              <a:t>.</a:t>
            </a:r>
          </a:p>
          <a:p>
            <a:endParaRPr lang="es-GT" sz="400" dirty="0" smtClean="0"/>
          </a:p>
          <a:p>
            <a:r>
              <a:rPr lang="es-GT" b="1" dirty="0" smtClean="0">
                <a:solidFill>
                  <a:srgbClr val="C00000"/>
                </a:solidFill>
              </a:rPr>
              <a:t>GT: </a:t>
            </a:r>
            <a:r>
              <a:rPr lang="es-GT" dirty="0" smtClean="0"/>
              <a:t>U$300 MM para </a:t>
            </a:r>
            <a:r>
              <a:rPr lang="es-GT" b="1" dirty="0" smtClean="0">
                <a:solidFill>
                  <a:srgbClr val="C00000"/>
                </a:solidFill>
              </a:rPr>
              <a:t>Política de vivienda </a:t>
            </a:r>
            <a:r>
              <a:rPr lang="es-GT" dirty="0" smtClean="0"/>
              <a:t>para facilitar la construcción de 40.000  viviendas en 2013.</a:t>
            </a:r>
          </a:p>
          <a:p>
            <a:endParaRPr lang="es-GT" sz="400" dirty="0" smtClean="0"/>
          </a:p>
          <a:p>
            <a:r>
              <a:rPr lang="es-GT" b="1" dirty="0" smtClean="0">
                <a:solidFill>
                  <a:srgbClr val="C00000"/>
                </a:solidFill>
              </a:rPr>
              <a:t>SV: </a:t>
            </a:r>
            <a:r>
              <a:rPr lang="es-GT" dirty="0" smtClean="0"/>
              <a:t>US$74 MM – Rehabilitación del </a:t>
            </a:r>
            <a:r>
              <a:rPr lang="es-GT" b="1" dirty="0" smtClean="0">
                <a:solidFill>
                  <a:srgbClr val="C00000"/>
                </a:solidFill>
              </a:rPr>
              <a:t>Aeropuerto Internacional </a:t>
            </a:r>
            <a:r>
              <a:rPr lang="es-GT" dirty="0" smtClean="0"/>
              <a:t>en </a:t>
            </a:r>
            <a:r>
              <a:rPr lang="es-GT" dirty="0" err="1" smtClean="0"/>
              <a:t>Comapala</a:t>
            </a:r>
            <a:r>
              <a:rPr lang="es-GT" dirty="0" smtClean="0"/>
              <a:t>.</a:t>
            </a:r>
          </a:p>
          <a:p>
            <a:endParaRPr lang="es-GT" sz="400" dirty="0" smtClean="0"/>
          </a:p>
          <a:p>
            <a:r>
              <a:rPr lang="es-GT" b="1" dirty="0" smtClean="0">
                <a:solidFill>
                  <a:srgbClr val="C00000"/>
                </a:solidFill>
              </a:rPr>
              <a:t>SV: </a:t>
            </a:r>
            <a:r>
              <a:rPr lang="es-GT" dirty="0" smtClean="0"/>
              <a:t>Grupo  Roble  renueva  </a:t>
            </a:r>
            <a:r>
              <a:rPr lang="es-GT" b="1" dirty="0" smtClean="0">
                <a:solidFill>
                  <a:srgbClr val="C00000"/>
                </a:solidFill>
              </a:rPr>
              <a:t>centros  comerciales</a:t>
            </a:r>
            <a:r>
              <a:rPr lang="es-GT" dirty="0" smtClean="0"/>
              <a:t>: </a:t>
            </a:r>
            <a:r>
              <a:rPr lang="es-GT" dirty="0" err="1" smtClean="0"/>
              <a:t>Multiplaza</a:t>
            </a:r>
            <a:r>
              <a:rPr lang="es-GT" dirty="0" smtClean="0"/>
              <a:t>,  </a:t>
            </a:r>
            <a:r>
              <a:rPr lang="es-GT" dirty="0" err="1" smtClean="0"/>
              <a:t>Metrocentro</a:t>
            </a:r>
            <a:r>
              <a:rPr lang="es-GT" dirty="0" smtClean="0"/>
              <a:t>  San Salvador  y  </a:t>
            </a:r>
            <a:r>
              <a:rPr lang="es-GT" dirty="0" err="1" smtClean="0"/>
              <a:t>Metrocentro</a:t>
            </a:r>
            <a:r>
              <a:rPr lang="es-GT" dirty="0" smtClean="0"/>
              <a:t>  Santa  Ana, Salvador</a:t>
            </a:r>
          </a:p>
          <a:p>
            <a:pPr lvl="1"/>
            <a:endParaRPr lang="es-GT" sz="400" dirty="0" smtClean="0"/>
          </a:p>
          <a:p>
            <a:r>
              <a:rPr lang="es-GT" b="1" dirty="0" smtClean="0">
                <a:solidFill>
                  <a:srgbClr val="C00000"/>
                </a:solidFill>
              </a:rPr>
              <a:t>HN:</a:t>
            </a:r>
            <a:r>
              <a:rPr lang="es-GT" dirty="0" smtClean="0"/>
              <a:t> Construcción de </a:t>
            </a:r>
            <a:r>
              <a:rPr lang="es-GT" b="1" dirty="0" smtClean="0">
                <a:solidFill>
                  <a:srgbClr val="C00000"/>
                </a:solidFill>
              </a:rPr>
              <a:t>edificaciones comerciales </a:t>
            </a:r>
            <a:r>
              <a:rPr lang="es-GT" dirty="0" smtClean="0"/>
              <a:t>y apartamentos en Tegucigalpa, y bodegas para maquilas en San Pedro Sula, Honduras.</a:t>
            </a:r>
          </a:p>
          <a:p>
            <a:endParaRPr lang="es-GT" sz="400" dirty="0" smtClean="0"/>
          </a:p>
          <a:p>
            <a:r>
              <a:rPr lang="es-GT" b="1" dirty="0" smtClean="0">
                <a:solidFill>
                  <a:srgbClr val="C00000"/>
                </a:solidFill>
              </a:rPr>
              <a:t>HN: </a:t>
            </a:r>
            <a:r>
              <a:rPr lang="es-GT" dirty="0" smtClean="0"/>
              <a:t>US$73 MM para concluir </a:t>
            </a:r>
            <a:r>
              <a:rPr lang="es-GT" b="1" dirty="0" smtClean="0">
                <a:solidFill>
                  <a:srgbClr val="C00000"/>
                </a:solidFill>
              </a:rPr>
              <a:t>carreteras </a:t>
            </a:r>
            <a:r>
              <a:rPr lang="es-GT" dirty="0" smtClean="0"/>
              <a:t>y apoyar el plan nacional de seguridad vial. </a:t>
            </a:r>
          </a:p>
          <a:p>
            <a:endParaRPr lang="es-GT" sz="800" dirty="0" smtClean="0"/>
          </a:p>
          <a:p>
            <a:r>
              <a:rPr lang="es-GT" b="1" dirty="0" smtClean="0">
                <a:solidFill>
                  <a:srgbClr val="C00000"/>
                </a:solidFill>
              </a:rPr>
              <a:t>HN:</a:t>
            </a:r>
            <a:r>
              <a:rPr lang="es-GT" dirty="0" smtClean="0"/>
              <a:t> U$44 MM para construcción de </a:t>
            </a:r>
            <a:r>
              <a:rPr lang="es-GT" b="1" dirty="0" smtClean="0">
                <a:solidFill>
                  <a:srgbClr val="C00000"/>
                </a:solidFill>
              </a:rPr>
              <a:t>9 recintos penitenciarios</a:t>
            </a:r>
            <a:endParaRPr lang="es-GT" dirty="0" smtClean="0"/>
          </a:p>
          <a:p>
            <a:pPr lvl="1"/>
            <a:endParaRPr lang="es-GT" sz="1400" dirty="0" smtClean="0"/>
          </a:p>
          <a:p>
            <a:pPr lvl="1"/>
            <a:endParaRPr lang="es-GT" sz="1400" dirty="0" smtClean="0"/>
          </a:p>
        </p:txBody>
      </p:sp>
      <p:sp>
        <p:nvSpPr>
          <p:cNvPr id="5" name="Oval 9"/>
          <p:cNvSpPr/>
          <p:nvPr/>
        </p:nvSpPr>
        <p:spPr>
          <a:xfrm>
            <a:off x="0" y="1285860"/>
            <a:ext cx="1547664" cy="1207036"/>
          </a:xfrm>
          <a:prstGeom prst="ellipse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300" b="1" dirty="0" smtClean="0">
                <a:solidFill>
                  <a:schemeClr val="bg1"/>
                </a:solidFill>
                <a:latin typeface="Arial Narrow" pitchFamily="34" charset="0"/>
              </a:rPr>
              <a:t>Materiales</a:t>
            </a:r>
          </a:p>
          <a:p>
            <a:pPr algn="ctr">
              <a:defRPr/>
            </a:pPr>
            <a:r>
              <a:rPr lang="es-CO" sz="1300" b="1" dirty="0" smtClean="0">
                <a:solidFill>
                  <a:schemeClr val="bg1"/>
                </a:solidFill>
                <a:latin typeface="Arial Narrow" pitchFamily="34" charset="0"/>
              </a:rPr>
              <a:t> de Construcción</a:t>
            </a:r>
            <a:endParaRPr lang="es-CO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mtClean="0"/>
              <a:t>Oportunidades puntuales en Manufactura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1115616" y="1124744"/>
            <a:ext cx="7815242" cy="5454938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s-GT" b="1" dirty="0" smtClean="0">
                <a:solidFill>
                  <a:srgbClr val="C00000"/>
                </a:solidFill>
              </a:rPr>
              <a:t>Expansión sistema eléctrico – El Salvador: </a:t>
            </a:r>
          </a:p>
          <a:p>
            <a:pPr lvl="1"/>
            <a:r>
              <a:rPr lang="es-GT" dirty="0" smtClean="0"/>
              <a:t>Licitación </a:t>
            </a:r>
            <a:r>
              <a:rPr lang="es-GT" b="1" dirty="0" smtClean="0">
                <a:solidFill>
                  <a:srgbClr val="C00000"/>
                </a:solidFill>
              </a:rPr>
              <a:t>350 MW </a:t>
            </a:r>
            <a:r>
              <a:rPr lang="es-GT" dirty="0" smtClean="0"/>
              <a:t>de energía por 15 años en El Salvador.</a:t>
            </a:r>
          </a:p>
          <a:p>
            <a:pPr lvl="1"/>
            <a:r>
              <a:rPr lang="es-GT" dirty="0" smtClean="0"/>
              <a:t>Licitación de plantas de energía limpia con inversiones estimadas en U$110 MM.  Esto incluye una granja eólica de </a:t>
            </a:r>
            <a:r>
              <a:rPr lang="es-GT" b="1" dirty="0" smtClean="0">
                <a:solidFill>
                  <a:srgbClr val="C00000"/>
                </a:solidFill>
              </a:rPr>
              <a:t>42 MW </a:t>
            </a:r>
            <a:r>
              <a:rPr lang="es-GT" dirty="0" smtClean="0"/>
              <a:t>y una generadora de </a:t>
            </a:r>
            <a:r>
              <a:rPr lang="es-GT" b="1" dirty="0" smtClean="0">
                <a:solidFill>
                  <a:srgbClr val="C00000"/>
                </a:solidFill>
              </a:rPr>
              <a:t>14,2 MW </a:t>
            </a:r>
            <a:r>
              <a:rPr lang="es-GT" dirty="0" smtClean="0"/>
              <a:t>a energía solar.  </a:t>
            </a:r>
          </a:p>
          <a:p>
            <a:pPr lvl="1"/>
            <a:r>
              <a:rPr lang="es-GT" dirty="0" smtClean="0"/>
              <a:t>Expansión de la Central Hidroeléctrica 5 de Noviembre en </a:t>
            </a:r>
            <a:r>
              <a:rPr lang="es-GT" b="1" dirty="0" smtClean="0">
                <a:solidFill>
                  <a:srgbClr val="C00000"/>
                </a:solidFill>
              </a:rPr>
              <a:t>80 MW</a:t>
            </a:r>
            <a:r>
              <a:rPr lang="es-GT" dirty="0" smtClean="0"/>
              <a:t>.</a:t>
            </a:r>
          </a:p>
          <a:p>
            <a:pPr lvl="1"/>
            <a:endParaRPr lang="es-GT" dirty="0" smtClean="0"/>
          </a:p>
          <a:p>
            <a:r>
              <a:rPr lang="es-GT" b="1" dirty="0" smtClean="0">
                <a:solidFill>
                  <a:srgbClr val="C00000"/>
                </a:solidFill>
              </a:rPr>
              <a:t>Expansión sistema eléctrico - Guatemala : </a:t>
            </a:r>
          </a:p>
          <a:p>
            <a:pPr lvl="1"/>
            <a:r>
              <a:rPr lang="es-GT" dirty="0" smtClean="0"/>
              <a:t>La Comisión Nacional de Energía Eléctrica (CNEE) - licitación para contratar </a:t>
            </a:r>
            <a:r>
              <a:rPr lang="es-GT" b="1" dirty="0" smtClean="0">
                <a:solidFill>
                  <a:srgbClr val="C00000"/>
                </a:solidFill>
              </a:rPr>
              <a:t>600 MW </a:t>
            </a:r>
            <a:r>
              <a:rPr lang="es-GT" dirty="0" smtClean="0"/>
              <a:t>para los próximos 15 años. Inversiones por alrededor de US$1.8 millardos. </a:t>
            </a:r>
          </a:p>
          <a:p>
            <a:pPr lvl="1"/>
            <a:r>
              <a:rPr lang="es-GT" dirty="0" smtClean="0"/>
              <a:t>INDE impulsará un plan para construir 23 hidroeléctricas  (</a:t>
            </a:r>
            <a:r>
              <a:rPr lang="es-GT" b="1" dirty="0" smtClean="0">
                <a:solidFill>
                  <a:srgbClr val="C00000"/>
                </a:solidFill>
              </a:rPr>
              <a:t>1,200 MW</a:t>
            </a:r>
            <a:r>
              <a:rPr lang="es-GT" dirty="0" smtClean="0"/>
              <a:t>).</a:t>
            </a:r>
          </a:p>
          <a:p>
            <a:endParaRPr lang="es-GT" dirty="0" smtClean="0"/>
          </a:p>
          <a:p>
            <a:r>
              <a:rPr lang="es-GT" b="1" dirty="0" smtClean="0">
                <a:solidFill>
                  <a:srgbClr val="C00000"/>
                </a:solidFill>
              </a:rPr>
              <a:t>Expansión sistema eléctrico - Honduras: </a:t>
            </a:r>
          </a:p>
          <a:p>
            <a:pPr lvl="1"/>
            <a:r>
              <a:rPr lang="es-GT" dirty="0" smtClean="0"/>
              <a:t>Forbes </a:t>
            </a:r>
            <a:r>
              <a:rPr lang="es-GT" dirty="0" err="1" smtClean="0"/>
              <a:t>Energy</a:t>
            </a:r>
            <a:r>
              <a:rPr lang="es-GT" dirty="0" smtClean="0"/>
              <a:t>, busca abrir una planta en Honduras para producir </a:t>
            </a:r>
            <a:r>
              <a:rPr lang="es-GT" b="1" dirty="0" smtClean="0">
                <a:solidFill>
                  <a:srgbClr val="C00000"/>
                </a:solidFill>
              </a:rPr>
              <a:t>165 MW </a:t>
            </a:r>
            <a:r>
              <a:rPr lang="es-GT" dirty="0" smtClean="0"/>
              <a:t>de energía limpia con etanol a partir de la caña de azúcar.</a:t>
            </a:r>
          </a:p>
          <a:p>
            <a:pPr lvl="1"/>
            <a:r>
              <a:rPr lang="es-GT" dirty="0" smtClean="0"/>
              <a:t>Aval del Congreso Nacional para unos 50 proyectos de energía renovable que generarían </a:t>
            </a:r>
            <a:r>
              <a:rPr lang="es-GT" b="1" dirty="0" smtClean="0">
                <a:solidFill>
                  <a:srgbClr val="C00000"/>
                </a:solidFill>
              </a:rPr>
              <a:t>700 MW</a:t>
            </a:r>
            <a:r>
              <a:rPr lang="es-GT" dirty="0" smtClean="0"/>
              <a:t>.</a:t>
            </a:r>
          </a:p>
          <a:p>
            <a:endParaRPr lang="es-GT" sz="1600" dirty="0"/>
          </a:p>
        </p:txBody>
      </p:sp>
      <p:sp>
        <p:nvSpPr>
          <p:cNvPr id="5" name="Oval 9"/>
          <p:cNvSpPr/>
          <p:nvPr/>
        </p:nvSpPr>
        <p:spPr>
          <a:xfrm>
            <a:off x="142844" y="1071546"/>
            <a:ext cx="1404820" cy="1133318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 smtClean="0">
                <a:solidFill>
                  <a:schemeClr val="bg1"/>
                </a:solidFill>
                <a:latin typeface="Arial Narrow" pitchFamily="34" charset="0"/>
              </a:rPr>
              <a:t>Aparatos y Material de Const.</a:t>
            </a:r>
            <a:endParaRPr lang="es-CO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mtClean="0"/>
              <a:t>Oportunidades puntuales en Manufacturas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928662" y="1214422"/>
            <a:ext cx="7858180" cy="1857388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s-GT" b="1" dirty="0" smtClean="0">
                <a:solidFill>
                  <a:srgbClr val="C00000"/>
                </a:solidFill>
              </a:rPr>
              <a:t>Infraestructura de Biocombustibles  – El Salvador:  </a:t>
            </a:r>
            <a:r>
              <a:rPr lang="es-GT" dirty="0" smtClean="0"/>
              <a:t>Ley de biocombustibles, que permita una mezcla obligatoria de hasta 10% de etanol en las gasolinas.</a:t>
            </a:r>
          </a:p>
          <a:p>
            <a:pPr lvl="1"/>
            <a:endParaRPr lang="es-GT" dirty="0" smtClean="0"/>
          </a:p>
          <a:p>
            <a:r>
              <a:rPr lang="es-GT" b="1" dirty="0" smtClean="0">
                <a:solidFill>
                  <a:srgbClr val="C00000"/>
                </a:solidFill>
              </a:rPr>
              <a:t>Gas Natural Vehicular – El Salvador: </a:t>
            </a:r>
            <a:r>
              <a:rPr lang="es-GT" dirty="0" smtClean="0"/>
              <a:t>Próximo lanzamiento de una guía para comercializar gas como alternativa a las gasolinas.</a:t>
            </a:r>
          </a:p>
        </p:txBody>
      </p:sp>
      <p:sp>
        <p:nvSpPr>
          <p:cNvPr id="5" name="Oval 9"/>
          <p:cNvSpPr/>
          <p:nvPr/>
        </p:nvSpPr>
        <p:spPr>
          <a:xfrm>
            <a:off x="71406" y="1071546"/>
            <a:ext cx="1213201" cy="1071570"/>
          </a:xfrm>
          <a:prstGeom prst="ellipse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 smtClean="0">
                <a:solidFill>
                  <a:schemeClr val="bg1"/>
                </a:solidFill>
                <a:latin typeface="Arial Narrow" pitchFamily="34" charset="0"/>
              </a:rPr>
              <a:t>Aparatos</a:t>
            </a:r>
            <a:endParaRPr lang="es-CO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928662" y="3286124"/>
            <a:ext cx="7858180" cy="30718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G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Crecimiento de parque automotor – El Salvador: </a:t>
            </a: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Expectativa de crecimiento del mercado del 10%.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s-G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G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Tendencia de consumo de vehículos – Guatemala:  </a:t>
            </a:r>
            <a:r>
              <a:rPr lang="es-G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+mn-cs"/>
              </a:rPr>
              <a:t>Ten</a:t>
            </a:r>
            <a:r>
              <a:rPr kumimoji="0" lang="es-G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dencia</a:t>
            </a:r>
            <a:r>
              <a:rPr kumimoji="0" lang="es-G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por vehículos de motor pequeño, y SUV con un gasto de combustible similar al de los automóviles tipo sedán.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G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Marcas más vendidas en </a:t>
            </a:r>
            <a:r>
              <a:rPr lang="es-G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Sem</a:t>
            </a:r>
            <a:r>
              <a:rPr lang="es-G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1/12: Toyota 2,305, Hyundai 1,504, </a:t>
            </a:r>
            <a:r>
              <a:rPr lang="es-G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Kia</a:t>
            </a:r>
            <a:r>
              <a:rPr lang="es-G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1,621, Nissan 1,059, </a:t>
            </a:r>
            <a:r>
              <a:rPr lang="es-G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Chevrolet</a:t>
            </a:r>
            <a:r>
              <a:rPr lang="es-G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589, Honda 542, </a:t>
            </a:r>
            <a:r>
              <a:rPr lang="es-G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Mazda</a:t>
            </a:r>
            <a:r>
              <a:rPr lang="es-G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453, Volkswagen 410, Mitsubishi 359, Suzuki 209, Ford 195, BMW 182, y </a:t>
            </a:r>
            <a:r>
              <a:rPr lang="es-G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Audi</a:t>
            </a:r>
            <a:r>
              <a:rPr lang="es-G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176.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es-GT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G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Oval 9"/>
          <p:cNvSpPr/>
          <p:nvPr/>
        </p:nvSpPr>
        <p:spPr>
          <a:xfrm>
            <a:off x="-32" y="3143248"/>
            <a:ext cx="1356045" cy="1071570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 smtClean="0">
                <a:solidFill>
                  <a:schemeClr val="bg1"/>
                </a:solidFill>
                <a:latin typeface="Arial Narrow" pitchFamily="34" charset="0"/>
              </a:rPr>
              <a:t>Autopartes</a:t>
            </a:r>
            <a:endParaRPr lang="es-CO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mtClean="0"/>
              <a:t>Oportunidades puntuales en Manufactura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1259632" y="1214422"/>
            <a:ext cx="7704856" cy="5143536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s-GT" b="1" dirty="0" smtClean="0">
                <a:solidFill>
                  <a:srgbClr val="C00000"/>
                </a:solidFill>
              </a:rPr>
              <a:t>Dinámica de cultivos – El Salvador:</a:t>
            </a:r>
          </a:p>
          <a:p>
            <a:pPr lvl="1"/>
            <a:r>
              <a:rPr lang="es-GT" b="1" dirty="0" smtClean="0"/>
              <a:t>Maíz</a:t>
            </a:r>
            <a:r>
              <a:rPr lang="es-GT" dirty="0" smtClean="0"/>
              <a:t>:  Siembra de maíz avanza más del 50% en territorio. Se  espera  entre 30,000 y 40,000 nuevas manzanas sembradas de maíz. </a:t>
            </a:r>
          </a:p>
          <a:p>
            <a:pPr lvl="1"/>
            <a:r>
              <a:rPr lang="es-GT" b="1" dirty="0" smtClean="0"/>
              <a:t>Café</a:t>
            </a:r>
            <a:r>
              <a:rPr lang="es-GT" dirty="0" smtClean="0"/>
              <a:t>: Renovación del parque cafetalero. Se espera repoblar 40,000 manzanas de terreno.</a:t>
            </a:r>
          </a:p>
          <a:p>
            <a:endParaRPr lang="es-GT" dirty="0" smtClean="0"/>
          </a:p>
          <a:p>
            <a:r>
              <a:rPr lang="es-GT" b="1" dirty="0" smtClean="0">
                <a:solidFill>
                  <a:srgbClr val="C00000"/>
                </a:solidFill>
              </a:rPr>
              <a:t>Dinámica de cultivos – Guatemala:</a:t>
            </a:r>
          </a:p>
          <a:p>
            <a:pPr lvl="1"/>
            <a:r>
              <a:rPr lang="es-GT" b="1" dirty="0" smtClean="0"/>
              <a:t>Azúcar</a:t>
            </a:r>
            <a:r>
              <a:rPr lang="es-GT" dirty="0" smtClean="0"/>
              <a:t>: Producción de azúcar sube 22.7%.</a:t>
            </a:r>
          </a:p>
          <a:p>
            <a:pPr lvl="1"/>
            <a:r>
              <a:rPr lang="es-GT" b="1" dirty="0" smtClean="0"/>
              <a:t>Caucho</a:t>
            </a:r>
            <a:r>
              <a:rPr lang="es-GT" dirty="0" smtClean="0"/>
              <a:t> (Hule): 400,000 hectáreas aptas para el cultivo de Hule Natural.</a:t>
            </a:r>
          </a:p>
          <a:p>
            <a:endParaRPr lang="es-GT" dirty="0" smtClean="0"/>
          </a:p>
          <a:p>
            <a:r>
              <a:rPr lang="es-GT" b="1" dirty="0" smtClean="0">
                <a:solidFill>
                  <a:srgbClr val="C00000"/>
                </a:solidFill>
              </a:rPr>
              <a:t>Dinámica de cultivos – Honduras</a:t>
            </a:r>
          </a:p>
          <a:p>
            <a:pPr lvl="1"/>
            <a:r>
              <a:rPr lang="es-GT" b="1" dirty="0" smtClean="0"/>
              <a:t>Azúcar</a:t>
            </a:r>
            <a:r>
              <a:rPr lang="es-GT" dirty="0" smtClean="0"/>
              <a:t>: Durante la zafra 2011-2012, los siete ingenios del país superaron la producción de 10 MM de quintales de Azúcar. </a:t>
            </a:r>
          </a:p>
          <a:p>
            <a:pPr lvl="1"/>
            <a:r>
              <a:rPr lang="es-GT" b="1" dirty="0" smtClean="0"/>
              <a:t>Diversos cultivos</a:t>
            </a:r>
            <a:r>
              <a:rPr lang="es-GT" dirty="0" smtClean="0"/>
              <a:t>: Aumento en las ventas de piña, banano, melones y sandías, entre otros.  Planes para elevar la producción de maíz, frijol, chile y yuca en Honduras. </a:t>
            </a:r>
          </a:p>
        </p:txBody>
      </p:sp>
      <p:sp>
        <p:nvSpPr>
          <p:cNvPr id="5" name="Oval 9"/>
          <p:cNvSpPr/>
          <p:nvPr/>
        </p:nvSpPr>
        <p:spPr>
          <a:xfrm>
            <a:off x="0" y="1124744"/>
            <a:ext cx="1547664" cy="1133888"/>
          </a:xfrm>
          <a:prstGeom prst="ellipse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300" b="1" dirty="0" smtClean="0">
                <a:solidFill>
                  <a:schemeClr val="bg1"/>
                </a:solidFill>
                <a:latin typeface="Arial Narrow" pitchFamily="34" charset="0"/>
              </a:rPr>
              <a:t>Fertilizantes y </a:t>
            </a:r>
            <a:r>
              <a:rPr lang="es-CO" sz="1300" b="1" dirty="0" err="1" smtClean="0">
                <a:solidFill>
                  <a:schemeClr val="bg1"/>
                </a:solidFill>
                <a:latin typeface="Arial Narrow" pitchFamily="34" charset="0"/>
              </a:rPr>
              <a:t>coadyudantes</a:t>
            </a:r>
            <a:endParaRPr lang="es-CO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505328"/>
          </a:xfrm>
        </p:spPr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Identificación de oportunidades comerciales</a:t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rgbClr val="C00000"/>
                </a:solidFill>
              </a:rPr>
              <a:t>Prendas y confecciones</a:t>
            </a:r>
            <a:endParaRPr lang="es-CO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Caracterización general</a:t>
            </a:r>
            <a:endParaRPr lang="es-GT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42" y="2348880"/>
            <a:ext cx="835309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s-MX" dirty="0" smtClean="0"/>
              <a:t>Oportunidades en Prendas</a:t>
            </a:r>
            <a:endParaRPr lang="es-CR" dirty="0"/>
          </a:p>
        </p:txBody>
      </p:sp>
      <p:sp>
        <p:nvSpPr>
          <p:cNvPr id="33" name="2 Marcador de contenido"/>
          <p:cNvSpPr txBox="1">
            <a:spLocks/>
          </p:cNvSpPr>
          <p:nvPr/>
        </p:nvSpPr>
        <p:spPr>
          <a:xfrm>
            <a:off x="2962758" y="1459704"/>
            <a:ext cx="5824084" cy="289799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L="342900" lvl="0" indent="-342900">
              <a:buFont typeface="+mj-lt"/>
              <a:buAutoNum type="arabicPeriod"/>
              <a:defRPr/>
            </a:pPr>
            <a:endParaRPr lang="es-GT" sz="1600" b="1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GT" sz="1600" b="1" dirty="0" smtClean="0">
                <a:latin typeface="Arial Narrow" pitchFamily="34" charset="0"/>
              </a:rPr>
              <a:t>Ropa de control: </a:t>
            </a:r>
            <a:r>
              <a:rPr lang="es-GT" sz="1600" dirty="0" smtClean="0">
                <a:latin typeface="Arial Narrow" pitchFamily="34" charset="0"/>
              </a:rPr>
              <a:t>se ha desarrollado durante los últimos dos años en el canal de venta por catálogo debido a la preocupación de las mujeres por tener una mejor figura. Jeans levanta cola – Jeans </a:t>
            </a:r>
            <a:r>
              <a:rPr lang="es-GT" sz="1600" smtClean="0">
                <a:latin typeface="Arial Narrow" pitchFamily="34" charset="0"/>
              </a:rPr>
              <a:t>con pedrería</a:t>
            </a:r>
            <a:endParaRPr lang="es-GT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endParaRPr lang="es-GT" sz="1600" b="1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GT" sz="1600" b="1" dirty="0" err="1" smtClean="0">
                <a:latin typeface="Arial Narrow" pitchFamily="34" charset="0"/>
              </a:rPr>
              <a:t>Brassier</a:t>
            </a:r>
            <a:r>
              <a:rPr lang="es-GT" sz="1600" b="1" dirty="0" smtClean="0">
                <a:latin typeface="Arial Narrow" pitchFamily="34" charset="0"/>
              </a:rPr>
              <a:t> y prendas de tela sintética: </a:t>
            </a:r>
            <a:r>
              <a:rPr lang="es-GT" sz="1600" dirty="0" smtClean="0">
                <a:latin typeface="Arial Narrow" pitchFamily="34" charset="0"/>
              </a:rPr>
              <a:t>producción local baja y la calidad exhibida es inferior a la colombiana. 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600" b="1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GT" sz="1600" b="1" dirty="0" smtClean="0">
                <a:latin typeface="Arial Narrow" pitchFamily="34" charset="0"/>
              </a:rPr>
              <a:t>Trajes de Baño: </a:t>
            </a:r>
            <a:r>
              <a:rPr lang="es-GT" sz="1600" dirty="0" smtClean="0">
                <a:latin typeface="Arial Narrow" pitchFamily="34" charset="0"/>
              </a:rPr>
              <a:t>diseños modernos, colores, muy utilizados en marzo-abril-diciembre. 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GT" sz="1600" b="1" dirty="0" smtClean="0">
                <a:latin typeface="Arial Narrow" pitchFamily="34" charset="0"/>
              </a:rPr>
              <a:t>Calzado</a:t>
            </a:r>
            <a:r>
              <a:rPr lang="es-GT" sz="1600" dirty="0" smtClean="0">
                <a:latin typeface="Arial Narrow" pitchFamily="34" charset="0"/>
              </a:rPr>
              <a:t>: Promedio par de gama media U$100. Demanda por diseño.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6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endParaRPr lang="es-GT" sz="1600" dirty="0" smtClean="0">
              <a:latin typeface="Arial Narrow" pitchFamily="34" charset="0"/>
            </a:endParaRPr>
          </a:p>
        </p:txBody>
      </p:sp>
      <p:sp>
        <p:nvSpPr>
          <p:cNvPr id="38" name="2 Marcador de contenido"/>
          <p:cNvSpPr txBox="1">
            <a:spLocks/>
          </p:cNvSpPr>
          <p:nvPr/>
        </p:nvSpPr>
        <p:spPr>
          <a:xfrm>
            <a:off x="457146" y="1142984"/>
            <a:ext cx="2214578" cy="316720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CR" sz="1400" b="1" dirty="0" smtClean="0">
                <a:solidFill>
                  <a:schemeClr val="bg1"/>
                </a:solidFill>
                <a:latin typeface="Arial Narrow" pitchFamily="34" charset="0"/>
              </a:rPr>
              <a:t>Oportunidad</a:t>
            </a:r>
            <a:endParaRPr kumimoji="0" lang="es-C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39" name="2 Marcador de contenido"/>
          <p:cNvSpPr txBox="1">
            <a:spLocks/>
          </p:cNvSpPr>
          <p:nvPr/>
        </p:nvSpPr>
        <p:spPr>
          <a:xfrm>
            <a:off x="2962758" y="1071546"/>
            <a:ext cx="5824084" cy="316720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algn="ctr">
              <a:defRPr/>
            </a:pPr>
            <a:r>
              <a:rPr lang="es-CR" sz="1400" b="1" dirty="0" smtClean="0">
                <a:solidFill>
                  <a:schemeClr val="bg1"/>
                </a:solidFill>
                <a:latin typeface="Arial Narrow" pitchFamily="34" charset="0"/>
              </a:rPr>
              <a:t>Demanda existente identificada en visitas comerciales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28596" y="1490672"/>
            <a:ext cx="2214578" cy="754850"/>
          </a:xfrm>
          <a:prstGeom prst="rect">
            <a:avLst/>
          </a:prstGeom>
          <a:solidFill>
            <a:schemeClr val="tx2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lang="es-GT" sz="1300" b="1" dirty="0" smtClean="0">
                <a:solidFill>
                  <a:schemeClr val="bg1"/>
                </a:solidFill>
                <a:latin typeface="Arial Narrow" pitchFamily="34" charset="0"/>
              </a:rPr>
              <a:t>Diseño + Valor Agregado + Precio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8596" y="2674150"/>
            <a:ext cx="2214578" cy="157163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es-GT" sz="1300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300" dirty="0" smtClean="0">
                <a:latin typeface="Arial Narrow" pitchFamily="34" charset="0"/>
              </a:rPr>
              <a:t>El arancel que impone el TN sobre este materias primas es en promedio del 10%.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GT" sz="600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300" dirty="0" smtClean="0">
                <a:latin typeface="Arial Narrow" pitchFamily="34" charset="0"/>
              </a:rPr>
              <a:t>Cuando se trata de confección se solicita % de contenido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GT" sz="1300" dirty="0" smtClean="0">
              <a:latin typeface="Arial Narrow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5400000">
            <a:off x="1179092" y="2780910"/>
            <a:ext cx="3214710" cy="7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28596" y="4388662"/>
            <a:ext cx="8358246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 Marcador de contenido"/>
          <p:cNvSpPr txBox="1">
            <a:spLocks/>
          </p:cNvSpPr>
          <p:nvPr/>
        </p:nvSpPr>
        <p:spPr>
          <a:xfrm>
            <a:off x="428596" y="2316960"/>
            <a:ext cx="2214578" cy="316720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CR" sz="1400" b="1" dirty="0" smtClean="0">
                <a:solidFill>
                  <a:schemeClr val="bg1"/>
                </a:solidFill>
                <a:latin typeface="Arial Narrow" pitchFamily="34" charset="0"/>
              </a:rPr>
              <a:t>Acceso a Mercado</a:t>
            </a:r>
            <a:endParaRPr kumimoji="0" lang="es-C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428596" y="4460100"/>
            <a:ext cx="8358246" cy="285752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algn="ctr">
              <a:defRPr/>
            </a:pPr>
            <a:r>
              <a:rPr lang="es-CR" sz="1400" b="1" dirty="0" smtClean="0">
                <a:solidFill>
                  <a:schemeClr val="bg1"/>
                </a:solidFill>
                <a:latin typeface="Arial Narrow" pitchFamily="34" charset="0"/>
              </a:rPr>
              <a:t>Canal de Distribución</a:t>
            </a:r>
            <a:endParaRPr lang="es-CR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428596" y="4888728"/>
            <a:ext cx="250033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250" dirty="0" smtClean="0">
                <a:latin typeface="Arial Narrow" pitchFamily="34" charset="0"/>
              </a:rPr>
              <a:t>El canal de </a:t>
            </a:r>
            <a:r>
              <a:rPr lang="es-GT" sz="1250" b="1" dirty="0" smtClean="0">
                <a:latin typeface="Arial Narrow" pitchFamily="34" charset="0"/>
              </a:rPr>
              <a:t>ventas por catálogo </a:t>
            </a:r>
            <a:r>
              <a:rPr lang="es-GT" sz="1250" dirty="0" smtClean="0">
                <a:latin typeface="Arial Narrow" pitchFamily="34" charset="0"/>
              </a:rPr>
              <a:t>es el que más volumen representa para la distribución de confecciones colombianas en la región ya que lleva un gran porcentaje del territorio centroamericano, donde no llega el comercio formal.</a:t>
            </a:r>
          </a:p>
        </p:txBody>
      </p:sp>
      <p:sp>
        <p:nvSpPr>
          <p:cNvPr id="31" name="2 Marcador de contenido"/>
          <p:cNvSpPr txBox="1">
            <a:spLocks/>
          </p:cNvSpPr>
          <p:nvPr/>
        </p:nvSpPr>
        <p:spPr>
          <a:xfrm>
            <a:off x="3143240" y="5460232"/>
            <a:ext cx="928694" cy="500066"/>
          </a:xfrm>
          <a:prstGeom prst="rect">
            <a:avLst/>
          </a:prstGeom>
          <a:solidFill>
            <a:schemeClr val="tx2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Exportador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34" name="2 Marcador de contenido"/>
          <p:cNvSpPr txBox="1">
            <a:spLocks/>
          </p:cNvSpPr>
          <p:nvPr/>
        </p:nvSpPr>
        <p:spPr>
          <a:xfrm>
            <a:off x="4357686" y="5460232"/>
            <a:ext cx="1143008" cy="500066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Distribuidor Mayorista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>
          <a:xfrm>
            <a:off x="6000760" y="4960166"/>
            <a:ext cx="1285884" cy="5000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Supermercados y especializadas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41" name="2 Marcador de contenido"/>
          <p:cNvSpPr txBox="1">
            <a:spLocks/>
          </p:cNvSpPr>
          <p:nvPr/>
        </p:nvSpPr>
        <p:spPr>
          <a:xfrm>
            <a:off x="6000760" y="6388926"/>
            <a:ext cx="1285884" cy="3571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Institucional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43" name="2 Marcador de contenido"/>
          <p:cNvSpPr txBox="1">
            <a:spLocks/>
          </p:cNvSpPr>
          <p:nvPr/>
        </p:nvSpPr>
        <p:spPr>
          <a:xfrm>
            <a:off x="7786710" y="5357826"/>
            <a:ext cx="1143008" cy="642942"/>
          </a:xfrm>
          <a:prstGeom prst="rect">
            <a:avLst/>
          </a:prstGeom>
          <a:solidFill>
            <a:schemeClr val="tx2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Consumidor Final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cxnSp>
        <p:nvCxnSpPr>
          <p:cNvPr id="44" name="43 Conector angular"/>
          <p:cNvCxnSpPr>
            <a:stCxn id="31" idx="0"/>
            <a:endCxn id="36" idx="0"/>
          </p:cNvCxnSpPr>
          <p:nvPr/>
        </p:nvCxnSpPr>
        <p:spPr>
          <a:xfrm rot="5400000" flipH="1" flipV="1">
            <a:off x="4875611" y="3692142"/>
            <a:ext cx="500066" cy="3036115"/>
          </a:xfrm>
          <a:prstGeom prst="bentConnector3">
            <a:avLst>
              <a:gd name="adj1" fmla="val 1290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30 Conector angular"/>
          <p:cNvCxnSpPr>
            <a:stCxn id="31" idx="3"/>
            <a:endCxn id="34" idx="1"/>
          </p:cNvCxnSpPr>
          <p:nvPr/>
        </p:nvCxnSpPr>
        <p:spPr>
          <a:xfrm>
            <a:off x="4071934" y="5710265"/>
            <a:ext cx="28575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30 Conector angular"/>
          <p:cNvCxnSpPr>
            <a:stCxn id="34" idx="3"/>
            <a:endCxn id="36" idx="1"/>
          </p:cNvCxnSpPr>
          <p:nvPr/>
        </p:nvCxnSpPr>
        <p:spPr>
          <a:xfrm flipV="1">
            <a:off x="5500694" y="5210199"/>
            <a:ext cx="500066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30 Conector angular"/>
          <p:cNvCxnSpPr>
            <a:stCxn id="34" idx="3"/>
            <a:endCxn id="41" idx="1"/>
          </p:cNvCxnSpPr>
          <p:nvPr/>
        </p:nvCxnSpPr>
        <p:spPr>
          <a:xfrm>
            <a:off x="5500694" y="5710265"/>
            <a:ext cx="500066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30 Conector angular"/>
          <p:cNvCxnSpPr>
            <a:stCxn id="36" idx="3"/>
            <a:endCxn id="43" idx="1"/>
          </p:cNvCxnSpPr>
          <p:nvPr/>
        </p:nvCxnSpPr>
        <p:spPr>
          <a:xfrm>
            <a:off x="7286644" y="5210199"/>
            <a:ext cx="500066" cy="4690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30 Conector angular"/>
          <p:cNvCxnSpPr>
            <a:stCxn id="41" idx="3"/>
            <a:endCxn id="43" idx="1"/>
          </p:cNvCxnSpPr>
          <p:nvPr/>
        </p:nvCxnSpPr>
        <p:spPr>
          <a:xfrm flipV="1">
            <a:off x="7286644" y="5679297"/>
            <a:ext cx="500066" cy="8882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Elipse"/>
          <p:cNvSpPr/>
          <p:nvPr/>
        </p:nvSpPr>
        <p:spPr>
          <a:xfrm>
            <a:off x="6000760" y="5643578"/>
            <a:ext cx="128588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300" dirty="0" smtClean="0">
                <a:solidFill>
                  <a:schemeClr val="bg1"/>
                </a:solidFill>
                <a:latin typeface="Arial Narrow" pitchFamily="34" charset="0"/>
              </a:rPr>
              <a:t>Venta por Catálogo</a:t>
            </a:r>
            <a:endParaRPr lang="es-GT" sz="1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59" name="30 Conector angular"/>
          <p:cNvCxnSpPr>
            <a:stCxn id="34" idx="3"/>
            <a:endCxn id="57" idx="2"/>
          </p:cNvCxnSpPr>
          <p:nvPr/>
        </p:nvCxnSpPr>
        <p:spPr>
          <a:xfrm>
            <a:off x="5500694" y="5710265"/>
            <a:ext cx="500066" cy="21906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30 Conector angular"/>
          <p:cNvCxnSpPr>
            <a:stCxn id="57" idx="6"/>
            <a:endCxn id="43" idx="1"/>
          </p:cNvCxnSpPr>
          <p:nvPr/>
        </p:nvCxnSpPr>
        <p:spPr>
          <a:xfrm flipV="1">
            <a:off x="7286644" y="5679297"/>
            <a:ext cx="500066" cy="2500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angular"/>
          <p:cNvCxnSpPr>
            <a:stCxn id="36" idx="2"/>
            <a:endCxn id="57" idx="0"/>
          </p:cNvCxnSpPr>
          <p:nvPr/>
        </p:nvCxnSpPr>
        <p:spPr>
          <a:xfrm rot="5400000">
            <a:off x="6552029" y="5551905"/>
            <a:ext cx="18334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505328"/>
          </a:xfrm>
        </p:spPr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Identificación de oportunidades comerciales</a:t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rgbClr val="C00000"/>
                </a:solidFill>
              </a:rPr>
              <a:t>Servicios</a:t>
            </a:r>
            <a:endParaRPr lang="es-CO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Caracterización general</a:t>
            </a:r>
            <a:endParaRPr lang="es-G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466564" cy="319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Perfil y Acuerdos comerciales vigentes</a:t>
            </a:r>
            <a:endParaRPr lang="es-CO" dirty="0"/>
          </a:p>
        </p:txBody>
      </p:sp>
      <p:sp>
        <p:nvSpPr>
          <p:cNvPr id="5" name="TextBox 3"/>
          <p:cNvSpPr txBox="1"/>
          <p:nvPr/>
        </p:nvSpPr>
        <p:spPr bwMode="auto">
          <a:xfrm>
            <a:off x="379200" y="1214422"/>
            <a:ext cx="396917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34950">
              <a:defRPr/>
            </a:pPr>
            <a:r>
              <a:rPr lang="es-CO" sz="1400" dirty="0" smtClean="0">
                <a:latin typeface="Arial Narrow" pitchFamily="34" charset="0"/>
              </a:rPr>
              <a:t> Gobiernos elegidos democráticamente</a:t>
            </a:r>
            <a:endParaRPr lang="es-CO" sz="1400" dirty="0">
              <a:latin typeface="Arial Narrow" pitchFamily="34" charset="0"/>
            </a:endParaRPr>
          </a:p>
        </p:txBody>
      </p:sp>
      <p:sp>
        <p:nvSpPr>
          <p:cNvPr id="8" name="TextBox 8"/>
          <p:cNvSpPr txBox="1"/>
          <p:nvPr/>
        </p:nvSpPr>
        <p:spPr bwMode="auto">
          <a:xfrm>
            <a:off x="379200" y="1691334"/>
            <a:ext cx="396917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34950">
              <a:defRPr/>
            </a:pPr>
            <a:r>
              <a:rPr lang="es-CO" sz="1400" dirty="0" smtClean="0">
                <a:latin typeface="Arial Narrow" pitchFamily="34" charset="0"/>
              </a:rPr>
              <a:t>DB (Base 183): COL 42, GT 97, ES 112, HN 128 </a:t>
            </a:r>
            <a:endParaRPr lang="es-CO" sz="1400" dirty="0">
              <a:latin typeface="Arial Narrow" pitchFamily="34" charset="0"/>
            </a:endParaRPr>
          </a:p>
        </p:txBody>
      </p:sp>
      <p:sp>
        <p:nvSpPr>
          <p:cNvPr id="17" name="TextBox 31"/>
          <p:cNvSpPr txBox="1"/>
          <p:nvPr/>
        </p:nvSpPr>
        <p:spPr bwMode="auto">
          <a:xfrm>
            <a:off x="379200" y="2119962"/>
            <a:ext cx="396917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34950">
              <a:defRPr/>
            </a:pPr>
            <a:r>
              <a:rPr lang="es-CO" sz="1400" dirty="0" smtClean="0">
                <a:latin typeface="Arial Narrow" pitchFamily="34" charset="0"/>
              </a:rPr>
              <a:t>Población del  área geográfica:  28.7 mm habitantes</a:t>
            </a:r>
            <a:endParaRPr lang="es-CO" sz="1400" dirty="0">
              <a:latin typeface="Arial Narrow" pitchFamily="34" charset="0"/>
            </a:endParaRPr>
          </a:p>
        </p:txBody>
      </p:sp>
      <p:sp>
        <p:nvSpPr>
          <p:cNvPr id="26" name="TextBox 3"/>
          <p:cNvSpPr txBox="1"/>
          <p:nvPr/>
        </p:nvSpPr>
        <p:spPr bwMode="auto">
          <a:xfrm>
            <a:off x="379200" y="2548590"/>
            <a:ext cx="396917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34950" lvl="1">
              <a:defRPr/>
            </a:pPr>
            <a:r>
              <a:rPr lang="es-GT" sz="1400" dirty="0" smtClean="0">
                <a:latin typeface="Arial Narrow" pitchFamily="34" charset="0"/>
              </a:rPr>
              <a:t>Cultura</a:t>
            </a:r>
            <a:r>
              <a:rPr lang="en-US" sz="1400" dirty="0" smtClean="0">
                <a:latin typeface="Arial Narrow" pitchFamily="34" charset="0"/>
              </a:rPr>
              <a:t>: 3 </a:t>
            </a:r>
            <a:r>
              <a:rPr lang="en-US" sz="1400" dirty="0" err="1" smtClean="0">
                <a:latin typeface="Arial Narrow" pitchFamily="34" charset="0"/>
              </a:rPr>
              <a:t>Países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distintos</a:t>
            </a:r>
            <a:r>
              <a:rPr lang="en-US" sz="1400" dirty="0" smtClean="0">
                <a:latin typeface="Arial Narrow" pitchFamily="34" charset="0"/>
              </a:rPr>
              <a:t>. </a:t>
            </a:r>
            <a:r>
              <a:rPr lang="es-CO" sz="1400" dirty="0" smtClean="0">
                <a:latin typeface="Arial Narrow" pitchFamily="34" charset="0"/>
              </a:rPr>
              <a:t>Alto % indígena</a:t>
            </a:r>
            <a:endParaRPr lang="en-US" sz="1400" dirty="0" smtClean="0">
              <a:latin typeface="Arial Narrow" pitchFamily="34" charset="0"/>
            </a:endParaRPr>
          </a:p>
        </p:txBody>
      </p:sp>
      <p:sp>
        <p:nvSpPr>
          <p:cNvPr id="45" name="TextBox 3"/>
          <p:cNvSpPr txBox="1"/>
          <p:nvPr/>
        </p:nvSpPr>
        <p:spPr bwMode="auto">
          <a:xfrm>
            <a:off x="388508" y="2977218"/>
            <a:ext cx="396917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34950" lvl="1">
              <a:defRPr/>
            </a:pPr>
            <a:r>
              <a:rPr lang="en-US" sz="1400" dirty="0" smtClean="0">
                <a:latin typeface="Arial Narrow" pitchFamily="34" charset="0"/>
              </a:rPr>
              <a:t>Visas a los </a:t>
            </a:r>
            <a:r>
              <a:rPr lang="en-US" sz="1400" dirty="0" err="1" smtClean="0">
                <a:latin typeface="Arial Narrow" pitchFamily="34" charset="0"/>
              </a:rPr>
              <a:t>colombianos</a:t>
            </a:r>
            <a:r>
              <a:rPr lang="en-US" sz="1400" dirty="0" smtClean="0">
                <a:latin typeface="Arial Narrow" pitchFamily="34" charset="0"/>
              </a:rPr>
              <a:t>. </a:t>
            </a:r>
          </a:p>
          <a:p>
            <a:pPr marL="234950" lvl="1">
              <a:defRPr/>
            </a:pP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Desde</a:t>
            </a:r>
            <a:r>
              <a:rPr lang="en-US" sz="1400" dirty="0" smtClean="0">
                <a:latin typeface="Arial Narrow" pitchFamily="34" charset="0"/>
              </a:rPr>
              <a:t> TN solo </a:t>
            </a:r>
            <a:r>
              <a:rPr lang="en-US" sz="1400" dirty="0" err="1" smtClean="0">
                <a:latin typeface="Arial Narrow" pitchFamily="34" charset="0"/>
              </a:rPr>
              <a:t>pasaporte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vigente</a:t>
            </a:r>
            <a:endParaRPr lang="en-US" sz="1400" dirty="0" smtClean="0">
              <a:latin typeface="Arial Narrow" pitchFamily="34" charset="0"/>
            </a:endParaRPr>
          </a:p>
        </p:txBody>
      </p:sp>
      <p:sp>
        <p:nvSpPr>
          <p:cNvPr id="37" name="Oval 37"/>
          <p:cNvSpPr/>
          <p:nvPr/>
        </p:nvSpPr>
        <p:spPr>
          <a:xfrm>
            <a:off x="204974" y="1285860"/>
            <a:ext cx="317102" cy="285752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n>
                  <a:prstDash val="solid"/>
                </a:ln>
                <a:latin typeface="Arial"/>
                <a:cs typeface="+mn-cs"/>
              </a:rPr>
              <a:t>1</a:t>
            </a:r>
          </a:p>
        </p:txBody>
      </p:sp>
      <p:sp>
        <p:nvSpPr>
          <p:cNvPr id="40" name="Oval 37"/>
          <p:cNvSpPr/>
          <p:nvPr/>
        </p:nvSpPr>
        <p:spPr>
          <a:xfrm>
            <a:off x="204974" y="1711068"/>
            <a:ext cx="317102" cy="285752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ln>
                  <a:prstDash val="solid"/>
                </a:ln>
                <a:latin typeface="Arial"/>
                <a:cs typeface="+mn-cs"/>
              </a:rPr>
              <a:t>2</a:t>
            </a:r>
            <a:endParaRPr lang="en-US" sz="1400" b="1" kern="0" dirty="0">
              <a:ln>
                <a:prstDash val="solid"/>
              </a:ln>
              <a:latin typeface="Arial"/>
              <a:cs typeface="+mn-cs"/>
            </a:endParaRPr>
          </a:p>
        </p:txBody>
      </p:sp>
      <p:sp>
        <p:nvSpPr>
          <p:cNvPr id="41" name="Oval 37"/>
          <p:cNvSpPr/>
          <p:nvPr/>
        </p:nvSpPr>
        <p:spPr>
          <a:xfrm>
            <a:off x="204974" y="2133996"/>
            <a:ext cx="317102" cy="285752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n>
                  <a:prstDash val="solid"/>
                </a:ln>
                <a:latin typeface="Arial"/>
                <a:cs typeface="+mn-cs"/>
              </a:rPr>
              <a:t>3</a:t>
            </a:r>
          </a:p>
        </p:txBody>
      </p:sp>
      <p:sp>
        <p:nvSpPr>
          <p:cNvPr id="42" name="Oval 37"/>
          <p:cNvSpPr/>
          <p:nvPr/>
        </p:nvSpPr>
        <p:spPr>
          <a:xfrm>
            <a:off x="204974" y="2568324"/>
            <a:ext cx="317102" cy="285752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n>
                  <a:prstDash val="solid"/>
                </a:ln>
                <a:latin typeface="Arial"/>
                <a:cs typeface="+mn-cs"/>
              </a:rPr>
              <a:t>4</a:t>
            </a:r>
          </a:p>
        </p:txBody>
      </p:sp>
      <p:sp>
        <p:nvSpPr>
          <p:cNvPr id="43" name="Oval 37"/>
          <p:cNvSpPr/>
          <p:nvPr/>
        </p:nvSpPr>
        <p:spPr>
          <a:xfrm>
            <a:off x="204974" y="3000372"/>
            <a:ext cx="317102" cy="285752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n>
                  <a:prstDash val="solid"/>
                </a:ln>
                <a:latin typeface="Arial"/>
                <a:cs typeface="+mn-cs"/>
              </a:rPr>
              <a:t>5</a:t>
            </a:r>
          </a:p>
        </p:txBody>
      </p:sp>
      <p:cxnSp>
        <p:nvCxnSpPr>
          <p:cNvPr id="21" name="20 Conector recto"/>
          <p:cNvCxnSpPr/>
          <p:nvPr/>
        </p:nvCxnSpPr>
        <p:spPr>
          <a:xfrm flipV="1">
            <a:off x="251520" y="3786190"/>
            <a:ext cx="4320480" cy="28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72000" y="1196752"/>
            <a:ext cx="0" cy="547260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 Diagonal Corner Rectangle 19"/>
          <p:cNvSpPr/>
          <p:nvPr/>
        </p:nvSpPr>
        <p:spPr>
          <a:xfrm>
            <a:off x="4857752" y="5357825"/>
            <a:ext cx="4000528" cy="135732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>
              <a:defRPr/>
            </a:pPr>
            <a:r>
              <a:rPr lang="es-GT" sz="1050" b="1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Unión Aduanera: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MCCA</a:t>
            </a:r>
          </a:p>
          <a:p>
            <a:pPr>
              <a:defRPr/>
            </a:pPr>
            <a:endParaRPr lang="es-GT" sz="1050" b="1" dirty="0" smtClean="0">
              <a:solidFill>
                <a:schemeClr val="tx1"/>
              </a:solidFill>
              <a:latin typeface="Arial Narrow" pitchFamily="34" charset="0"/>
              <a:sym typeface="Gill Sans" charset="0"/>
            </a:endParaRPr>
          </a:p>
          <a:p>
            <a:pPr>
              <a:defRPr/>
            </a:pPr>
            <a:r>
              <a:rPr lang="es-GT" sz="1050" b="1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TLC: 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Chile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CAFTA – DR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Honduras – El Salvador y </a:t>
            </a:r>
            <a:r>
              <a:rPr lang="es-GT" sz="1050" dirty="0" err="1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Taiwan</a:t>
            </a: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, </a:t>
            </a:r>
            <a:r>
              <a:rPr lang="es-GT" sz="1050" dirty="0" err="1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Penghu</a:t>
            </a: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, </a:t>
            </a:r>
            <a:r>
              <a:rPr lang="es-GT" sz="1050" dirty="0" err="1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Kinmen</a:t>
            </a: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 y </a:t>
            </a:r>
            <a:r>
              <a:rPr lang="es-GT" sz="1050" dirty="0" err="1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Matsu</a:t>
            </a:r>
            <a:endParaRPr lang="es-GT" sz="1050" dirty="0" smtClean="0">
              <a:solidFill>
                <a:schemeClr val="tx1"/>
              </a:solidFill>
              <a:latin typeface="Arial Narrow" pitchFamily="34" charset="0"/>
              <a:sym typeface="Gill Sans" charset="0"/>
            </a:endParaRP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México – TN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Panamá (C.A. )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Rep. Dominicana (C.A.)</a:t>
            </a:r>
            <a:endParaRPr lang="es-ES" sz="1050" dirty="0" smtClean="0">
              <a:solidFill>
                <a:schemeClr val="tx1"/>
              </a:solidFill>
              <a:latin typeface="Arial Narrow" pitchFamily="34" charset="0"/>
              <a:sym typeface="Gill Sans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Colombia (TN)</a:t>
            </a:r>
          </a:p>
          <a:p>
            <a:pPr>
              <a:spcAft>
                <a:spcPts val="600"/>
              </a:spcAft>
              <a:defRPr/>
            </a:pPr>
            <a:r>
              <a:rPr lang="en-US" sz="1050" dirty="0" err="1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Canadá</a:t>
            </a: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 (TN + Nicaragua)</a:t>
            </a:r>
            <a:endParaRPr lang="en-US" sz="1050" dirty="0">
              <a:solidFill>
                <a:schemeClr val="tx1"/>
              </a:solidFill>
              <a:latin typeface="Arial Narrow" pitchFamily="34" charset="0"/>
              <a:sym typeface="Gill Sans" charset="0"/>
            </a:endParaRPr>
          </a:p>
        </p:txBody>
      </p:sp>
      <p:sp>
        <p:nvSpPr>
          <p:cNvPr id="32" name="Rectangle 5"/>
          <p:cNvSpPr/>
          <p:nvPr/>
        </p:nvSpPr>
        <p:spPr bwMode="auto">
          <a:xfrm>
            <a:off x="4857752" y="5000637"/>
            <a:ext cx="4000528" cy="2857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1225"/>
            <a:r>
              <a:rPr lang="es-ES" sz="1600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Acuerdos Comerciales - El Salvador</a:t>
            </a:r>
            <a:endParaRPr lang="es-ES" sz="1600" dirty="0">
              <a:solidFill>
                <a:srgbClr val="FFFFFF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3" name="Round Diagonal Corner Rectangle 19"/>
          <p:cNvSpPr/>
          <p:nvPr/>
        </p:nvSpPr>
        <p:spPr>
          <a:xfrm>
            <a:off x="4857752" y="3428998"/>
            <a:ext cx="4000528" cy="135732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>
              <a:defRPr/>
            </a:pPr>
            <a:r>
              <a:rPr lang="es-GT" sz="1050" b="1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Unión Aduanera: 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MCCA</a:t>
            </a:r>
          </a:p>
          <a:p>
            <a:pPr>
              <a:defRPr/>
            </a:pPr>
            <a:endParaRPr lang="es-GT" sz="1050" dirty="0" smtClean="0">
              <a:solidFill>
                <a:schemeClr val="tx1"/>
              </a:solidFill>
              <a:latin typeface="Arial Narrow" pitchFamily="34" charset="0"/>
              <a:sym typeface="Gill Sans" charset="0"/>
            </a:endParaRPr>
          </a:p>
          <a:p>
            <a:pPr>
              <a:defRPr/>
            </a:pPr>
            <a:r>
              <a:rPr lang="es-GT" sz="1050" b="1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TLC: 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Honduras – El Salvador y </a:t>
            </a:r>
            <a:r>
              <a:rPr lang="es-GT" sz="1050" dirty="0" err="1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Taiwan</a:t>
            </a: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, </a:t>
            </a:r>
            <a:r>
              <a:rPr lang="es-GT" sz="1050" dirty="0" err="1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Penghu</a:t>
            </a: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, </a:t>
            </a:r>
            <a:r>
              <a:rPr lang="es-GT" sz="1050" dirty="0" err="1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Kinmen</a:t>
            </a: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 y </a:t>
            </a:r>
            <a:r>
              <a:rPr lang="es-GT" sz="1050" dirty="0" err="1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Matsu</a:t>
            </a:r>
            <a:endParaRPr lang="es-GT" sz="1050" dirty="0" smtClean="0">
              <a:solidFill>
                <a:schemeClr val="tx1"/>
              </a:solidFill>
              <a:latin typeface="Arial Narrow" pitchFamily="34" charset="0"/>
              <a:sym typeface="Gill Sans" charset="0"/>
            </a:endParaRP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México – TN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Panamá (C.A. )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Rep. Dominicana (C.A.)</a:t>
            </a:r>
            <a:endParaRPr lang="es-ES" sz="1050" dirty="0" smtClean="0">
              <a:solidFill>
                <a:schemeClr val="tx1"/>
              </a:solidFill>
              <a:latin typeface="Arial Narrow" pitchFamily="34" charset="0"/>
              <a:sym typeface="Gill Sans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Colombia (TN)</a:t>
            </a:r>
          </a:p>
          <a:p>
            <a:pPr>
              <a:spcAft>
                <a:spcPts val="600"/>
              </a:spcAft>
              <a:defRPr/>
            </a:pPr>
            <a:r>
              <a:rPr lang="en-US" sz="1050" dirty="0" err="1" smtClean="0">
                <a:solidFill>
                  <a:schemeClr val="tx1"/>
                </a:solidFill>
                <a:latin typeface="Arial Narrow" pitchFamily="34" charset="0"/>
              </a:rPr>
              <a:t>Canadá</a:t>
            </a: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 (TN + Nicaragua)</a:t>
            </a:r>
          </a:p>
          <a:p>
            <a:pPr>
              <a:spcAft>
                <a:spcPts val="600"/>
              </a:spcAft>
              <a:defRPr/>
            </a:pPr>
            <a:endParaRPr lang="en-US" sz="105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050" b="1" dirty="0" err="1" smtClean="0">
                <a:solidFill>
                  <a:schemeClr val="tx1"/>
                </a:solidFill>
                <a:latin typeface="Arial Narrow" pitchFamily="34" charset="0"/>
              </a:rPr>
              <a:t>Acuerdo</a:t>
            </a:r>
            <a:r>
              <a:rPr lang="en-US" sz="1050" b="1" dirty="0" smtClean="0">
                <a:solidFill>
                  <a:schemeClr val="tx1"/>
                </a:solidFill>
                <a:latin typeface="Arial Narrow" pitchFamily="34" charset="0"/>
              </a:rPr>
              <a:t> de </a:t>
            </a:r>
            <a:r>
              <a:rPr lang="en-US" sz="1050" b="1" dirty="0" err="1" smtClean="0">
                <a:solidFill>
                  <a:schemeClr val="tx1"/>
                </a:solidFill>
                <a:latin typeface="Arial Narrow" pitchFamily="34" charset="0"/>
              </a:rPr>
              <a:t>Asociación</a:t>
            </a:r>
            <a:r>
              <a:rPr lang="en-US" sz="1050" b="1" dirty="0" smtClean="0">
                <a:solidFill>
                  <a:schemeClr val="tx1"/>
                </a:solidFill>
                <a:latin typeface="Arial Narrow" pitchFamily="34" charset="0"/>
              </a:rPr>
              <a:t>:</a:t>
            </a:r>
          </a:p>
          <a:p>
            <a:pPr>
              <a:spcAft>
                <a:spcPts val="600"/>
              </a:spcAft>
              <a:defRPr/>
            </a:pP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Unión </a:t>
            </a:r>
            <a:r>
              <a:rPr lang="en-US" sz="1050" dirty="0" err="1" smtClean="0">
                <a:solidFill>
                  <a:schemeClr val="tx1"/>
                </a:solidFill>
                <a:latin typeface="Arial Narrow" pitchFamily="34" charset="0"/>
              </a:rPr>
              <a:t>Europea</a:t>
            </a:r>
            <a:endParaRPr lang="en-US" sz="105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" name="Rectangle 5"/>
          <p:cNvSpPr/>
          <p:nvPr/>
        </p:nvSpPr>
        <p:spPr bwMode="auto">
          <a:xfrm>
            <a:off x="4857752" y="3071810"/>
            <a:ext cx="4000528" cy="2857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1225"/>
            <a:r>
              <a:rPr lang="es-ES" sz="1600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Acuerdos Comerciales - Honduras</a:t>
            </a:r>
            <a:endParaRPr lang="es-ES" sz="1600" dirty="0">
              <a:solidFill>
                <a:srgbClr val="FFFFFF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6" name="Round Diagonal Corner Rectangle 19"/>
          <p:cNvSpPr/>
          <p:nvPr/>
        </p:nvSpPr>
        <p:spPr>
          <a:xfrm>
            <a:off x="4857752" y="1500172"/>
            <a:ext cx="4000528" cy="135732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>
              <a:defRPr/>
            </a:pPr>
            <a:r>
              <a:rPr lang="es-GT" sz="1050" b="1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TLC: 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Chile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CAFTA – DR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Estados Unidos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México – TN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Panamá (C.A. )</a:t>
            </a:r>
          </a:p>
          <a:p>
            <a:pPr>
              <a:defRPr/>
            </a:pPr>
            <a:r>
              <a:rPr lang="es-GT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Rep. Dominicana (C.A.)</a:t>
            </a:r>
            <a:endParaRPr lang="es-ES" sz="1050" dirty="0" smtClean="0">
              <a:solidFill>
                <a:schemeClr val="tx1"/>
              </a:solidFill>
              <a:latin typeface="Arial Narrow" pitchFamily="34" charset="0"/>
              <a:sym typeface="Gill Sans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Colombia (TN)</a:t>
            </a:r>
          </a:p>
          <a:p>
            <a:pPr>
              <a:spcAft>
                <a:spcPts val="600"/>
              </a:spcAft>
              <a:defRPr/>
            </a:pPr>
            <a:r>
              <a:rPr lang="en-US" sz="1050" dirty="0" err="1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Canadá</a:t>
            </a: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 (TN + Nicaragua)</a:t>
            </a:r>
          </a:p>
          <a:p>
            <a:pPr>
              <a:spcAft>
                <a:spcPts val="600"/>
              </a:spcAft>
              <a:defRPr/>
            </a:pP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  <a:sym typeface="Gill Sans" charset="0"/>
              </a:rPr>
              <a:t>Taiwan</a:t>
            </a:r>
            <a:endParaRPr lang="en-US" sz="1050" dirty="0">
              <a:solidFill>
                <a:schemeClr val="tx1"/>
              </a:solidFill>
              <a:latin typeface="Arial Narrow" pitchFamily="34" charset="0"/>
              <a:sym typeface="Gill Sans" charset="0"/>
            </a:endParaRPr>
          </a:p>
        </p:txBody>
      </p:sp>
      <p:sp>
        <p:nvSpPr>
          <p:cNvPr id="38" name="Rectangle 5"/>
          <p:cNvSpPr/>
          <p:nvPr/>
        </p:nvSpPr>
        <p:spPr bwMode="auto">
          <a:xfrm>
            <a:off x="4857752" y="1142984"/>
            <a:ext cx="4000528" cy="2857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1225"/>
            <a:r>
              <a:rPr lang="es-ES" sz="1600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Acuerdos Comerciales - Guatemala</a:t>
            </a:r>
            <a:endParaRPr lang="es-ES" sz="1600" dirty="0">
              <a:solidFill>
                <a:srgbClr val="FFFFFF"/>
              </a:solidFill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00570"/>
            <a:ext cx="40386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3"/>
          <p:cNvSpPr txBox="1"/>
          <p:nvPr/>
        </p:nvSpPr>
        <p:spPr bwMode="auto">
          <a:xfrm>
            <a:off x="388508" y="3978479"/>
            <a:ext cx="396917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34950">
              <a:defRPr/>
            </a:pPr>
            <a:r>
              <a:rPr lang="es-CO" sz="1400" b="1" dirty="0" smtClean="0">
                <a:solidFill>
                  <a:srgbClr val="C00000"/>
                </a:solidFill>
                <a:latin typeface="Arial Narrow" pitchFamily="34" charset="0"/>
              </a:rPr>
              <a:t>Calificación de deuda</a:t>
            </a:r>
            <a:endParaRPr lang="es-CO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s-MX" dirty="0" smtClean="0"/>
              <a:t>Oportunidades en Servicios</a:t>
            </a:r>
            <a:endParaRPr lang="es-CR" dirty="0"/>
          </a:p>
        </p:txBody>
      </p:sp>
      <p:sp>
        <p:nvSpPr>
          <p:cNvPr id="33" name="2 Marcador de contenido"/>
          <p:cNvSpPr txBox="1">
            <a:spLocks/>
          </p:cNvSpPr>
          <p:nvPr/>
        </p:nvSpPr>
        <p:spPr>
          <a:xfrm>
            <a:off x="2962758" y="1531142"/>
            <a:ext cx="5824084" cy="27551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s-GT" sz="1400" b="1" dirty="0" smtClean="0">
                <a:latin typeface="Arial Narrow" pitchFamily="34" charset="0"/>
              </a:rPr>
              <a:t>Textos Académicos – El Salvador : </a:t>
            </a:r>
            <a:r>
              <a:rPr lang="es-GT" sz="1400" dirty="0" smtClean="0">
                <a:latin typeface="Arial Narrow" pitchFamily="34" charset="0"/>
              </a:rPr>
              <a:t>Ministerios de Educación decretan contenidos mínimos de textos escolares. Entrega gratuita.  Se sugiere producto propio de cada país (lenguaje y numeración)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4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GT" sz="1400" b="1" dirty="0" smtClean="0">
                <a:latin typeface="Arial Narrow" pitchFamily="34" charset="0"/>
              </a:rPr>
              <a:t>Programas de eficiencia en inventarios – Guatemala: </a:t>
            </a:r>
            <a:r>
              <a:rPr lang="es-GT" sz="1400" dirty="0" smtClean="0">
                <a:latin typeface="Arial Narrow" pitchFamily="34" charset="0"/>
              </a:rPr>
              <a:t>el Grupo Cosmética Global invierte U$300.000 en una solución de tecnología para lograr mayor exactitud en la entrega de productos a sus clientes y un mejor control del inventarios.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400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GT" sz="1400" b="1" dirty="0" smtClean="0">
                <a:latin typeface="Arial Narrow" pitchFamily="34" charset="0"/>
              </a:rPr>
              <a:t>Programas de eficiencia en producción – Guatemala : </a:t>
            </a:r>
            <a:r>
              <a:rPr lang="es-GT" sz="1400" dirty="0" err="1" smtClean="0">
                <a:latin typeface="Arial Narrow" pitchFamily="34" charset="0"/>
              </a:rPr>
              <a:t>Dronena</a:t>
            </a:r>
            <a:r>
              <a:rPr lang="es-GT" sz="1400" dirty="0" smtClean="0">
                <a:latin typeface="Arial Narrow" pitchFamily="34" charset="0"/>
              </a:rPr>
              <a:t> S.A., introdujo en Guatemala los sistemas robóticos para la preparación de pedidos farmacéuticos. 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GT" sz="1400" b="1" dirty="0" smtClean="0">
              <a:latin typeface="Arial Narrow" pitchFamily="34" charset="0"/>
            </a:endParaRPr>
          </a:p>
        </p:txBody>
      </p:sp>
      <p:sp>
        <p:nvSpPr>
          <p:cNvPr id="38" name="2 Marcador de contenido"/>
          <p:cNvSpPr txBox="1">
            <a:spLocks/>
          </p:cNvSpPr>
          <p:nvPr/>
        </p:nvSpPr>
        <p:spPr>
          <a:xfrm>
            <a:off x="457146" y="1142984"/>
            <a:ext cx="2214578" cy="316720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CR" sz="1600" b="1" dirty="0" smtClean="0">
                <a:solidFill>
                  <a:schemeClr val="bg1"/>
                </a:solidFill>
                <a:latin typeface="Arial Narrow" pitchFamily="34" charset="0"/>
              </a:rPr>
              <a:t>Oportunidad</a:t>
            </a:r>
            <a:endParaRPr kumimoji="0" lang="es-C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39" name="2 Marcador de contenido"/>
          <p:cNvSpPr txBox="1">
            <a:spLocks/>
          </p:cNvSpPr>
          <p:nvPr/>
        </p:nvSpPr>
        <p:spPr>
          <a:xfrm>
            <a:off x="2962758" y="1142984"/>
            <a:ext cx="5824084" cy="316720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algn="ctr">
              <a:defRPr/>
            </a:pPr>
            <a:r>
              <a:rPr lang="es-CR" sz="1600" b="1" dirty="0" smtClean="0">
                <a:solidFill>
                  <a:schemeClr val="bg1"/>
                </a:solidFill>
                <a:latin typeface="Arial Narrow" pitchFamily="34" charset="0"/>
              </a:rPr>
              <a:t>Demanda existente identificada en visitas comerciales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28596" y="1490672"/>
            <a:ext cx="2214578" cy="754850"/>
          </a:xfrm>
          <a:prstGeom prst="rect">
            <a:avLst/>
          </a:prstGeom>
          <a:solidFill>
            <a:schemeClr val="tx2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lang="es-GT" sz="1400" b="1" dirty="0" smtClean="0">
                <a:solidFill>
                  <a:schemeClr val="bg1"/>
                </a:solidFill>
                <a:latin typeface="Arial Narrow" pitchFamily="34" charset="0"/>
              </a:rPr>
              <a:t>Material editorial  y Software con contenido propio de cada país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8596" y="2674150"/>
            <a:ext cx="2214578" cy="157163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es-GT" sz="1300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300" dirty="0" smtClean="0">
                <a:latin typeface="Arial Narrow" pitchFamily="34" charset="0"/>
              </a:rPr>
              <a:t>El arancel que impone el TN sobre estos productos es 0%.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GT" sz="1300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300" dirty="0" smtClean="0">
                <a:latin typeface="Arial Narrow" pitchFamily="34" charset="0"/>
              </a:rPr>
              <a:t>Para editorial, el costo del flete incrementa el precio en aproximadamente 18% al 22%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GT" sz="1300" dirty="0" smtClean="0">
              <a:latin typeface="Arial Narrow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5400000">
            <a:off x="1179092" y="2780910"/>
            <a:ext cx="3214710" cy="7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28596" y="4388662"/>
            <a:ext cx="8358246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 Marcador de contenido"/>
          <p:cNvSpPr txBox="1">
            <a:spLocks/>
          </p:cNvSpPr>
          <p:nvPr/>
        </p:nvSpPr>
        <p:spPr>
          <a:xfrm>
            <a:off x="428596" y="2316960"/>
            <a:ext cx="2214578" cy="316720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CR" sz="1600" b="1" dirty="0" smtClean="0">
                <a:solidFill>
                  <a:schemeClr val="bg1"/>
                </a:solidFill>
                <a:latin typeface="Arial Narrow" pitchFamily="34" charset="0"/>
              </a:rPr>
              <a:t>Acceso a Mercado</a:t>
            </a:r>
            <a:endParaRPr kumimoji="0" lang="es-C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428596" y="4460100"/>
            <a:ext cx="8358246" cy="285752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algn="ctr">
              <a:defRPr/>
            </a:pPr>
            <a:r>
              <a:rPr lang="es-CR" sz="1600" b="1" dirty="0" smtClean="0">
                <a:solidFill>
                  <a:schemeClr val="bg1"/>
                </a:solidFill>
                <a:latin typeface="Arial Narrow" pitchFamily="34" charset="0"/>
              </a:rPr>
              <a:t>Canal de Distribución para Editorial</a:t>
            </a:r>
            <a:endParaRPr lang="es-CR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428596" y="4888728"/>
            <a:ext cx="250033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s-GT" sz="1600" dirty="0" smtClean="0">
                <a:latin typeface="Arial Narrow" pitchFamily="34" charset="0"/>
              </a:rPr>
              <a:t>El canal de idóneo es el </a:t>
            </a:r>
            <a:r>
              <a:rPr lang="es-GT" sz="1600" b="1" dirty="0" smtClean="0">
                <a:latin typeface="Arial Narrow" pitchFamily="34" charset="0"/>
              </a:rPr>
              <a:t>distribuidor mayorista </a:t>
            </a:r>
            <a:r>
              <a:rPr lang="es-GT" sz="1600" dirty="0" smtClean="0">
                <a:latin typeface="Arial Narrow" pitchFamily="34" charset="0"/>
              </a:rPr>
              <a:t>especializado.</a:t>
            </a:r>
          </a:p>
        </p:txBody>
      </p:sp>
      <p:sp>
        <p:nvSpPr>
          <p:cNvPr id="31" name="2 Marcador de contenido"/>
          <p:cNvSpPr txBox="1">
            <a:spLocks/>
          </p:cNvSpPr>
          <p:nvPr/>
        </p:nvSpPr>
        <p:spPr>
          <a:xfrm>
            <a:off x="3143240" y="5460232"/>
            <a:ext cx="928694" cy="500066"/>
          </a:xfrm>
          <a:prstGeom prst="rect">
            <a:avLst/>
          </a:prstGeom>
          <a:solidFill>
            <a:schemeClr val="tx2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Exportador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4" name="2 Marcador de contenido"/>
          <p:cNvSpPr txBox="1">
            <a:spLocks/>
          </p:cNvSpPr>
          <p:nvPr/>
        </p:nvSpPr>
        <p:spPr>
          <a:xfrm>
            <a:off x="4357686" y="5460232"/>
            <a:ext cx="1143008" cy="500066"/>
          </a:xfrm>
          <a:prstGeom prst="rect">
            <a:avLst/>
          </a:prstGeom>
          <a:solidFill>
            <a:srgbClr val="C00000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Distribuidor Mayorista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>
          <a:xfrm>
            <a:off x="6000760" y="4960166"/>
            <a:ext cx="1285884" cy="5000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Tiendas especializadas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41" name="2 Marcador de contenido"/>
          <p:cNvSpPr txBox="1">
            <a:spLocks/>
          </p:cNvSpPr>
          <p:nvPr/>
        </p:nvSpPr>
        <p:spPr>
          <a:xfrm>
            <a:off x="6000760" y="6388926"/>
            <a:ext cx="1285884" cy="3571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Institucional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43" name="2 Marcador de contenido"/>
          <p:cNvSpPr txBox="1">
            <a:spLocks/>
          </p:cNvSpPr>
          <p:nvPr/>
        </p:nvSpPr>
        <p:spPr>
          <a:xfrm>
            <a:off x="7786710" y="5357826"/>
            <a:ext cx="1143008" cy="642942"/>
          </a:xfrm>
          <a:prstGeom prst="rect">
            <a:avLst/>
          </a:prstGeom>
          <a:solidFill>
            <a:schemeClr val="tx2"/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kumimoji="0" lang="es-C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Consumidor Final</a:t>
            </a:r>
            <a:endParaRPr kumimoji="0" lang="es-CR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cxnSp>
        <p:nvCxnSpPr>
          <p:cNvPr id="45" name="30 Conector angular"/>
          <p:cNvCxnSpPr>
            <a:stCxn id="31" idx="3"/>
            <a:endCxn id="34" idx="1"/>
          </p:cNvCxnSpPr>
          <p:nvPr/>
        </p:nvCxnSpPr>
        <p:spPr>
          <a:xfrm>
            <a:off x="4071934" y="5710265"/>
            <a:ext cx="28575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30 Conector angular"/>
          <p:cNvCxnSpPr>
            <a:stCxn id="34" idx="3"/>
            <a:endCxn id="36" idx="1"/>
          </p:cNvCxnSpPr>
          <p:nvPr/>
        </p:nvCxnSpPr>
        <p:spPr>
          <a:xfrm flipV="1">
            <a:off x="5500694" y="5210199"/>
            <a:ext cx="500066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30 Conector angular"/>
          <p:cNvCxnSpPr>
            <a:stCxn id="34" idx="3"/>
            <a:endCxn id="41" idx="1"/>
          </p:cNvCxnSpPr>
          <p:nvPr/>
        </p:nvCxnSpPr>
        <p:spPr>
          <a:xfrm>
            <a:off x="5500694" y="5710265"/>
            <a:ext cx="500066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30 Conector angular"/>
          <p:cNvCxnSpPr>
            <a:stCxn id="36" idx="3"/>
            <a:endCxn id="43" idx="1"/>
          </p:cNvCxnSpPr>
          <p:nvPr/>
        </p:nvCxnSpPr>
        <p:spPr>
          <a:xfrm>
            <a:off x="7286644" y="5210199"/>
            <a:ext cx="500066" cy="4690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30 Conector angular"/>
          <p:cNvCxnSpPr>
            <a:stCxn id="41" idx="3"/>
            <a:endCxn id="43" idx="1"/>
          </p:cNvCxnSpPr>
          <p:nvPr/>
        </p:nvCxnSpPr>
        <p:spPr>
          <a:xfrm flipV="1">
            <a:off x="7286644" y="5679297"/>
            <a:ext cx="500066" cy="8882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Elipse"/>
          <p:cNvSpPr/>
          <p:nvPr/>
        </p:nvSpPr>
        <p:spPr>
          <a:xfrm>
            <a:off x="6000760" y="5643578"/>
            <a:ext cx="128588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300" dirty="0" smtClean="0">
                <a:solidFill>
                  <a:schemeClr val="bg1"/>
                </a:solidFill>
                <a:latin typeface="Arial Narrow" pitchFamily="34" charset="0"/>
              </a:rPr>
              <a:t>Venta por Catálogo</a:t>
            </a:r>
            <a:endParaRPr lang="es-GT" sz="1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59" name="30 Conector angular"/>
          <p:cNvCxnSpPr>
            <a:stCxn id="34" idx="3"/>
            <a:endCxn id="57" idx="2"/>
          </p:cNvCxnSpPr>
          <p:nvPr/>
        </p:nvCxnSpPr>
        <p:spPr>
          <a:xfrm>
            <a:off x="5500694" y="5710265"/>
            <a:ext cx="500066" cy="21906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30 Conector angular"/>
          <p:cNvCxnSpPr>
            <a:stCxn id="57" idx="6"/>
            <a:endCxn id="43" idx="1"/>
          </p:cNvCxnSpPr>
          <p:nvPr/>
        </p:nvCxnSpPr>
        <p:spPr>
          <a:xfrm flipV="1">
            <a:off x="7286644" y="5679297"/>
            <a:ext cx="500066" cy="2500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angular"/>
          <p:cNvCxnSpPr>
            <a:stCxn id="36" idx="2"/>
            <a:endCxn id="57" idx="0"/>
          </p:cNvCxnSpPr>
          <p:nvPr/>
        </p:nvCxnSpPr>
        <p:spPr>
          <a:xfrm rot="5400000">
            <a:off x="6552029" y="5551905"/>
            <a:ext cx="18334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6165850"/>
            <a:ext cx="4629150" cy="503238"/>
          </a:xfrm>
        </p:spPr>
        <p:txBody>
          <a:bodyPr/>
          <a:lstStyle/>
          <a:p>
            <a:pPr algn="l">
              <a:defRPr/>
            </a:pPr>
            <a:r>
              <a:rPr lang="es-CO" sz="2800" dirty="0" smtClean="0">
                <a:solidFill>
                  <a:schemeClr val="bg1">
                    <a:lumMod val="75000"/>
                  </a:schemeClr>
                </a:solidFill>
              </a:rPr>
              <a:t>www.proexport.com.co</a:t>
            </a:r>
            <a:br>
              <a:rPr lang="es-CO" sz="2800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s-CO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755650" y="1071546"/>
            <a:ext cx="8229600" cy="2800357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es-C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Juan Esteban Sánchez </a:t>
            </a:r>
            <a:endParaRPr lang="es-CO" sz="3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+mj-ea"/>
              <a:cs typeface="+mj-cs"/>
            </a:endParaRPr>
          </a:p>
          <a:p>
            <a:pPr algn="r" eaLnBrk="0" hangingPunct="0">
              <a:defRPr/>
            </a:pP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Director </a:t>
            </a:r>
          </a:p>
          <a:p>
            <a:pPr algn="r" eaLnBrk="0" hangingPunct="0">
              <a:defRPr/>
            </a:pPr>
            <a:r>
              <a:rPr lang="es-C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Triángulo Norte</a:t>
            </a: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es-CO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jsanchez@proexport.com.co</a:t>
            </a:r>
            <a:endParaRPr lang="es-CO" sz="3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+mj-ea"/>
              <a:cs typeface="+mj-cs"/>
            </a:endParaRPr>
          </a:p>
          <a:p>
            <a:pPr algn="r" eaLnBrk="0" hangingPunct="0">
              <a:defRPr/>
            </a:pPr>
            <a:r>
              <a:rPr lang="es-C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Guatemala</a:t>
            </a:r>
            <a:endParaRPr lang="es-CO" sz="3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+mj-ea"/>
              <a:cs typeface="+mj-cs"/>
            </a:endParaRPr>
          </a:p>
          <a:p>
            <a:pPr algn="r" eaLnBrk="0" hangingPunct="0">
              <a:defRPr/>
            </a:pP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</a:br>
            <a:endParaRPr lang="es-CO" sz="3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9460" name="3 Imagen" descr="background GRACIAS.jpg"/>
          <p:cNvPicPr>
            <a:picLocks noChangeAspect="1"/>
          </p:cNvPicPr>
          <p:nvPr/>
        </p:nvPicPr>
        <p:blipFill>
          <a:blip r:embed="rId3" cstate="print"/>
          <a:srcRect t="34334" b="41727"/>
          <a:stretch>
            <a:fillRect/>
          </a:stretch>
        </p:blipFill>
        <p:spPr bwMode="auto">
          <a:xfrm>
            <a:off x="0" y="5402263"/>
            <a:ext cx="918051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5 Imagen" descr="Imagen1franja bandera pp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13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57188" y="4000504"/>
            <a:ext cx="842962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www.proexport.com.co</a:t>
            </a:r>
          </a:p>
        </p:txBody>
      </p:sp>
      <p:pic>
        <p:nvPicPr>
          <p:cNvPr id="19463" name="1 Imagen" descr="Logo_Proexpo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1571612"/>
            <a:ext cx="24685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 rot="5400000">
            <a:off x="3391694" y="2250268"/>
            <a:ext cx="13589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Anexo: </a:t>
            </a:r>
            <a:r>
              <a:rPr lang="es-GT" dirty="0" smtClean="0"/>
              <a:t/>
            </a:r>
            <a:br>
              <a:rPr lang="es-GT" dirty="0" smtClean="0"/>
            </a:br>
            <a:r>
              <a:rPr lang="es-GT" sz="3200" dirty="0" smtClean="0"/>
              <a:t>Protocolo para negociar con empresarios del TN</a:t>
            </a:r>
            <a:endParaRPr lang="en-US" sz="24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1000108"/>
            <a:ext cx="8678322" cy="5572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CO" dirty="0">
              <a:noFill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Cultura de negocios</a:t>
            </a:r>
            <a:endParaRPr lang="es-CR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28596" y="1142984"/>
            <a:ext cx="1857388" cy="6834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lang="es-CR" sz="1400" dirty="0" smtClean="0">
                <a:solidFill>
                  <a:schemeClr val="bg1"/>
                </a:solidFill>
                <a:latin typeface="Arial Narrow" pitchFamily="34" charset="0"/>
              </a:rPr>
              <a:t>Documentos exigidos para entrar al país</a:t>
            </a: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0"/>
          </p:nvPr>
        </p:nvSpPr>
        <p:spPr>
          <a:xfrm>
            <a:off x="2714612" y="1142984"/>
            <a:ext cx="5929354" cy="1285884"/>
          </a:xfrm>
          <a:solidFill>
            <a:srgbClr val="C00000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lvl="1">
              <a:buFont typeface="+mj-lt"/>
              <a:buAutoNum type="arabicPeriod"/>
            </a:pPr>
            <a:endParaRPr lang="es-GT" sz="1400" dirty="0" smtClean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</a:rPr>
              <a:t>Pasaporte válido</a:t>
            </a:r>
          </a:p>
          <a:p>
            <a:pPr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</a:rPr>
              <a:t>Visado  ordinario  o Visado EEUU.</a:t>
            </a:r>
          </a:p>
          <a:p>
            <a:pPr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</a:rPr>
              <a:t>Vacuna de fiebre amarilla con aplicación no menor a 10 días.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28596" y="2714620"/>
            <a:ext cx="1857388" cy="745348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lang="es-CR" sz="1400" dirty="0" smtClean="0">
                <a:solidFill>
                  <a:schemeClr val="bg1"/>
                </a:solidFill>
                <a:latin typeface="Arial Narrow" pitchFamily="34" charset="0"/>
              </a:rPr>
              <a:t>Requisitos para solicitud de visa de negocios</a:t>
            </a: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34" name="Oval 37"/>
          <p:cNvSpPr/>
          <p:nvPr/>
        </p:nvSpPr>
        <p:spPr>
          <a:xfrm>
            <a:off x="2214546" y="1214422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ln>
                  <a:prstDash val="solid"/>
                </a:ln>
                <a:latin typeface="Arial"/>
                <a:cs typeface="+mn-cs"/>
              </a:rPr>
              <a:t>1</a:t>
            </a:r>
            <a:endParaRPr lang="en-US" b="1" kern="0" dirty="0">
              <a:ln>
                <a:prstDash val="solid"/>
              </a:ln>
              <a:latin typeface="Arial"/>
              <a:cs typeface="+mn-cs"/>
            </a:endParaRPr>
          </a:p>
        </p:txBody>
      </p:sp>
      <p:sp>
        <p:nvSpPr>
          <p:cNvPr id="16" name="Oval 37"/>
          <p:cNvSpPr/>
          <p:nvPr/>
        </p:nvSpPr>
        <p:spPr>
          <a:xfrm>
            <a:off x="2214546" y="2826528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ln>
                  <a:prstDash val="solid"/>
                </a:ln>
                <a:latin typeface="Arial"/>
                <a:cs typeface="+mn-cs"/>
              </a:rPr>
              <a:t>2</a:t>
            </a:r>
            <a:endParaRPr lang="en-US" b="1" kern="0" dirty="0">
              <a:ln>
                <a:prstDash val="solid"/>
              </a:ln>
              <a:latin typeface="Arial"/>
              <a:cs typeface="+mn-cs"/>
            </a:endParaRPr>
          </a:p>
        </p:txBody>
      </p:sp>
      <p:sp>
        <p:nvSpPr>
          <p:cNvPr id="12" name="10 Marcador de contenido"/>
          <p:cNvSpPr txBox="1">
            <a:spLocks/>
          </p:cNvSpPr>
          <p:nvPr/>
        </p:nvSpPr>
        <p:spPr>
          <a:xfrm>
            <a:off x="2714612" y="2714620"/>
            <a:ext cx="5929354" cy="3643338"/>
          </a:xfrm>
          <a:prstGeom prst="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G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Pasaporte vigente mínimo 6 meses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Formulario diligenciado y firmado por el solicitante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Dos fotocopias recientes 3X4 a color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Carta dirigida al consulado explicando el motivo de viaje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Fotocopia legalizada del pasaporte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Carta laboral indicando: cargo, sueldo y tiempo de laborar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Boleto de ida y vuelta (indistintamente la vía)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Fotocopia visa americana (si es el caso)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Valor visa de negocios US$ 50.00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Legalización pasaporte US$10.00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Justificación:  justificar la necesidad de ingresar al país con el propósito de hacer negocios, acreditar ser representantes o agentes de entidades públicas o privadas extranjeras</a:t>
            </a:r>
          </a:p>
        </p:txBody>
      </p:sp>
      <p:sp>
        <p:nvSpPr>
          <p:cNvPr id="18" name="17 Marcador de contenido"/>
          <p:cNvSpPr txBox="1">
            <a:spLocks/>
          </p:cNvSpPr>
          <p:nvPr/>
        </p:nvSpPr>
        <p:spPr>
          <a:xfrm>
            <a:off x="285720" y="6572272"/>
            <a:ext cx="8358246" cy="2143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Fuente: Reysa </a:t>
            </a:r>
            <a:r>
              <a:rPr kumimoji="0" lang="es-G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Consulting</a:t>
            </a:r>
            <a:r>
              <a:rPr kumimoji="0" lang="es-GT" sz="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s-GT" sz="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Group</a:t>
            </a:r>
            <a:endParaRPr kumimoji="0" lang="es-GT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1000108"/>
            <a:ext cx="8678322" cy="5572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CO" dirty="0">
              <a:noFill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Cultura de negocios</a:t>
            </a:r>
            <a:endParaRPr lang="es-CR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28596" y="1142984"/>
            <a:ext cx="1857388" cy="6834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lang="es-CR" sz="1400" dirty="0" smtClean="0">
                <a:solidFill>
                  <a:schemeClr val="bg1"/>
                </a:solidFill>
                <a:latin typeface="Arial Narrow" pitchFamily="34" charset="0"/>
              </a:rPr>
              <a:t>Preparación de las reuniones</a:t>
            </a: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0"/>
          </p:nvPr>
        </p:nvSpPr>
        <p:spPr>
          <a:xfrm>
            <a:off x="2714612" y="1142984"/>
            <a:ext cx="5929354" cy="3143272"/>
          </a:xfrm>
          <a:solidFill>
            <a:srgbClr val="C00000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lvl="1">
              <a:buFont typeface="+mj-lt"/>
              <a:buAutoNum type="arabicPeriod"/>
            </a:pPr>
            <a:endParaRPr lang="es-GT" sz="1400" dirty="0" smtClean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</a:rPr>
              <a:t>Debe confirmar las citas y debe revisar las programaciones de transporte (Costo por hora </a:t>
            </a:r>
            <a:r>
              <a:rPr lang="es-GT" sz="1400" dirty="0" err="1" smtClean="0">
                <a:solidFill>
                  <a:schemeClr val="bg1"/>
                </a:solidFill>
              </a:rPr>
              <a:t>aprox</a:t>
            </a:r>
            <a:r>
              <a:rPr lang="es-GT" sz="1400" dirty="0" smtClean="0">
                <a:solidFill>
                  <a:schemeClr val="bg1"/>
                </a:solidFill>
              </a:rPr>
              <a:t> U$10).</a:t>
            </a:r>
          </a:p>
          <a:p>
            <a:pPr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</a:rPr>
              <a:t>Estar consientes que su agenda deber ser lo suficientemente flexibles para afrontar imprevistos (Cumplimiento del 80% al 90%).</a:t>
            </a:r>
          </a:p>
          <a:p>
            <a:pPr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</a:rPr>
              <a:t>Averiguar las características de las empresas con las que se van a tener las citas de negocios.</a:t>
            </a:r>
          </a:p>
          <a:p>
            <a:pPr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</a:rPr>
              <a:t>Las citas deben establecerse con antelación y </a:t>
            </a:r>
            <a:r>
              <a:rPr lang="es-GT" sz="1400" u="sng" dirty="0" smtClean="0">
                <a:solidFill>
                  <a:schemeClr val="bg1"/>
                </a:solidFill>
              </a:rPr>
              <a:t>reconfirmarse</a:t>
            </a:r>
            <a:r>
              <a:rPr lang="es-GT" sz="1400" dirty="0" smtClean="0">
                <a:solidFill>
                  <a:schemeClr val="bg1"/>
                </a:solidFill>
              </a:rPr>
              <a:t> 24 horas antes de las mismas.</a:t>
            </a:r>
          </a:p>
          <a:p>
            <a:pPr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</a:rPr>
              <a:t>Ir con la seguridad que su producto cumple con los requisitos y estándares de acceso al mercado.</a:t>
            </a:r>
          </a:p>
          <a:p>
            <a:pPr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</a:rPr>
              <a:t>La lista de precios debe estar actualizada, en dólares y preferiblemente FOB.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28596" y="4429132"/>
            <a:ext cx="1857388" cy="745348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lang="es-CR" sz="1400" dirty="0" smtClean="0">
                <a:solidFill>
                  <a:schemeClr val="bg1"/>
                </a:solidFill>
                <a:latin typeface="Arial Narrow" pitchFamily="34" charset="0"/>
              </a:rPr>
              <a:t>Protocolo</a:t>
            </a: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34" name="Oval 37"/>
          <p:cNvSpPr/>
          <p:nvPr/>
        </p:nvSpPr>
        <p:spPr>
          <a:xfrm>
            <a:off x="2214546" y="1214422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ln>
                  <a:prstDash val="solid"/>
                </a:ln>
                <a:latin typeface="Arial"/>
                <a:cs typeface="+mn-cs"/>
              </a:rPr>
              <a:t>3</a:t>
            </a:r>
            <a:endParaRPr lang="en-US" b="1" kern="0" dirty="0">
              <a:ln>
                <a:prstDash val="solid"/>
              </a:ln>
              <a:latin typeface="Arial"/>
              <a:cs typeface="+mn-cs"/>
            </a:endParaRPr>
          </a:p>
        </p:txBody>
      </p:sp>
      <p:sp>
        <p:nvSpPr>
          <p:cNvPr id="16" name="Oval 37"/>
          <p:cNvSpPr/>
          <p:nvPr/>
        </p:nvSpPr>
        <p:spPr>
          <a:xfrm>
            <a:off x="2214546" y="4541040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ln>
                  <a:prstDash val="solid"/>
                </a:ln>
                <a:latin typeface="Arial"/>
                <a:cs typeface="+mn-cs"/>
              </a:rPr>
              <a:t>4</a:t>
            </a:r>
            <a:endParaRPr lang="en-US" b="1" kern="0" dirty="0">
              <a:ln>
                <a:prstDash val="solid"/>
              </a:ln>
              <a:latin typeface="Arial"/>
              <a:cs typeface="+mn-cs"/>
            </a:endParaRPr>
          </a:p>
        </p:txBody>
      </p:sp>
      <p:sp>
        <p:nvSpPr>
          <p:cNvPr id="12" name="10 Marcador de contenido"/>
          <p:cNvSpPr txBox="1">
            <a:spLocks/>
          </p:cNvSpPr>
          <p:nvPr/>
        </p:nvSpPr>
        <p:spPr>
          <a:xfrm>
            <a:off x="2714612" y="4429132"/>
            <a:ext cx="5929354" cy="2143140"/>
          </a:xfrm>
          <a:prstGeom prst="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G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Tarjetas de Presentación:  Se debe llevar la tarjeta empresarial en donde conste el cargo que ocupa dentro de la empresa. Es mal visto no entregar tarjeta.  Se sugiere no tener dominio genérico (</a:t>
            </a:r>
            <a:r>
              <a:rPr lang="es-GT" sz="1400" dirty="0" err="1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gmail</a:t>
            </a: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, </a:t>
            </a:r>
            <a:r>
              <a:rPr lang="es-GT" sz="1400" dirty="0" err="1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hotmail</a:t>
            </a: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, u otros).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Pagina WEB: Es bien visto tener página propia con detalle de productos y servicios. 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El idioma inglés es bien recibido sólo para empresarios de países cuyo idioma nativo no es el español.</a:t>
            </a:r>
          </a:p>
        </p:txBody>
      </p:sp>
      <p:sp>
        <p:nvSpPr>
          <p:cNvPr id="10" name="17 Marcador de contenido"/>
          <p:cNvSpPr txBox="1">
            <a:spLocks/>
          </p:cNvSpPr>
          <p:nvPr/>
        </p:nvSpPr>
        <p:spPr>
          <a:xfrm>
            <a:off x="285720" y="6572272"/>
            <a:ext cx="8358246" cy="2143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Fuente: Reysa </a:t>
            </a:r>
            <a:r>
              <a:rPr kumimoji="0" lang="es-G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Consulting</a:t>
            </a:r>
            <a:r>
              <a:rPr kumimoji="0" lang="es-GT" sz="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s-GT" sz="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Group</a:t>
            </a:r>
            <a:endParaRPr kumimoji="0" lang="es-GT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1000108"/>
            <a:ext cx="8678322" cy="5572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CO" dirty="0">
              <a:noFill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Cultura de negocios</a:t>
            </a:r>
            <a:endParaRPr lang="es-CR" dirty="0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28596" y="1285860"/>
            <a:ext cx="1857388" cy="745348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lang="es-CR" sz="1400" dirty="0" smtClean="0">
                <a:solidFill>
                  <a:schemeClr val="bg1"/>
                </a:solidFill>
                <a:latin typeface="Arial Narrow" pitchFamily="34" charset="0"/>
              </a:rPr>
              <a:t>Protocolo (</a:t>
            </a:r>
            <a:r>
              <a:rPr lang="es-CR" sz="1400" dirty="0" err="1" smtClean="0">
                <a:solidFill>
                  <a:schemeClr val="bg1"/>
                </a:solidFill>
                <a:latin typeface="Arial Narrow" pitchFamily="34" charset="0"/>
              </a:rPr>
              <a:t>cont</a:t>
            </a:r>
            <a:r>
              <a:rPr lang="es-CR" sz="1400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16" name="Oval 37"/>
          <p:cNvSpPr/>
          <p:nvPr/>
        </p:nvSpPr>
        <p:spPr>
          <a:xfrm>
            <a:off x="2214546" y="1397768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ln>
                  <a:prstDash val="solid"/>
                </a:ln>
                <a:latin typeface="Arial"/>
                <a:cs typeface="+mn-cs"/>
              </a:rPr>
              <a:t>4</a:t>
            </a:r>
            <a:endParaRPr lang="en-US" b="1" kern="0" dirty="0">
              <a:ln>
                <a:prstDash val="solid"/>
              </a:ln>
              <a:latin typeface="Arial"/>
              <a:cs typeface="+mn-cs"/>
            </a:endParaRPr>
          </a:p>
        </p:txBody>
      </p:sp>
      <p:sp>
        <p:nvSpPr>
          <p:cNvPr id="12" name="10 Marcador de contenido"/>
          <p:cNvSpPr txBox="1">
            <a:spLocks/>
          </p:cNvSpPr>
          <p:nvPr/>
        </p:nvSpPr>
        <p:spPr>
          <a:xfrm>
            <a:off x="2714612" y="1285860"/>
            <a:ext cx="5929354" cy="2357454"/>
          </a:xfrm>
          <a:prstGeom prst="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G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 startAt="4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Etiqueta de Vestido: La forma de vestir es conservadora. En cenas en restaurantes elegantes y en clubes privados o empresariales donde se exige elegancia.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 startAt="4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Puntualidad: Se aprecia bastante.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 startAt="4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Etiqueta de Saludo: Para dirigirse a las personas, y especialmente en el mundo de los negocios, habrá que utilizar el nombre completo de la persona. En Guatemala se acostumbra llamar a la persona primero por el Título académico seguido del primer apellido Ej. Licenciado, Ingeniero, Doctor (MD o </a:t>
            </a:r>
            <a:r>
              <a:rPr lang="es-GT" sz="1400" dirty="0" err="1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PhD</a:t>
            </a: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 startAt="4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Horario de atención de oficinas: De 8:00 a.m. a 6:00 p.m.de Lunes a Viernes</a:t>
            </a:r>
          </a:p>
        </p:txBody>
      </p:sp>
      <p:sp>
        <p:nvSpPr>
          <p:cNvPr id="10" name="17 Marcador de contenido"/>
          <p:cNvSpPr txBox="1">
            <a:spLocks/>
          </p:cNvSpPr>
          <p:nvPr/>
        </p:nvSpPr>
        <p:spPr>
          <a:xfrm>
            <a:off x="285720" y="6572272"/>
            <a:ext cx="8358246" cy="2143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G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Fuente: Reysa </a:t>
            </a:r>
            <a:r>
              <a:rPr kumimoji="0" lang="es-G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Consulting</a:t>
            </a:r>
            <a:r>
              <a:rPr kumimoji="0" lang="es-GT" sz="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s-GT" sz="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Group</a:t>
            </a:r>
            <a:endParaRPr kumimoji="0" lang="es-GT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428596" y="3857628"/>
            <a:ext cx="1857388" cy="7453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rnd" algn="ctr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1"/>
          <a:lstStyle/>
          <a:p>
            <a:pPr lvl="0" algn="ctr">
              <a:defRPr/>
            </a:pPr>
            <a:r>
              <a:rPr lang="es-CR" sz="1400" dirty="0" smtClean="0">
                <a:solidFill>
                  <a:schemeClr val="bg1"/>
                </a:solidFill>
                <a:latin typeface="Arial Narrow" pitchFamily="34" charset="0"/>
              </a:rPr>
              <a:t>Recomendaciones puntuales</a:t>
            </a: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18" name="Oval 37"/>
          <p:cNvSpPr/>
          <p:nvPr/>
        </p:nvSpPr>
        <p:spPr>
          <a:xfrm>
            <a:off x="2214546" y="3969536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ln>
                  <a:prstDash val="solid"/>
                </a:ln>
                <a:latin typeface="Arial"/>
                <a:cs typeface="+mn-cs"/>
              </a:rPr>
              <a:t>4</a:t>
            </a:r>
            <a:endParaRPr lang="en-US" b="1" kern="0" dirty="0">
              <a:ln>
                <a:prstDash val="solid"/>
              </a:ln>
              <a:latin typeface="Arial"/>
              <a:cs typeface="+mn-cs"/>
            </a:endParaRPr>
          </a:p>
        </p:txBody>
      </p:sp>
      <p:sp>
        <p:nvSpPr>
          <p:cNvPr id="19" name="10 Marcador de contenido"/>
          <p:cNvSpPr txBox="1">
            <a:spLocks/>
          </p:cNvSpPr>
          <p:nvPr/>
        </p:nvSpPr>
        <p:spPr>
          <a:xfrm>
            <a:off x="2714612" y="3857628"/>
            <a:ext cx="5929354" cy="2571768"/>
          </a:xfrm>
          <a:prstGeom prst="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endParaRPr lang="es-GT" sz="1400" dirty="0" smtClean="0">
              <a:solidFill>
                <a:schemeClr val="bg1"/>
              </a:solidFill>
              <a:latin typeface="Arial Narrow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Los exportadores colombianos no solo estarán compitiendo con productores locales, sino con productores de diferentes nacionalidades (EUA-MX-CHN)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endParaRPr lang="es-GT" sz="1400" dirty="0" smtClean="0">
              <a:solidFill>
                <a:schemeClr val="bg1"/>
              </a:solidFill>
              <a:latin typeface="Arial Narrow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Considere invertir en posicionamiento de marca comunicando al consumidor los atributos del producto.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endParaRPr lang="es-GT" sz="1400" dirty="0" smtClean="0">
              <a:solidFill>
                <a:schemeClr val="bg1"/>
              </a:solidFill>
              <a:latin typeface="Arial Narrow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s-GT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Registrar las marcas de los productos a mayor brevedad con el fin de evitar conflicto con otras marcas, personas o empresas que pudieran tener registradas marcas similares.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s-CO" dirty="0" smtClean="0"/>
              <a:t>Perfil del Mercado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 rot="5400000">
            <a:off x="6523716" y="4191928"/>
            <a:ext cx="5027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 smtClean="0">
                <a:latin typeface="+mn-lt"/>
              </a:rPr>
              <a:t>Fuente:  </a:t>
            </a:r>
            <a:r>
              <a:rPr lang="es-CO" sz="800" dirty="0" err="1" smtClean="0">
                <a:latin typeface="+mn-lt"/>
              </a:rPr>
              <a:t>World</a:t>
            </a:r>
            <a:r>
              <a:rPr lang="es-CO" sz="800" dirty="0" smtClean="0">
                <a:latin typeface="+mn-lt"/>
              </a:rPr>
              <a:t> </a:t>
            </a:r>
            <a:r>
              <a:rPr lang="es-CO" sz="800" dirty="0" err="1" smtClean="0">
                <a:latin typeface="+mn-lt"/>
              </a:rPr>
              <a:t>Indicators</a:t>
            </a:r>
            <a:r>
              <a:rPr lang="es-CO" sz="800" dirty="0" smtClean="0">
                <a:latin typeface="+mn-lt"/>
              </a:rPr>
              <a:t> &amp; Global </a:t>
            </a:r>
            <a:r>
              <a:rPr lang="es-CO" sz="800" dirty="0" err="1" smtClean="0">
                <a:latin typeface="+mn-lt"/>
              </a:rPr>
              <a:t>Development</a:t>
            </a:r>
            <a:r>
              <a:rPr lang="es-CO" sz="800" dirty="0" smtClean="0">
                <a:latin typeface="+mn-lt"/>
              </a:rPr>
              <a:t> </a:t>
            </a:r>
            <a:r>
              <a:rPr lang="es-CO" sz="800" dirty="0" err="1" smtClean="0">
                <a:latin typeface="+mn-lt"/>
              </a:rPr>
              <a:t>Finance</a:t>
            </a:r>
            <a:r>
              <a:rPr lang="es-CO" sz="800" dirty="0" smtClean="0">
                <a:latin typeface="+mn-lt"/>
              </a:rPr>
              <a:t>. Ministerio de Comercio Industria y Turismo, GT</a:t>
            </a:r>
            <a:endParaRPr lang="es-CO" sz="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5"/>
            <a:ext cx="7715304" cy="560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s-CO" dirty="0" smtClean="0"/>
              <a:t>Perfil del Mercado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 rot="5400000">
            <a:off x="6523716" y="4191928"/>
            <a:ext cx="5027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 smtClean="0">
                <a:latin typeface="+mn-lt"/>
              </a:rPr>
              <a:t>Fuente:  </a:t>
            </a:r>
            <a:r>
              <a:rPr lang="es-CO" sz="800" dirty="0" err="1" smtClean="0">
                <a:latin typeface="+mn-lt"/>
              </a:rPr>
              <a:t>World</a:t>
            </a:r>
            <a:r>
              <a:rPr lang="es-CO" sz="800" dirty="0" smtClean="0">
                <a:latin typeface="+mn-lt"/>
              </a:rPr>
              <a:t> </a:t>
            </a:r>
            <a:r>
              <a:rPr lang="es-CO" sz="800" dirty="0" err="1" smtClean="0">
                <a:latin typeface="+mn-lt"/>
              </a:rPr>
              <a:t>Indicators</a:t>
            </a:r>
            <a:r>
              <a:rPr lang="es-CO" sz="800" dirty="0" smtClean="0">
                <a:latin typeface="+mn-lt"/>
              </a:rPr>
              <a:t> &amp; Global </a:t>
            </a:r>
            <a:r>
              <a:rPr lang="es-CO" sz="800" dirty="0" err="1" smtClean="0">
                <a:latin typeface="+mn-lt"/>
              </a:rPr>
              <a:t>Development</a:t>
            </a:r>
            <a:r>
              <a:rPr lang="es-CO" sz="800" dirty="0" smtClean="0">
                <a:latin typeface="+mn-lt"/>
              </a:rPr>
              <a:t> </a:t>
            </a:r>
            <a:r>
              <a:rPr lang="es-CO" sz="800" dirty="0" err="1" smtClean="0">
                <a:latin typeface="+mn-lt"/>
              </a:rPr>
              <a:t>Finance</a:t>
            </a:r>
            <a:r>
              <a:rPr lang="es-CO" sz="800" dirty="0" smtClean="0">
                <a:latin typeface="+mn-lt"/>
              </a:rPr>
              <a:t>. Ministerio de Comercio Industria y Turismo, GT</a:t>
            </a:r>
            <a:endParaRPr lang="es-CO" sz="8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7774872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s-CO" dirty="0" smtClean="0"/>
              <a:t>Perfil del Mercado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 rot="5400000">
            <a:off x="6523716" y="4191928"/>
            <a:ext cx="5027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 smtClean="0">
                <a:latin typeface="+mn-lt"/>
              </a:rPr>
              <a:t>Fuente:  </a:t>
            </a:r>
            <a:r>
              <a:rPr lang="es-CO" sz="800" dirty="0" err="1" smtClean="0">
                <a:latin typeface="+mn-lt"/>
              </a:rPr>
              <a:t>World</a:t>
            </a:r>
            <a:r>
              <a:rPr lang="es-CO" sz="800" dirty="0" smtClean="0">
                <a:latin typeface="+mn-lt"/>
              </a:rPr>
              <a:t> </a:t>
            </a:r>
            <a:r>
              <a:rPr lang="es-CO" sz="800" dirty="0" err="1" smtClean="0">
                <a:latin typeface="+mn-lt"/>
              </a:rPr>
              <a:t>Indicators</a:t>
            </a:r>
            <a:r>
              <a:rPr lang="es-CO" sz="800" dirty="0" smtClean="0">
                <a:latin typeface="+mn-lt"/>
              </a:rPr>
              <a:t> &amp; Global </a:t>
            </a:r>
            <a:r>
              <a:rPr lang="es-CO" sz="800" dirty="0" err="1" smtClean="0">
                <a:latin typeface="+mn-lt"/>
              </a:rPr>
              <a:t>Development</a:t>
            </a:r>
            <a:r>
              <a:rPr lang="es-CO" sz="800" dirty="0" smtClean="0">
                <a:latin typeface="+mn-lt"/>
              </a:rPr>
              <a:t> </a:t>
            </a:r>
            <a:r>
              <a:rPr lang="es-CO" sz="800" dirty="0" err="1" smtClean="0">
                <a:latin typeface="+mn-lt"/>
              </a:rPr>
              <a:t>Finance</a:t>
            </a:r>
            <a:r>
              <a:rPr lang="es-CO" sz="800" dirty="0" smtClean="0">
                <a:latin typeface="+mn-lt"/>
              </a:rPr>
              <a:t>. Ministerio de Comercio Industria y Turismo, GT</a:t>
            </a:r>
            <a:endParaRPr lang="es-CO" sz="800" dirty="0">
              <a:latin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80740"/>
            <a:ext cx="7429552" cy="539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s-CO" dirty="0" smtClean="0"/>
              <a:t>Perfil del Mercado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 rot="5400000">
            <a:off x="6523716" y="4191928"/>
            <a:ext cx="5027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 smtClean="0">
                <a:latin typeface="+mn-lt"/>
              </a:rPr>
              <a:t>Fuente:  </a:t>
            </a:r>
            <a:r>
              <a:rPr lang="es-CO" sz="800" dirty="0" err="1" smtClean="0">
                <a:latin typeface="+mn-lt"/>
              </a:rPr>
              <a:t>World</a:t>
            </a:r>
            <a:r>
              <a:rPr lang="es-CO" sz="800" dirty="0" smtClean="0">
                <a:latin typeface="+mn-lt"/>
              </a:rPr>
              <a:t> </a:t>
            </a:r>
            <a:r>
              <a:rPr lang="es-CO" sz="800" dirty="0" err="1" smtClean="0">
                <a:latin typeface="+mn-lt"/>
              </a:rPr>
              <a:t>Indicators</a:t>
            </a:r>
            <a:r>
              <a:rPr lang="es-CO" sz="800" dirty="0" smtClean="0">
                <a:latin typeface="+mn-lt"/>
              </a:rPr>
              <a:t> &amp; Global </a:t>
            </a:r>
            <a:r>
              <a:rPr lang="es-CO" sz="800" dirty="0" err="1" smtClean="0">
                <a:latin typeface="+mn-lt"/>
              </a:rPr>
              <a:t>Development</a:t>
            </a:r>
            <a:r>
              <a:rPr lang="es-CO" sz="800" dirty="0" smtClean="0">
                <a:latin typeface="+mn-lt"/>
              </a:rPr>
              <a:t> </a:t>
            </a:r>
            <a:r>
              <a:rPr lang="es-CO" sz="800" dirty="0" err="1" smtClean="0">
                <a:latin typeface="+mn-lt"/>
              </a:rPr>
              <a:t>Finance</a:t>
            </a:r>
            <a:r>
              <a:rPr lang="es-CO" sz="800" dirty="0" smtClean="0">
                <a:latin typeface="+mn-lt"/>
              </a:rPr>
              <a:t>. Ministerio de Comercio Industria y Turismo, GT</a:t>
            </a:r>
            <a:endParaRPr lang="es-CO" sz="800" dirty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44" y="1254256"/>
            <a:ext cx="7424746" cy="5389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Proexpor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Proexport 2</Template>
  <TotalTime>3162</TotalTime>
  <Words>3582</Words>
  <Application>Microsoft Office PowerPoint</Application>
  <PresentationFormat>Presentación en pantalla (4:3)</PresentationFormat>
  <Paragraphs>495</Paragraphs>
  <Slides>55</Slides>
  <Notes>32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Presentación Proexport 2</vt:lpstr>
      <vt:lpstr>Diapositiva 1</vt:lpstr>
      <vt:lpstr>Perfil del mercado</vt:lpstr>
      <vt:lpstr>Características del mercado</vt:lpstr>
      <vt:lpstr>Características del mercado</vt:lpstr>
      <vt:lpstr>Perfil y Acuerdos comerciales vigentes</vt:lpstr>
      <vt:lpstr>Perfil del Mercado</vt:lpstr>
      <vt:lpstr>Perfil del Mercado</vt:lpstr>
      <vt:lpstr>Perfil del Mercado</vt:lpstr>
      <vt:lpstr>Perfil del Mercado</vt:lpstr>
      <vt:lpstr>Perfil del Mercado</vt:lpstr>
      <vt:lpstr>Perfil del Mercado</vt:lpstr>
      <vt:lpstr>Perfil del Mercado</vt:lpstr>
      <vt:lpstr>Perfil del Mercado</vt:lpstr>
      <vt:lpstr>Evolución de Import/Export TN vs CA</vt:lpstr>
      <vt:lpstr>Evolución de Import/Export TN vs CA</vt:lpstr>
      <vt:lpstr>Detalle de importaciones</vt:lpstr>
      <vt:lpstr>Balanza Comercial del TN con Colombia</vt:lpstr>
      <vt:lpstr>Origen de las importaciones</vt:lpstr>
      <vt:lpstr>Principales productos de importación - Guatemala</vt:lpstr>
      <vt:lpstr>Principales productos de importación - Honduras</vt:lpstr>
      <vt:lpstr>Principales productos de importación – El Salvador</vt:lpstr>
      <vt:lpstr>Estructura logística</vt:lpstr>
      <vt:lpstr>Infraestructura</vt:lpstr>
      <vt:lpstr>Rutas aéreas - Avianca</vt:lpstr>
      <vt:lpstr>Rutas aéreas - Copa</vt:lpstr>
      <vt:lpstr>Doing Business 2012 – Indicadores de comercio</vt:lpstr>
      <vt:lpstr>Cultura de negocios  (Ver anexo para detalle de protocolo)</vt:lpstr>
      <vt:lpstr>Perfil del comprador</vt:lpstr>
      <vt:lpstr>Tratada de Libre Comercio entre Colombia y Triángulo Norte  </vt:lpstr>
      <vt:lpstr>Antecedentes</vt:lpstr>
      <vt:lpstr>Exclusiones (no negociables…!!!)</vt:lpstr>
      <vt:lpstr>Desgravaciones (Reducción inmediata o gradual..!!!)</vt:lpstr>
      <vt:lpstr>Identificación de oportunidades comerciales en el Triángulo Norte </vt:lpstr>
      <vt:lpstr>Metodología</vt:lpstr>
      <vt:lpstr>Identificación de oportunidades comerciales Agroindustria</vt:lpstr>
      <vt:lpstr>Oportunidades en Agroindustria</vt:lpstr>
      <vt:lpstr>Oportunidades puntuales en Agroindustria</vt:lpstr>
      <vt:lpstr>Identificación de oportunidades comerciales Manufactura</vt:lpstr>
      <vt:lpstr>Caracterización general</vt:lpstr>
      <vt:lpstr>Oportunidades en Manufacturas</vt:lpstr>
      <vt:lpstr>Oportunidades puntuales en Manufactura</vt:lpstr>
      <vt:lpstr>Oportunidades puntuales en Manufactura</vt:lpstr>
      <vt:lpstr>Oportunidades puntuales en Manufacturas</vt:lpstr>
      <vt:lpstr>Oportunidades puntuales en Manufactura</vt:lpstr>
      <vt:lpstr>Identificación de oportunidades comerciales Prendas y confecciones</vt:lpstr>
      <vt:lpstr>Caracterización general</vt:lpstr>
      <vt:lpstr>Oportunidades en Prendas</vt:lpstr>
      <vt:lpstr>Identificación de oportunidades comerciales Servicios</vt:lpstr>
      <vt:lpstr>Caracterización general</vt:lpstr>
      <vt:lpstr>Oportunidades en Servicios</vt:lpstr>
      <vt:lpstr>www.proexport.com.co </vt:lpstr>
      <vt:lpstr>Anexo:  Protocolo para negociar con empresarios del TN</vt:lpstr>
      <vt:lpstr>Cultura de negocios</vt:lpstr>
      <vt:lpstr>Cultura de negocios</vt:lpstr>
      <vt:lpstr>Cultura de negocios</vt:lpstr>
    </vt:vector>
  </TitlesOfParts>
  <Company>EUREKA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Esteban Sánchez</dc:creator>
  <cp:lastModifiedBy>mmordo</cp:lastModifiedBy>
  <cp:revision>508</cp:revision>
  <dcterms:created xsi:type="dcterms:W3CDTF">2011-10-27T14:53:09Z</dcterms:created>
  <dcterms:modified xsi:type="dcterms:W3CDTF">2012-08-03T16:37:07Z</dcterms:modified>
</cp:coreProperties>
</file>