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00CC00"/>
    <a:srgbClr val="00800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3606" autoAdjust="0"/>
  </p:normalViewPr>
  <p:slideViewPr>
    <p:cSldViewPr showGuides="1">
      <p:cViewPr>
        <p:scale>
          <a:sx n="68" d="100"/>
          <a:sy n="68" d="100"/>
        </p:scale>
        <p:origin x="-4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91636577417329"/>
          <c:y val="0.13883802796840236"/>
          <c:w val="0.81656112283820292"/>
          <c:h val="0.62959884799124888"/>
        </c:manualLayout>
      </c:layout>
      <c:barChart>
        <c:barDir val="col"/>
        <c:grouping val="clustered"/>
        <c:ser>
          <c:idx val="0"/>
          <c:order val="0"/>
          <c:tx>
            <c:v>IED de Perú en Colombia</c:v>
          </c:tx>
          <c:spPr>
            <a:solidFill>
              <a:srgbClr val="FF0000"/>
            </a:solidFill>
            <a:ln w="12700">
              <a:noFill/>
              <a:prstDash val="solid"/>
            </a:ln>
          </c:spPr>
          <c:cat>
            <c:numRef>
              <c:f>'C2'!$B$4:$S$4</c:f>
              <c:numCache>
                <c:formatCode>General</c:formatCode>
                <c:ptCount val="1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</c:numCache>
            </c:numRef>
          </c:cat>
          <c:val>
            <c:numRef>
              <c:f>'C2'!$B$73:$S$73</c:f>
              <c:numCache>
                <c:formatCode>#,##0.0</c:formatCode>
                <c:ptCount val="18"/>
                <c:pt idx="0">
                  <c:v>3.8171862299999999</c:v>
                </c:pt>
                <c:pt idx="1">
                  <c:v>2.115308119999999</c:v>
                </c:pt>
                <c:pt idx="2">
                  <c:v>-1.1891173000000006</c:v>
                </c:pt>
                <c:pt idx="3">
                  <c:v>8.035086600000005</c:v>
                </c:pt>
                <c:pt idx="4">
                  <c:v>0.57550391504115173</c:v>
                </c:pt>
                <c:pt idx="5">
                  <c:v>15.940382257255052</c:v>
                </c:pt>
                <c:pt idx="6">
                  <c:v>-2.4966694889733345E-3</c:v>
                </c:pt>
                <c:pt idx="7">
                  <c:v>5.4687765649646227</c:v>
                </c:pt>
                <c:pt idx="8">
                  <c:v>1.9040568789379202</c:v>
                </c:pt>
                <c:pt idx="9">
                  <c:v>7.3430509232405443</c:v>
                </c:pt>
                <c:pt idx="10">
                  <c:v>6.3</c:v>
                </c:pt>
                <c:pt idx="11">
                  <c:v>7.8179397499999963</c:v>
                </c:pt>
                <c:pt idx="12">
                  <c:v>1.9534981790291488</c:v>
                </c:pt>
                <c:pt idx="13">
                  <c:v>13.171092100000001</c:v>
                </c:pt>
                <c:pt idx="14">
                  <c:v>16.045607999999991</c:v>
                </c:pt>
                <c:pt idx="15">
                  <c:v>14.68459315</c:v>
                </c:pt>
                <c:pt idx="16">
                  <c:v>10.674087270000005</c:v>
                </c:pt>
                <c:pt idx="17">
                  <c:v>19.101075230000006</c:v>
                </c:pt>
              </c:numCache>
            </c:numRef>
          </c:val>
        </c:ser>
        <c:ser>
          <c:idx val="1"/>
          <c:order val="1"/>
          <c:tx>
            <c:v>IED de Colombia en Perú</c:v>
          </c:tx>
          <c:spPr>
            <a:solidFill>
              <a:srgbClr val="0070C0"/>
            </a:solidFill>
            <a:ln>
              <a:noFill/>
            </a:ln>
          </c:spPr>
          <c:val>
            <c:numRef>
              <c:f>Hoja1!$B$53:$S$53</c:f>
              <c:numCache>
                <c:formatCode>#,##0.0</c:formatCode>
                <c:ptCount val="18"/>
                <c:pt idx="0">
                  <c:v>2.8903233500000001</c:v>
                </c:pt>
                <c:pt idx="1">
                  <c:v>12.403728000000001</c:v>
                </c:pt>
                <c:pt idx="2">
                  <c:v>5.6263530800000012</c:v>
                </c:pt>
                <c:pt idx="3">
                  <c:v>8.7640584899999983</c:v>
                </c:pt>
                <c:pt idx="4">
                  <c:v>57.32827065</c:v>
                </c:pt>
                <c:pt idx="5">
                  <c:v>14.9043841</c:v>
                </c:pt>
                <c:pt idx="6">
                  <c:v>16.7892774</c:v>
                </c:pt>
                <c:pt idx="7">
                  <c:v>7.805481799999999</c:v>
                </c:pt>
                <c:pt idx="8">
                  <c:v>511.3089597999998</c:v>
                </c:pt>
                <c:pt idx="9">
                  <c:v>553.62723399999982</c:v>
                </c:pt>
                <c:pt idx="10">
                  <c:v>21.155788925486554</c:v>
                </c:pt>
                <c:pt idx="11">
                  <c:v>4.9354107999999997</c:v>
                </c:pt>
                <c:pt idx="12">
                  <c:v>10.390712280000002</c:v>
                </c:pt>
                <c:pt idx="13">
                  <c:v>-364.34150686999999</c:v>
                </c:pt>
                <c:pt idx="14">
                  <c:v>-46</c:v>
                </c:pt>
                <c:pt idx="15">
                  <c:v>62.837733490000005</c:v>
                </c:pt>
                <c:pt idx="16">
                  <c:v>307.19192954756079</c:v>
                </c:pt>
                <c:pt idx="17">
                  <c:v>794.38373457118212</c:v>
                </c:pt>
              </c:numCache>
            </c:numRef>
          </c:val>
        </c:ser>
        <c:dLbls/>
        <c:gapWidth val="70"/>
        <c:axId val="7038464"/>
        <c:axId val="7040000"/>
      </c:barChart>
      <c:catAx>
        <c:axId val="7038464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 sz="1000" b="0"/>
            </a:pPr>
            <a:endParaRPr lang="es-CO"/>
          </a:p>
        </c:txPr>
        <c:crossAx val="7040000"/>
        <c:crosses val="autoZero"/>
        <c:auto val="1"/>
        <c:lblAlgn val="ctr"/>
        <c:lblOffset val="100"/>
        <c:tickLblSkip val="1"/>
        <c:tickMarkSkip val="1"/>
      </c:catAx>
      <c:valAx>
        <c:axId val="704000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PE"/>
                  <a:t>Millones de US$</a:t>
                </a:r>
              </a:p>
            </c:rich>
          </c:tx>
          <c:layout>
            <c:manualLayout>
              <c:xMode val="edge"/>
              <c:yMode val="edge"/>
              <c:x val="1.1496670824453849E-2"/>
              <c:y val="0.33251725888481543"/>
            </c:manualLayout>
          </c:layout>
          <c:spPr>
            <a:noFill/>
            <a:ln w="25400">
              <a:noFill/>
            </a:ln>
          </c:spPr>
        </c:title>
        <c:numFmt formatCode="#,##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/>
            </a:pPr>
            <a:endParaRPr lang="es-CO"/>
          </a:p>
        </c:txPr>
        <c:crossAx val="7038464"/>
        <c:crosses val="autoZero"/>
        <c:crossBetween val="between"/>
      </c:valAx>
      <c:spPr>
        <a:solidFill>
          <a:srgbClr val="FFFFFF"/>
        </a:solidFill>
        <a:ln w="381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2.2295029087677148E-2"/>
          <c:y val="0.89395584132627259"/>
          <c:w val="0.90758981325307331"/>
          <c:h val="6.3385917016106533E-2"/>
        </c:manualLayout>
      </c:layout>
    </c:legend>
    <c:plotVisOnly val="1"/>
    <c:dispBlanksAs val="gap"/>
  </c:chart>
  <c:spPr>
    <a:noFill/>
    <a:ln w="9525"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+mn-lt"/>
          <a:ea typeface="Verdana"/>
          <a:cs typeface="Verdana"/>
        </a:defRPr>
      </a:pPr>
      <a:endParaRPr lang="es-CO"/>
    </a:p>
  </c:txPr>
  <c:externalData r:id="rId2"/>
  <c:userShapes r:id="rId3"/>
</c:chartSpace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654DCE-072E-49C2-BBE4-4AA43AA684B7}" type="datetimeFigureOut">
              <a:rPr lang="es-CO"/>
              <a:pPr>
                <a:defRPr/>
              </a:pPr>
              <a:t>01/08/2012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CCF384-680A-4DF7-9814-E27D9777164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110206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26835</TotalTime>
  <Words>2054</Words>
  <Application>Microsoft Office PowerPoint</Application>
  <PresentationFormat>Presentación en pantalla (4:3)</PresentationFormat>
  <Paragraphs>315</Paragraphs>
  <Slides>42</Slides>
  <Notes>24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5" baseType="lpstr">
      <vt:lpstr>titulo presentacion</vt:lpstr>
      <vt:lpstr>1_titulo presentacion</vt:lpstr>
      <vt:lpstr>Hoja de cálculo</vt:lpstr>
      <vt:lpstr>Diapositiva 1</vt:lpstr>
      <vt:lpstr>  Comunidad Andina</vt:lpstr>
      <vt:lpstr>en cifras</vt:lpstr>
      <vt:lpstr>PERÚ</vt:lpstr>
      <vt:lpstr>PERÚ: Demanda y PIB a 2011.</vt:lpstr>
      <vt:lpstr>PERÚ: Un país que cada vez importa más.</vt:lpstr>
      <vt:lpstr>PERÚ: Un destino para el valor agregado.</vt:lpstr>
      <vt:lpstr>PERÚ: Un país abierto al mundo.</vt:lpstr>
      <vt:lpstr>LA ECONOMÍA PERUANA</vt:lpstr>
      <vt:lpstr>EL CONSUMIDOR PERUANO</vt:lpstr>
      <vt:lpstr>PERÚ importa del mundo (2011): </vt:lpstr>
      <vt:lpstr>PERÚ importa (2011):</vt:lpstr>
      <vt:lpstr>PERÚ: Costos de importación.</vt:lpstr>
      <vt:lpstr>COLOMBIA exporta a PERÚ (2011):</vt:lpstr>
      <vt:lpstr>OPORTUNIDADES PERÚ </vt:lpstr>
      <vt:lpstr>OPORTUNIDADES PERÚ                                                           AGROINDUSTRIA</vt:lpstr>
      <vt:lpstr>OPORTUNIDADES PERÚ </vt:lpstr>
      <vt:lpstr>OPORTUNIDADES PERÚ                                                           MANUFACTURAS</vt:lpstr>
      <vt:lpstr>OPORTUNIDADES PERÚ </vt:lpstr>
      <vt:lpstr>OPORTUNIDADES PERÚ                                                    PRENDAS DE VESTIR</vt:lpstr>
      <vt:lpstr>OPORTUNIDADES PERÚ </vt:lpstr>
      <vt:lpstr>OPORTUNIDADES PERÚ                                                                  SERVICIOS</vt:lpstr>
      <vt:lpstr>¿CÓMO LLEGAR AL CONSUMIDOR PERUANO?</vt:lpstr>
      <vt:lpstr>INVERSIÓN COLOMBIANA EN PERÚ: exportación de manufacturas y servicios</vt:lpstr>
      <vt:lpstr>AUMENTO DE VISITANTES PERUANOS A COLOMBIA: Fortalecimiento de los negocios.</vt:lpstr>
      <vt:lpstr> BOLIVIA</vt:lpstr>
      <vt:lpstr>BOLIVIA</vt:lpstr>
      <vt:lpstr>BOLIVIA importa del mundo (2011): </vt:lpstr>
      <vt:lpstr>BOLIVIA importa (2011):</vt:lpstr>
      <vt:lpstr>COLOMBIA exporta a BOLIVIA (2011):</vt:lpstr>
      <vt:lpstr>OPORTUNIDADES BOLIVIA</vt:lpstr>
      <vt:lpstr>OPORTUNIDADES BOLIVIA                                                           AGROINDUSTRIA</vt:lpstr>
      <vt:lpstr>OPORTUNIDADES BOLIVIA</vt:lpstr>
      <vt:lpstr>OPORTUNIDADES BOLIVIA                                                           MANUFACTURAS</vt:lpstr>
      <vt:lpstr>OPORTUNIDADES BOLIVIA</vt:lpstr>
      <vt:lpstr>OPORTUNIDADES BOLIVIA                                                      PRENDAS DE VESTIR</vt:lpstr>
      <vt:lpstr>¿CÓMO LLEGAR AL CONSUMIDOR BOLIVIANO?</vt:lpstr>
      <vt:lpstr>NEGOCIANDO CON LOS VECINOS:</vt:lpstr>
      <vt:lpstr>ENTIDADES LOCALES: Fuente de información necesaria.</vt:lpstr>
      <vt:lpstr>CONCLUSIONES: Colombia es socio natural de Perú y de Bolivia</vt:lpstr>
      <vt:lpstr>www.proexport.com.co </vt:lpstr>
      <vt:lpstr>Diapositiva 42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cacosta</dc:creator>
  <cp:lastModifiedBy>MERY CARDENAS COLLANTE</cp:lastModifiedBy>
  <cp:revision>652</cp:revision>
  <dcterms:created xsi:type="dcterms:W3CDTF">2011-03-07T16:45:51Z</dcterms:created>
  <dcterms:modified xsi:type="dcterms:W3CDTF">2012-08-01T17:35:52Z</dcterms:modified>
</cp:coreProperties>
</file>