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theme/themeOverride9.xml" ContentType="application/vnd.openxmlformats-officedocument.themeOverride+xml"/>
  <Override PartName="/ppt/diagrams/colors3.xml" ContentType="application/vnd.openxmlformats-officedocument.drawingml.diagramColors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  <p:sldMasterId id="2147483733" r:id="rId2"/>
    <p:sldMasterId id="2147483747" r:id="rId3"/>
  </p:sldMasterIdLst>
  <p:notesMasterIdLst>
    <p:notesMasterId r:id="rId40"/>
  </p:notesMasterIdLst>
  <p:sldIdLst>
    <p:sldId id="662" r:id="rId4"/>
    <p:sldId id="566" r:id="rId5"/>
    <p:sldId id="613" r:id="rId6"/>
    <p:sldId id="615" r:id="rId7"/>
    <p:sldId id="614" r:id="rId8"/>
    <p:sldId id="616" r:id="rId9"/>
    <p:sldId id="617" r:id="rId10"/>
    <p:sldId id="559" r:id="rId11"/>
    <p:sldId id="620" r:id="rId12"/>
    <p:sldId id="634" r:id="rId13"/>
    <p:sldId id="652" r:id="rId14"/>
    <p:sldId id="657" r:id="rId15"/>
    <p:sldId id="624" r:id="rId16"/>
    <p:sldId id="575" r:id="rId17"/>
    <p:sldId id="625" r:id="rId18"/>
    <p:sldId id="626" r:id="rId19"/>
    <p:sldId id="631" r:id="rId20"/>
    <p:sldId id="627" r:id="rId21"/>
    <p:sldId id="603" r:id="rId22"/>
    <p:sldId id="629" r:id="rId23"/>
    <p:sldId id="636" r:id="rId24"/>
    <p:sldId id="641" r:id="rId25"/>
    <p:sldId id="643" r:id="rId26"/>
    <p:sldId id="642" r:id="rId27"/>
    <p:sldId id="644" r:id="rId28"/>
    <p:sldId id="647" r:id="rId29"/>
    <p:sldId id="645" r:id="rId30"/>
    <p:sldId id="653" r:id="rId31"/>
    <p:sldId id="659" r:id="rId32"/>
    <p:sldId id="648" r:id="rId33"/>
    <p:sldId id="649" r:id="rId34"/>
    <p:sldId id="658" r:id="rId35"/>
    <p:sldId id="655" r:id="rId36"/>
    <p:sldId id="630" r:id="rId37"/>
    <p:sldId id="633" r:id="rId38"/>
    <p:sldId id="656" r:id="rId39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66CC"/>
    <a:srgbClr val="0000FF"/>
    <a:srgbClr val="FF6600"/>
    <a:srgbClr val="FFCC00"/>
    <a:srgbClr val="008000"/>
    <a:srgbClr val="009900"/>
    <a:srgbClr val="F89606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5878" autoAdjust="0"/>
  </p:normalViewPr>
  <p:slideViewPr>
    <p:cSldViewPr snapToGrid="0">
      <p:cViewPr>
        <p:scale>
          <a:sx n="70" d="100"/>
          <a:sy n="70" d="100"/>
        </p:scale>
        <p:origin x="-9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becerra\Desktop\Presentaci&#243;n%20Renault\Dataset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lrMapOvr bg1="lt1" tx1="dk1" bg2="lt2" tx2="dk2" accent1="accent1" accent2="accent2" accent3="accent3" accent4="accent4" accent5="accent5" accent6="accent6" hlink="hlink" folHlink="folHlink"/>
  <c:pivotSource>
    <c:name>[Dataset.xlsx]Hoja2!Tabla dinámica1</c:name>
    <c:fmtId val="6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800" b="1"/>
              </a:pPr>
              <a:endParaRPr lang="es-CO"/>
            </a:p>
          </c:txPr>
          <c:showVal val="1"/>
        </c:dLbl>
      </c:pivotFmt>
      <c:pivotFmt>
        <c:idx val="1"/>
      </c:pivotFmt>
      <c:pivotFmt>
        <c:idx val="2"/>
      </c:pivotFmt>
      <c:pivotFmt>
        <c:idx val="3"/>
      </c:pivotFmt>
      <c:pivotFmt>
        <c:idx val="4"/>
        <c:spPr>
          <a:solidFill>
            <a:srgbClr val="FFC000"/>
          </a:solidFill>
        </c:spPr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800" b="1"/>
              </a:pPr>
              <a:endParaRPr lang="es-CO"/>
            </a:p>
          </c:txPr>
          <c:showVal val="1"/>
        </c:dLbl>
      </c:pivotFmt>
      <c:pivotFmt>
        <c:idx val="6"/>
        <c:spPr>
          <a:solidFill>
            <a:srgbClr val="92D050"/>
          </a:solidFill>
        </c:spPr>
      </c:pivotFmt>
      <c:pivotFmt>
        <c:idx val="7"/>
        <c:spPr>
          <a:solidFill>
            <a:srgbClr val="FF6699"/>
          </a:solidFill>
        </c:spPr>
      </c:pivotFmt>
      <c:pivotFmt>
        <c:idx val="8"/>
        <c:spPr>
          <a:solidFill>
            <a:srgbClr val="0070C0"/>
          </a:solidFill>
        </c:spPr>
      </c:pivotFmt>
      <c:pivotFmt>
        <c:idx val="9"/>
        <c:spPr>
          <a:solidFill>
            <a:srgbClr val="FFC000"/>
          </a:solidFill>
        </c:spPr>
      </c:pivotFmt>
    </c:pivotFmts>
    <c:plotArea>
      <c:layout>
        <c:manualLayout>
          <c:layoutTarget val="inner"/>
          <c:xMode val="edge"/>
          <c:yMode val="edge"/>
          <c:x val="0.14159563817409504"/>
          <c:y val="6.32538641003208E-2"/>
          <c:w val="0.72468246881510945"/>
          <c:h val="0.93674596725231463"/>
        </c:manualLayout>
      </c:layout>
      <c:doughnutChart>
        <c:varyColors val="1"/>
        <c:ser>
          <c:idx val="0"/>
          <c:order val="0"/>
          <c:tx>
            <c:strRef>
              <c:f>Hoja2!$B$3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6699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0309278350515474E-2"/>
                  <c:y val="-4.744958481613294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40%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Hoja2!$A$4:$A$8</c:f>
              <c:strCache>
                <c:ptCount val="4"/>
                <c:pt idx="0">
                  <c:v>Centro</c:v>
                </c:pt>
                <c:pt idx="1">
                  <c:v>Norte</c:v>
                </c:pt>
                <c:pt idx="2">
                  <c:v>Occidente</c:v>
                </c:pt>
                <c:pt idx="3">
                  <c:v>Sur</c:v>
                </c:pt>
              </c:strCache>
            </c:strRef>
          </c:cat>
          <c:val>
            <c:numRef>
              <c:f>Hoja2!$B$4:$B$8</c:f>
              <c:numCache>
                <c:formatCode>0%</c:formatCode>
                <c:ptCount val="4"/>
                <c:pt idx="0">
                  <c:v>0.39869189996476601</c:v>
                </c:pt>
                <c:pt idx="1">
                  <c:v>0.31483654226318292</c:v>
                </c:pt>
                <c:pt idx="2">
                  <c:v>0.14168906338644921</c:v>
                </c:pt>
                <c:pt idx="3">
                  <c:v>0.14478249438560548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400">
          <a:latin typeface="Arial Narrow" pitchFamily="34" charset="0"/>
        </a:defRPr>
      </a:pPr>
      <a:endParaRPr lang="es-CO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lrMapOvr bg1="lt1" tx1="dk1" bg2="lt2" tx2="dk2" accent1="accent1" accent2="accent2" accent3="accent3" accent4="accent4" accent5="accent5" accent6="accent6" hlink="hlink" folHlink="folHlink"/>
  <c:pivotSource>
    <c:name>[Libro1]Hoja4!Tabla dinámica1</c:name>
    <c:fmtId val="3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 sz="1200" b="0"/>
              </a:pPr>
              <a:endParaRPr lang="es-CO"/>
            </a:p>
          </c:txPr>
          <c:showVal val="1"/>
        </c:dLbl>
      </c:pivotFmt>
      <c:pivotFmt>
        <c:idx val="1"/>
        <c:spPr>
          <a:solidFill>
            <a:srgbClr val="92D050"/>
          </a:solidFill>
        </c:spPr>
      </c:pivotFmt>
      <c:pivotFmt>
        <c:idx val="2"/>
        <c:spPr>
          <a:solidFill>
            <a:srgbClr val="FF6699"/>
          </a:solidFill>
        </c:spPr>
      </c:pivotFmt>
      <c:pivotFmt>
        <c:idx val="3"/>
        <c:spPr>
          <a:solidFill>
            <a:srgbClr val="0070C0"/>
          </a:solidFill>
        </c:spPr>
      </c:pivotFmt>
      <c:pivotFmt>
        <c:idx val="4"/>
        <c:spPr>
          <a:solidFill>
            <a:srgbClr val="FFC000"/>
          </a:solidFill>
        </c:spPr>
      </c:pivotFmt>
      <c:pivotFmt>
        <c:idx val="5"/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 sz="1200" b="0"/>
              </a:pPr>
              <a:endParaRPr lang="es-CO"/>
            </a:p>
          </c:txPr>
          <c:showVal val="1"/>
        </c:dLbl>
      </c:pivotFmt>
      <c:pivotFmt>
        <c:idx val="6"/>
        <c:spPr>
          <a:solidFill>
            <a:srgbClr val="92D050"/>
          </a:solidFill>
        </c:spPr>
      </c:pivotFmt>
      <c:pivotFmt>
        <c:idx val="7"/>
        <c:spPr>
          <a:solidFill>
            <a:srgbClr val="FF6699"/>
          </a:solidFill>
        </c:spPr>
      </c:pivotFmt>
      <c:pivotFmt>
        <c:idx val="8"/>
        <c:spPr>
          <a:solidFill>
            <a:srgbClr val="0070C0"/>
          </a:solidFill>
        </c:spPr>
      </c:pivotFmt>
      <c:pivotFmt>
        <c:idx val="9"/>
        <c:spPr>
          <a:solidFill>
            <a:srgbClr val="FFC000"/>
          </a:solidFill>
        </c:spPr>
      </c:pivotFmt>
    </c:pivotFmts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Hoja4!$B$3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6699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txPr>
              <a:bodyPr rot="-5400000" vert="horz"/>
              <a:lstStyle/>
              <a:p>
                <a:pPr>
                  <a:defRPr sz="1050" b="1"/>
                </a:pPr>
                <a:endParaRPr lang="es-CO"/>
              </a:p>
            </c:txPr>
            <c:showVal val="1"/>
          </c:dLbls>
          <c:cat>
            <c:strRef>
              <c:f>Hoja4!$A$4:$A$8</c:f>
              <c:strCache>
                <c:ptCount val="4"/>
                <c:pt idx="0">
                  <c:v>CENTRO</c:v>
                </c:pt>
                <c:pt idx="1">
                  <c:v>NORTE</c:v>
                </c:pt>
                <c:pt idx="2">
                  <c:v>OCCIDENTE</c:v>
                </c:pt>
                <c:pt idx="3">
                  <c:v>SUR</c:v>
                </c:pt>
              </c:strCache>
            </c:strRef>
          </c:cat>
          <c:val>
            <c:numRef>
              <c:f>Hoja4!$B$4:$B$8</c:f>
              <c:numCache>
                <c:formatCode>_-* #,##0_-;\-* #,##0_-;_-* "-"??_-;_-@_-</c:formatCode>
                <c:ptCount val="4"/>
                <c:pt idx="0">
                  <c:v>37246889</c:v>
                </c:pt>
                <c:pt idx="1">
                  <c:v>29008325</c:v>
                </c:pt>
                <c:pt idx="2">
                  <c:v>20108621</c:v>
                </c:pt>
                <c:pt idx="3">
                  <c:v>25972703</c:v>
                </c:pt>
              </c:numCache>
            </c:numRef>
          </c:val>
        </c:ser>
        <c:gapWidth val="100"/>
        <c:gapDepth val="100"/>
        <c:shape val="box"/>
        <c:axId val="84721664"/>
        <c:axId val="84723200"/>
        <c:axId val="0"/>
      </c:bar3DChart>
      <c:catAx>
        <c:axId val="84721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es-CO"/>
          </a:p>
        </c:txPr>
        <c:crossAx val="84723200"/>
        <c:crosses val="autoZero"/>
        <c:auto val="1"/>
        <c:lblAlgn val="ctr"/>
        <c:lblOffset val="100"/>
      </c:catAx>
      <c:valAx>
        <c:axId val="84723200"/>
        <c:scaling>
          <c:orientation val="minMax"/>
        </c:scaling>
        <c:delete val="1"/>
        <c:axPos val="l"/>
        <c:numFmt formatCode="_-* #,##0_-;\-* #,##0_-;_-* &quot;-&quot;??_-;_-@_-" sourceLinked="1"/>
        <c:tickLblPos val="none"/>
        <c:crossAx val="84721664"/>
        <c:crosses val="autoZero"/>
        <c:crossBetween val="between"/>
      </c:valAx>
    </c:plotArea>
    <c:plotVisOnly val="1"/>
  </c:chart>
  <c:txPr>
    <a:bodyPr/>
    <a:lstStyle/>
    <a:p>
      <a:pPr>
        <a:defRPr>
          <a:latin typeface="Arial Narrow" pitchFamily="34" charset="0"/>
        </a:defRPr>
      </a:pPr>
      <a:endParaRPr lang="es-CO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47578-C6DB-40C2-9C36-03C2DA60C644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12DF61A5-540B-4B3E-9C89-15A53FC9D0A1}">
      <dgm:prSet phldrT="[Texto]" custT="1"/>
      <dgm:spPr/>
      <dgm:t>
        <a:bodyPr/>
        <a:lstStyle/>
        <a:p>
          <a:r>
            <a:rPr lang="es-MX" sz="2000" dirty="0" smtClean="0">
              <a:latin typeface="Arial Narrow" pitchFamily="34" charset="0"/>
            </a:rPr>
            <a:t>Sofisticación</a:t>
          </a:r>
          <a:endParaRPr lang="es-MX" sz="2000" dirty="0">
            <a:latin typeface="Arial Narrow" pitchFamily="34" charset="0"/>
          </a:endParaRPr>
        </a:p>
      </dgm:t>
    </dgm:pt>
    <dgm:pt modelId="{51D66056-E448-4111-905A-A3B3657C5CB1}" type="parTrans" cxnId="{7A5DC255-098D-4455-9C5E-FF0EADA7E839}">
      <dgm:prSet/>
      <dgm:spPr/>
      <dgm:t>
        <a:bodyPr/>
        <a:lstStyle/>
        <a:p>
          <a:endParaRPr lang="es-MX" sz="1600">
            <a:latin typeface="Arial Narrow" pitchFamily="34" charset="0"/>
          </a:endParaRPr>
        </a:p>
      </dgm:t>
    </dgm:pt>
    <dgm:pt modelId="{64187CF9-E6DD-4941-A012-157AC926036A}" type="sibTrans" cxnId="{7A5DC255-098D-4455-9C5E-FF0EADA7E839}">
      <dgm:prSet/>
      <dgm:spPr/>
      <dgm:t>
        <a:bodyPr/>
        <a:lstStyle/>
        <a:p>
          <a:endParaRPr lang="es-MX" sz="1600">
            <a:latin typeface="Arial Narrow" pitchFamily="34" charset="0"/>
          </a:endParaRPr>
        </a:p>
      </dgm:t>
    </dgm:pt>
    <dgm:pt modelId="{C79B610C-16F1-4D29-8DE6-B614786EF98F}">
      <dgm:prSet phldrT="[Texto]" custT="1"/>
      <dgm:spPr/>
      <dgm:t>
        <a:bodyPr/>
        <a:lstStyle/>
        <a:p>
          <a:r>
            <a:rPr lang="es-MX" sz="1800" dirty="0" smtClean="0">
              <a:latin typeface="Arial Narrow" pitchFamily="34" charset="0"/>
            </a:rPr>
            <a:t>Consumidor altamente influenciado por EE.UU. y por las marcas líderes del mercado. </a:t>
          </a:r>
          <a:endParaRPr lang="es-MX" sz="1800" dirty="0">
            <a:latin typeface="Arial Narrow" pitchFamily="34" charset="0"/>
          </a:endParaRPr>
        </a:p>
      </dgm:t>
    </dgm:pt>
    <dgm:pt modelId="{8FE01B63-6A04-4172-B370-D87F2F5C68D9}" type="parTrans" cxnId="{A3FD12FD-6574-404B-94DD-91E686776852}">
      <dgm:prSet/>
      <dgm:spPr/>
      <dgm:t>
        <a:bodyPr/>
        <a:lstStyle/>
        <a:p>
          <a:endParaRPr lang="es-MX" sz="1600">
            <a:latin typeface="Arial Narrow" pitchFamily="34" charset="0"/>
          </a:endParaRPr>
        </a:p>
      </dgm:t>
    </dgm:pt>
    <dgm:pt modelId="{EF100B53-CD99-458A-A02C-71B2F446BB89}" type="sibTrans" cxnId="{A3FD12FD-6574-404B-94DD-91E686776852}">
      <dgm:prSet/>
      <dgm:spPr/>
      <dgm:t>
        <a:bodyPr/>
        <a:lstStyle/>
        <a:p>
          <a:endParaRPr lang="es-MX" sz="1600">
            <a:latin typeface="Arial Narrow" pitchFamily="34" charset="0"/>
          </a:endParaRPr>
        </a:p>
      </dgm:t>
    </dgm:pt>
    <dgm:pt modelId="{38555487-6142-40C6-B12B-17B478961590}">
      <dgm:prSet phldrT="[Texto]" custT="1"/>
      <dgm:spPr/>
      <dgm:t>
        <a:bodyPr/>
        <a:lstStyle/>
        <a:p>
          <a:r>
            <a:rPr lang="es-MX" sz="2000" dirty="0" smtClean="0">
              <a:latin typeface="Arial Narrow" pitchFamily="34" charset="0"/>
            </a:rPr>
            <a:t>Actitud hacia las importaciones</a:t>
          </a:r>
          <a:endParaRPr lang="es-MX" sz="2000" dirty="0">
            <a:latin typeface="Arial Narrow" pitchFamily="34" charset="0"/>
          </a:endParaRPr>
        </a:p>
      </dgm:t>
    </dgm:pt>
    <dgm:pt modelId="{380E86CA-5FBB-46CD-8F10-49E555906C4D}" type="parTrans" cxnId="{D882A7AF-0BCB-4920-BE31-13E53C8D7DA7}">
      <dgm:prSet/>
      <dgm:spPr/>
      <dgm:t>
        <a:bodyPr/>
        <a:lstStyle/>
        <a:p>
          <a:endParaRPr lang="es-MX" sz="1600">
            <a:latin typeface="Arial Narrow" pitchFamily="34" charset="0"/>
          </a:endParaRPr>
        </a:p>
      </dgm:t>
    </dgm:pt>
    <dgm:pt modelId="{7D5896D5-48F2-413E-B129-2A4F3C9D70C5}" type="sibTrans" cxnId="{D882A7AF-0BCB-4920-BE31-13E53C8D7DA7}">
      <dgm:prSet/>
      <dgm:spPr/>
      <dgm:t>
        <a:bodyPr/>
        <a:lstStyle/>
        <a:p>
          <a:endParaRPr lang="es-MX" sz="1600">
            <a:latin typeface="Arial Narrow" pitchFamily="34" charset="0"/>
          </a:endParaRPr>
        </a:p>
      </dgm:t>
    </dgm:pt>
    <dgm:pt modelId="{E786B00D-CCAE-4222-AED8-071BBF131F1B}">
      <dgm:prSet phldrT="[Texto]" custT="1"/>
      <dgm:spPr/>
      <dgm:t>
        <a:bodyPr/>
        <a:lstStyle/>
        <a:p>
          <a:r>
            <a:rPr lang="es-MX" sz="1800" dirty="0" smtClean="0">
              <a:latin typeface="Arial Narrow" pitchFamily="34" charset="0"/>
            </a:rPr>
            <a:t>Abierto en lo Macro – 44 tratados. Cerrado en lo Micro</a:t>
          </a:r>
          <a:endParaRPr lang="es-MX" sz="1800" dirty="0">
            <a:latin typeface="Arial Narrow" pitchFamily="34" charset="0"/>
          </a:endParaRPr>
        </a:p>
      </dgm:t>
    </dgm:pt>
    <dgm:pt modelId="{20D5BF2E-DA46-488D-B89E-C188AC52483B}" type="parTrans" cxnId="{C5B4BB27-EADC-4350-AAB1-575F1C2BD2D8}">
      <dgm:prSet/>
      <dgm:spPr/>
      <dgm:t>
        <a:bodyPr/>
        <a:lstStyle/>
        <a:p>
          <a:endParaRPr lang="es-MX" sz="1600">
            <a:latin typeface="Arial Narrow" pitchFamily="34" charset="0"/>
          </a:endParaRPr>
        </a:p>
      </dgm:t>
    </dgm:pt>
    <dgm:pt modelId="{35B8621F-5206-488E-8A70-2527EE9369D8}" type="sibTrans" cxnId="{C5B4BB27-EADC-4350-AAB1-575F1C2BD2D8}">
      <dgm:prSet/>
      <dgm:spPr/>
      <dgm:t>
        <a:bodyPr/>
        <a:lstStyle/>
        <a:p>
          <a:endParaRPr lang="es-MX" sz="1600">
            <a:latin typeface="Arial Narrow" pitchFamily="34" charset="0"/>
          </a:endParaRPr>
        </a:p>
      </dgm:t>
    </dgm:pt>
    <dgm:pt modelId="{1EA61F5D-2B05-4F20-A169-01087E7BF9DB}">
      <dgm:prSet phldrT="[Texto]" custT="1"/>
      <dgm:spPr/>
      <dgm:t>
        <a:bodyPr/>
        <a:lstStyle/>
        <a:p>
          <a:r>
            <a:rPr lang="es-MX" sz="2000" dirty="0" smtClean="0">
              <a:latin typeface="Arial Narrow" pitchFamily="34" charset="0"/>
            </a:rPr>
            <a:t>Estructura del Ingreso</a:t>
          </a:r>
          <a:endParaRPr lang="es-MX" sz="2000" dirty="0">
            <a:latin typeface="Arial Narrow" pitchFamily="34" charset="0"/>
          </a:endParaRPr>
        </a:p>
      </dgm:t>
    </dgm:pt>
    <dgm:pt modelId="{0EB03F5D-7F94-40D1-A129-4D00D1D4D3E0}" type="parTrans" cxnId="{49185143-068B-4E79-B13F-2FA33786F560}">
      <dgm:prSet/>
      <dgm:spPr/>
      <dgm:t>
        <a:bodyPr/>
        <a:lstStyle/>
        <a:p>
          <a:endParaRPr lang="es-MX" sz="1600">
            <a:latin typeface="Arial Narrow" pitchFamily="34" charset="0"/>
          </a:endParaRPr>
        </a:p>
      </dgm:t>
    </dgm:pt>
    <dgm:pt modelId="{7B57D789-B5D7-4DBC-925E-BF48D966E239}" type="sibTrans" cxnId="{49185143-068B-4E79-B13F-2FA33786F560}">
      <dgm:prSet/>
      <dgm:spPr/>
      <dgm:t>
        <a:bodyPr/>
        <a:lstStyle/>
        <a:p>
          <a:endParaRPr lang="es-MX" sz="1600">
            <a:latin typeface="Arial Narrow" pitchFamily="34" charset="0"/>
          </a:endParaRPr>
        </a:p>
      </dgm:t>
    </dgm:pt>
    <dgm:pt modelId="{736782D5-26C7-4ABB-89F0-519CBFBE1E67}">
      <dgm:prSet phldrT="[Texto]" custT="1"/>
      <dgm:spPr/>
      <dgm:t>
        <a:bodyPr/>
        <a:lstStyle/>
        <a:p>
          <a:r>
            <a:rPr lang="es-MX" sz="1800" dirty="0" smtClean="0">
              <a:latin typeface="Arial Narrow" pitchFamily="34" charset="0"/>
            </a:rPr>
            <a:t>20%  de los hogares con más ricos, posee el 56% del Ingreso</a:t>
          </a:r>
          <a:endParaRPr lang="es-MX" sz="1800" dirty="0">
            <a:latin typeface="Arial Narrow" pitchFamily="34" charset="0"/>
          </a:endParaRPr>
        </a:p>
      </dgm:t>
    </dgm:pt>
    <dgm:pt modelId="{9160FB6B-9A3F-4700-9922-60A6C15BCD25}" type="parTrans" cxnId="{700C955D-778E-4475-BD67-F04E7E951666}">
      <dgm:prSet/>
      <dgm:spPr/>
      <dgm:t>
        <a:bodyPr/>
        <a:lstStyle/>
        <a:p>
          <a:endParaRPr lang="es-MX" sz="1600">
            <a:latin typeface="Arial Narrow" pitchFamily="34" charset="0"/>
          </a:endParaRPr>
        </a:p>
      </dgm:t>
    </dgm:pt>
    <dgm:pt modelId="{B218A5E5-E00D-42F8-9D40-1E0835E5A10E}" type="sibTrans" cxnId="{700C955D-778E-4475-BD67-F04E7E951666}">
      <dgm:prSet/>
      <dgm:spPr/>
      <dgm:t>
        <a:bodyPr/>
        <a:lstStyle/>
        <a:p>
          <a:endParaRPr lang="es-MX" sz="1600">
            <a:latin typeface="Arial Narrow" pitchFamily="34" charset="0"/>
          </a:endParaRPr>
        </a:p>
      </dgm:t>
    </dgm:pt>
    <dgm:pt modelId="{D287628F-99F9-4F1F-BFFC-5FF4580BB8EC}">
      <dgm:prSet phldrT="[Texto]" custT="1"/>
      <dgm:spPr/>
      <dgm:t>
        <a:bodyPr/>
        <a:lstStyle/>
        <a:p>
          <a:r>
            <a:rPr lang="es-MX" sz="2000" dirty="0" smtClean="0">
              <a:latin typeface="Arial Narrow" pitchFamily="34" charset="0"/>
            </a:rPr>
            <a:t>Alta competencia</a:t>
          </a:r>
          <a:endParaRPr lang="es-MX" sz="2000" dirty="0">
            <a:latin typeface="Arial Narrow" pitchFamily="34" charset="0"/>
          </a:endParaRPr>
        </a:p>
      </dgm:t>
    </dgm:pt>
    <dgm:pt modelId="{5F620ED4-67DA-4F9F-82D7-8BCE895905AA}" type="parTrans" cxnId="{50BECB42-44B7-42B2-842A-B3B4E5B3595B}">
      <dgm:prSet/>
      <dgm:spPr/>
      <dgm:t>
        <a:bodyPr/>
        <a:lstStyle/>
        <a:p>
          <a:endParaRPr lang="es-MX" sz="1600">
            <a:latin typeface="Arial Narrow" pitchFamily="34" charset="0"/>
          </a:endParaRPr>
        </a:p>
      </dgm:t>
    </dgm:pt>
    <dgm:pt modelId="{C43BF55F-E517-4B3B-8D7F-1F367E47C115}" type="sibTrans" cxnId="{50BECB42-44B7-42B2-842A-B3B4E5B3595B}">
      <dgm:prSet/>
      <dgm:spPr/>
      <dgm:t>
        <a:bodyPr/>
        <a:lstStyle/>
        <a:p>
          <a:endParaRPr lang="es-MX" sz="1600">
            <a:latin typeface="Arial Narrow" pitchFamily="34" charset="0"/>
          </a:endParaRPr>
        </a:p>
      </dgm:t>
    </dgm:pt>
    <dgm:pt modelId="{BD8ACC54-EBA8-44BB-A4A0-FAEA3660295B}">
      <dgm:prSet phldrT="[Texto]" custT="1"/>
      <dgm:spPr/>
      <dgm:t>
        <a:bodyPr/>
        <a:lstStyle/>
        <a:p>
          <a:r>
            <a:rPr lang="es-MX" sz="1800" dirty="0" smtClean="0">
              <a:latin typeface="Arial Narrow" pitchFamily="34" charset="0"/>
            </a:rPr>
            <a:t>Es un mercado con fuertes jugadores locales y presencia de los líderes mundiales, en casi todas las industrias.</a:t>
          </a:r>
          <a:endParaRPr lang="es-MX" sz="1800" dirty="0">
            <a:latin typeface="Arial Narrow" pitchFamily="34" charset="0"/>
          </a:endParaRPr>
        </a:p>
      </dgm:t>
    </dgm:pt>
    <dgm:pt modelId="{4898FD29-1EB8-4F81-9A32-3A784DE1FBAD}" type="parTrans" cxnId="{27DAE9FD-0086-41F2-81F2-5FFF1958DF17}">
      <dgm:prSet/>
      <dgm:spPr/>
      <dgm:t>
        <a:bodyPr/>
        <a:lstStyle/>
        <a:p>
          <a:endParaRPr lang="es-MX" sz="1600"/>
        </a:p>
      </dgm:t>
    </dgm:pt>
    <dgm:pt modelId="{311C21FE-5861-4E68-99F5-E4B767D5DE4D}" type="sibTrans" cxnId="{27DAE9FD-0086-41F2-81F2-5FFF1958DF17}">
      <dgm:prSet/>
      <dgm:spPr/>
      <dgm:t>
        <a:bodyPr/>
        <a:lstStyle/>
        <a:p>
          <a:endParaRPr lang="es-MX" sz="1600"/>
        </a:p>
      </dgm:t>
    </dgm:pt>
    <dgm:pt modelId="{6EE71B10-69EC-4AEF-9C18-AC1403006189}">
      <dgm:prSet phldrT="[Texto]" custT="1"/>
      <dgm:spPr/>
      <dgm:t>
        <a:bodyPr/>
        <a:lstStyle/>
        <a:p>
          <a:r>
            <a:rPr lang="es-MX" sz="1800" dirty="0" smtClean="0">
              <a:latin typeface="Arial Narrow" pitchFamily="34" charset="0"/>
            </a:rPr>
            <a:t>La clase media – el 60% de los hogares – posee el 39% del Ingreso</a:t>
          </a:r>
          <a:endParaRPr lang="es-MX" sz="1800" dirty="0">
            <a:latin typeface="Arial Narrow" pitchFamily="34" charset="0"/>
          </a:endParaRPr>
        </a:p>
      </dgm:t>
    </dgm:pt>
    <dgm:pt modelId="{E80125C6-BD0F-418E-835A-6C2EE64BC5A1}" type="parTrans" cxnId="{5BB88BAB-5954-47C5-9BEB-4FBD584E0AF9}">
      <dgm:prSet/>
      <dgm:spPr/>
      <dgm:t>
        <a:bodyPr/>
        <a:lstStyle/>
        <a:p>
          <a:endParaRPr lang="es-MX" sz="1600"/>
        </a:p>
      </dgm:t>
    </dgm:pt>
    <dgm:pt modelId="{CAB6A666-BDA9-47CE-94AC-FB78C1BA5DD4}" type="sibTrans" cxnId="{5BB88BAB-5954-47C5-9BEB-4FBD584E0AF9}">
      <dgm:prSet/>
      <dgm:spPr/>
      <dgm:t>
        <a:bodyPr/>
        <a:lstStyle/>
        <a:p>
          <a:endParaRPr lang="es-MX" sz="1600"/>
        </a:p>
      </dgm:t>
    </dgm:pt>
    <dgm:pt modelId="{03E690A8-EAF8-490F-BD5E-A92C9CE61B2A}">
      <dgm:prSet phldrT="[Texto]" custT="1"/>
      <dgm:spPr/>
      <dgm:t>
        <a:bodyPr/>
        <a:lstStyle/>
        <a:p>
          <a:r>
            <a:rPr lang="es-MX" sz="1800" dirty="0" smtClean="0">
              <a:latin typeface="Arial Narrow" pitchFamily="34" charset="0"/>
            </a:rPr>
            <a:t>No hay gran interés en importar por empresas medianas.</a:t>
          </a:r>
          <a:endParaRPr lang="es-MX" sz="1800" dirty="0">
            <a:latin typeface="Arial Narrow" pitchFamily="34" charset="0"/>
          </a:endParaRPr>
        </a:p>
      </dgm:t>
    </dgm:pt>
    <dgm:pt modelId="{EE8AF4FD-C165-4F82-95D1-0238E688C0DC}" type="parTrans" cxnId="{96AA5CD4-7A86-4963-8C5D-B707C68099A5}">
      <dgm:prSet/>
      <dgm:spPr/>
      <dgm:t>
        <a:bodyPr/>
        <a:lstStyle/>
        <a:p>
          <a:endParaRPr lang="es-MX"/>
        </a:p>
      </dgm:t>
    </dgm:pt>
    <dgm:pt modelId="{DACD7844-9114-4AD2-B2C1-EAD5C296550F}" type="sibTrans" cxnId="{96AA5CD4-7A86-4963-8C5D-B707C68099A5}">
      <dgm:prSet/>
      <dgm:spPr/>
      <dgm:t>
        <a:bodyPr/>
        <a:lstStyle/>
        <a:p>
          <a:endParaRPr lang="es-MX"/>
        </a:p>
      </dgm:t>
    </dgm:pt>
    <dgm:pt modelId="{E039BA51-2E46-435F-BF7F-21CF445F4FED}" type="pres">
      <dgm:prSet presAssocID="{46B47578-C6DB-40C2-9C36-03C2DA60C6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B3627EB-C531-4B32-A9E1-C32C2557ACF1}" type="pres">
      <dgm:prSet presAssocID="{12DF61A5-540B-4B3E-9C89-15A53FC9D0A1}" presName="linNode" presStyleCnt="0"/>
      <dgm:spPr/>
    </dgm:pt>
    <dgm:pt modelId="{8244FDFE-AA89-41D2-B57B-198A1A4E8EF2}" type="pres">
      <dgm:prSet presAssocID="{12DF61A5-540B-4B3E-9C89-15A53FC9D0A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974DDD-753D-4485-86C1-27F53F47292F}" type="pres">
      <dgm:prSet presAssocID="{12DF61A5-540B-4B3E-9C89-15A53FC9D0A1}" presName="descendantText" presStyleLbl="alignAccFollowNode1" presStyleIdx="0" presStyleCnt="4" custScaleY="1174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92A15B-1D7A-46C8-AC3A-10A1DF489C4B}" type="pres">
      <dgm:prSet presAssocID="{64187CF9-E6DD-4941-A012-157AC926036A}" presName="sp" presStyleCnt="0"/>
      <dgm:spPr/>
    </dgm:pt>
    <dgm:pt modelId="{CAA7F323-819B-4368-8A8B-E9B96822D6D7}" type="pres">
      <dgm:prSet presAssocID="{38555487-6142-40C6-B12B-17B478961590}" presName="linNode" presStyleCnt="0"/>
      <dgm:spPr/>
    </dgm:pt>
    <dgm:pt modelId="{3CB8C78D-4F82-4EFE-863D-976844FA0D29}" type="pres">
      <dgm:prSet presAssocID="{38555487-6142-40C6-B12B-17B47896159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8EF31A-DDB9-4DFA-9228-CF46A51848C3}" type="pres">
      <dgm:prSet presAssocID="{38555487-6142-40C6-B12B-17B478961590}" presName="descendantText" presStyleLbl="alignAccFollowNode1" presStyleIdx="1" presStyleCnt="4" custScaleY="1174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310747-AD90-44A8-87D1-D91BAD0190FE}" type="pres">
      <dgm:prSet presAssocID="{7D5896D5-48F2-413E-B129-2A4F3C9D70C5}" presName="sp" presStyleCnt="0"/>
      <dgm:spPr/>
    </dgm:pt>
    <dgm:pt modelId="{3241977D-7B3B-48FC-977E-C96BAFF9638A}" type="pres">
      <dgm:prSet presAssocID="{1EA61F5D-2B05-4F20-A169-01087E7BF9DB}" presName="linNode" presStyleCnt="0"/>
      <dgm:spPr/>
    </dgm:pt>
    <dgm:pt modelId="{1A85E48D-DEC9-4ACA-8A51-A82797315663}" type="pres">
      <dgm:prSet presAssocID="{1EA61F5D-2B05-4F20-A169-01087E7BF9D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64AADA-84CE-4930-A04E-EC792513FE02}" type="pres">
      <dgm:prSet presAssocID="{1EA61F5D-2B05-4F20-A169-01087E7BF9DB}" presName="descendantText" presStyleLbl="alignAccFollowNode1" presStyleIdx="2" presStyleCnt="4" custScaleY="1174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271D9A-9900-4A86-8B65-89488E8B31B9}" type="pres">
      <dgm:prSet presAssocID="{7B57D789-B5D7-4DBC-925E-BF48D966E239}" presName="sp" presStyleCnt="0"/>
      <dgm:spPr/>
    </dgm:pt>
    <dgm:pt modelId="{413D0980-2E96-4EFE-ADDF-4EFC49183927}" type="pres">
      <dgm:prSet presAssocID="{D287628F-99F9-4F1F-BFFC-5FF4580BB8EC}" presName="linNode" presStyleCnt="0"/>
      <dgm:spPr/>
    </dgm:pt>
    <dgm:pt modelId="{9DE6A1F8-B464-4E15-A377-5087DA4B0154}" type="pres">
      <dgm:prSet presAssocID="{D287628F-99F9-4F1F-BFFC-5FF4580BB8E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3DD0A4-6D13-4CF5-9F42-ED8EB8A89033}" type="pres">
      <dgm:prSet presAssocID="{D287628F-99F9-4F1F-BFFC-5FF4580BB8EC}" presName="descendantText" presStyleLbl="alignAccFollowNode1" presStyleIdx="3" presStyleCnt="4" custScaleY="1174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1EA7B10-8487-4F6F-8120-510009C6E43B}" type="presOf" srcId="{03E690A8-EAF8-490F-BD5E-A92C9CE61B2A}" destId="{3A8EF31A-DDB9-4DFA-9228-CF46A51848C3}" srcOrd="0" destOrd="1" presId="urn:microsoft.com/office/officeart/2005/8/layout/vList5"/>
    <dgm:cxn modelId="{AE21E693-8D63-4A05-96F4-99B7DF9FE2DE}" type="presOf" srcId="{BD8ACC54-EBA8-44BB-A4A0-FAEA3660295B}" destId="{8D3DD0A4-6D13-4CF5-9F42-ED8EB8A89033}" srcOrd="0" destOrd="0" presId="urn:microsoft.com/office/officeart/2005/8/layout/vList5"/>
    <dgm:cxn modelId="{92FD5FCC-D00D-4907-81E1-508241766AD3}" type="presOf" srcId="{6EE71B10-69EC-4AEF-9C18-AC1403006189}" destId="{8764AADA-84CE-4930-A04E-EC792513FE02}" srcOrd="0" destOrd="1" presId="urn:microsoft.com/office/officeart/2005/8/layout/vList5"/>
    <dgm:cxn modelId="{A3FD12FD-6574-404B-94DD-91E686776852}" srcId="{12DF61A5-540B-4B3E-9C89-15A53FC9D0A1}" destId="{C79B610C-16F1-4D29-8DE6-B614786EF98F}" srcOrd="0" destOrd="0" parTransId="{8FE01B63-6A04-4172-B370-D87F2F5C68D9}" sibTransId="{EF100B53-CD99-458A-A02C-71B2F446BB89}"/>
    <dgm:cxn modelId="{5BB88BAB-5954-47C5-9BEB-4FBD584E0AF9}" srcId="{1EA61F5D-2B05-4F20-A169-01087E7BF9DB}" destId="{6EE71B10-69EC-4AEF-9C18-AC1403006189}" srcOrd="1" destOrd="0" parTransId="{E80125C6-BD0F-418E-835A-6C2EE64BC5A1}" sibTransId="{CAB6A666-BDA9-47CE-94AC-FB78C1BA5DD4}"/>
    <dgm:cxn modelId="{D882A7AF-0BCB-4920-BE31-13E53C8D7DA7}" srcId="{46B47578-C6DB-40C2-9C36-03C2DA60C644}" destId="{38555487-6142-40C6-B12B-17B478961590}" srcOrd="1" destOrd="0" parTransId="{380E86CA-5FBB-46CD-8F10-49E555906C4D}" sibTransId="{7D5896D5-48F2-413E-B129-2A4F3C9D70C5}"/>
    <dgm:cxn modelId="{49185143-068B-4E79-B13F-2FA33786F560}" srcId="{46B47578-C6DB-40C2-9C36-03C2DA60C644}" destId="{1EA61F5D-2B05-4F20-A169-01087E7BF9DB}" srcOrd="2" destOrd="0" parTransId="{0EB03F5D-7F94-40D1-A129-4D00D1D4D3E0}" sibTransId="{7B57D789-B5D7-4DBC-925E-BF48D966E239}"/>
    <dgm:cxn modelId="{BC033B60-9B55-4211-B8A5-50BEA8C0AE85}" type="presOf" srcId="{38555487-6142-40C6-B12B-17B478961590}" destId="{3CB8C78D-4F82-4EFE-863D-976844FA0D29}" srcOrd="0" destOrd="0" presId="urn:microsoft.com/office/officeart/2005/8/layout/vList5"/>
    <dgm:cxn modelId="{078D096B-70E5-4F5F-9046-0C669AF96F05}" type="presOf" srcId="{12DF61A5-540B-4B3E-9C89-15A53FC9D0A1}" destId="{8244FDFE-AA89-41D2-B57B-198A1A4E8EF2}" srcOrd="0" destOrd="0" presId="urn:microsoft.com/office/officeart/2005/8/layout/vList5"/>
    <dgm:cxn modelId="{C5B4BB27-EADC-4350-AAB1-575F1C2BD2D8}" srcId="{38555487-6142-40C6-B12B-17B478961590}" destId="{E786B00D-CCAE-4222-AED8-071BBF131F1B}" srcOrd="0" destOrd="0" parTransId="{20D5BF2E-DA46-488D-B89E-C188AC52483B}" sibTransId="{35B8621F-5206-488E-8A70-2527EE9369D8}"/>
    <dgm:cxn modelId="{700C955D-778E-4475-BD67-F04E7E951666}" srcId="{1EA61F5D-2B05-4F20-A169-01087E7BF9DB}" destId="{736782D5-26C7-4ABB-89F0-519CBFBE1E67}" srcOrd="0" destOrd="0" parTransId="{9160FB6B-9A3F-4700-9922-60A6C15BCD25}" sibTransId="{B218A5E5-E00D-42F8-9D40-1E0835E5A10E}"/>
    <dgm:cxn modelId="{AFC69581-93CF-4E91-8FF5-6738E922BE97}" type="presOf" srcId="{C79B610C-16F1-4D29-8DE6-B614786EF98F}" destId="{33974DDD-753D-4485-86C1-27F53F47292F}" srcOrd="0" destOrd="0" presId="urn:microsoft.com/office/officeart/2005/8/layout/vList5"/>
    <dgm:cxn modelId="{50BECB42-44B7-42B2-842A-B3B4E5B3595B}" srcId="{46B47578-C6DB-40C2-9C36-03C2DA60C644}" destId="{D287628F-99F9-4F1F-BFFC-5FF4580BB8EC}" srcOrd="3" destOrd="0" parTransId="{5F620ED4-67DA-4F9F-82D7-8BCE895905AA}" sibTransId="{C43BF55F-E517-4B3B-8D7F-1F367E47C115}"/>
    <dgm:cxn modelId="{35856154-835D-4481-A30F-0BD182056F51}" type="presOf" srcId="{736782D5-26C7-4ABB-89F0-519CBFBE1E67}" destId="{8764AADA-84CE-4930-A04E-EC792513FE02}" srcOrd="0" destOrd="0" presId="urn:microsoft.com/office/officeart/2005/8/layout/vList5"/>
    <dgm:cxn modelId="{96AA5CD4-7A86-4963-8C5D-B707C68099A5}" srcId="{38555487-6142-40C6-B12B-17B478961590}" destId="{03E690A8-EAF8-490F-BD5E-A92C9CE61B2A}" srcOrd="1" destOrd="0" parTransId="{EE8AF4FD-C165-4F82-95D1-0238E688C0DC}" sibTransId="{DACD7844-9114-4AD2-B2C1-EAD5C296550F}"/>
    <dgm:cxn modelId="{B22E744C-95D3-4760-9BF1-2DBF87607353}" type="presOf" srcId="{1EA61F5D-2B05-4F20-A169-01087E7BF9DB}" destId="{1A85E48D-DEC9-4ACA-8A51-A82797315663}" srcOrd="0" destOrd="0" presId="urn:microsoft.com/office/officeart/2005/8/layout/vList5"/>
    <dgm:cxn modelId="{7A5DC255-098D-4455-9C5E-FF0EADA7E839}" srcId="{46B47578-C6DB-40C2-9C36-03C2DA60C644}" destId="{12DF61A5-540B-4B3E-9C89-15A53FC9D0A1}" srcOrd="0" destOrd="0" parTransId="{51D66056-E448-4111-905A-A3B3657C5CB1}" sibTransId="{64187CF9-E6DD-4941-A012-157AC926036A}"/>
    <dgm:cxn modelId="{52C0EAE1-EF38-4F14-9C43-18B507269579}" type="presOf" srcId="{46B47578-C6DB-40C2-9C36-03C2DA60C644}" destId="{E039BA51-2E46-435F-BF7F-21CF445F4FED}" srcOrd="0" destOrd="0" presId="urn:microsoft.com/office/officeart/2005/8/layout/vList5"/>
    <dgm:cxn modelId="{29F0BC6F-0106-44DE-87B6-45D9A51D5D56}" type="presOf" srcId="{E786B00D-CCAE-4222-AED8-071BBF131F1B}" destId="{3A8EF31A-DDB9-4DFA-9228-CF46A51848C3}" srcOrd="0" destOrd="0" presId="urn:microsoft.com/office/officeart/2005/8/layout/vList5"/>
    <dgm:cxn modelId="{27DAE9FD-0086-41F2-81F2-5FFF1958DF17}" srcId="{D287628F-99F9-4F1F-BFFC-5FF4580BB8EC}" destId="{BD8ACC54-EBA8-44BB-A4A0-FAEA3660295B}" srcOrd="0" destOrd="0" parTransId="{4898FD29-1EB8-4F81-9A32-3A784DE1FBAD}" sibTransId="{311C21FE-5861-4E68-99F5-E4B767D5DE4D}"/>
    <dgm:cxn modelId="{B666F18B-2D83-4900-9730-D4776EC7EED7}" type="presOf" srcId="{D287628F-99F9-4F1F-BFFC-5FF4580BB8EC}" destId="{9DE6A1F8-B464-4E15-A377-5087DA4B0154}" srcOrd="0" destOrd="0" presId="urn:microsoft.com/office/officeart/2005/8/layout/vList5"/>
    <dgm:cxn modelId="{F2BFA855-78D1-497C-A787-3FC4DEAB275A}" type="presParOf" srcId="{E039BA51-2E46-435F-BF7F-21CF445F4FED}" destId="{2B3627EB-C531-4B32-A9E1-C32C2557ACF1}" srcOrd="0" destOrd="0" presId="urn:microsoft.com/office/officeart/2005/8/layout/vList5"/>
    <dgm:cxn modelId="{5DFBADE2-6753-43B4-87A5-4A87F5E84496}" type="presParOf" srcId="{2B3627EB-C531-4B32-A9E1-C32C2557ACF1}" destId="{8244FDFE-AA89-41D2-B57B-198A1A4E8EF2}" srcOrd="0" destOrd="0" presId="urn:microsoft.com/office/officeart/2005/8/layout/vList5"/>
    <dgm:cxn modelId="{EB14A024-A26B-409E-A555-BFD8C591660B}" type="presParOf" srcId="{2B3627EB-C531-4B32-A9E1-C32C2557ACF1}" destId="{33974DDD-753D-4485-86C1-27F53F47292F}" srcOrd="1" destOrd="0" presId="urn:microsoft.com/office/officeart/2005/8/layout/vList5"/>
    <dgm:cxn modelId="{D865B635-C93B-495D-B1AA-069E5B4EBF85}" type="presParOf" srcId="{E039BA51-2E46-435F-BF7F-21CF445F4FED}" destId="{6A92A15B-1D7A-46C8-AC3A-10A1DF489C4B}" srcOrd="1" destOrd="0" presId="urn:microsoft.com/office/officeart/2005/8/layout/vList5"/>
    <dgm:cxn modelId="{7FAA26FB-7C8A-4B93-9C88-947E51CB92D9}" type="presParOf" srcId="{E039BA51-2E46-435F-BF7F-21CF445F4FED}" destId="{CAA7F323-819B-4368-8A8B-E9B96822D6D7}" srcOrd="2" destOrd="0" presId="urn:microsoft.com/office/officeart/2005/8/layout/vList5"/>
    <dgm:cxn modelId="{EA8EDCDF-7EFC-43B1-A93E-BA32FE1F972A}" type="presParOf" srcId="{CAA7F323-819B-4368-8A8B-E9B96822D6D7}" destId="{3CB8C78D-4F82-4EFE-863D-976844FA0D29}" srcOrd="0" destOrd="0" presId="urn:microsoft.com/office/officeart/2005/8/layout/vList5"/>
    <dgm:cxn modelId="{144B1025-E810-487F-BE02-482B67EC5B29}" type="presParOf" srcId="{CAA7F323-819B-4368-8A8B-E9B96822D6D7}" destId="{3A8EF31A-DDB9-4DFA-9228-CF46A51848C3}" srcOrd="1" destOrd="0" presId="urn:microsoft.com/office/officeart/2005/8/layout/vList5"/>
    <dgm:cxn modelId="{489505C1-4502-49B5-89AD-B9DC451F96C8}" type="presParOf" srcId="{E039BA51-2E46-435F-BF7F-21CF445F4FED}" destId="{56310747-AD90-44A8-87D1-D91BAD0190FE}" srcOrd="3" destOrd="0" presId="urn:microsoft.com/office/officeart/2005/8/layout/vList5"/>
    <dgm:cxn modelId="{BA739C10-0521-43C9-A4C0-7203C4226E73}" type="presParOf" srcId="{E039BA51-2E46-435F-BF7F-21CF445F4FED}" destId="{3241977D-7B3B-48FC-977E-C96BAFF9638A}" srcOrd="4" destOrd="0" presId="urn:microsoft.com/office/officeart/2005/8/layout/vList5"/>
    <dgm:cxn modelId="{5F6FDF3B-015D-4CE2-A832-EC987737B754}" type="presParOf" srcId="{3241977D-7B3B-48FC-977E-C96BAFF9638A}" destId="{1A85E48D-DEC9-4ACA-8A51-A82797315663}" srcOrd="0" destOrd="0" presId="urn:microsoft.com/office/officeart/2005/8/layout/vList5"/>
    <dgm:cxn modelId="{5FCAE7BD-A765-405D-94EA-53D2C9D267EB}" type="presParOf" srcId="{3241977D-7B3B-48FC-977E-C96BAFF9638A}" destId="{8764AADA-84CE-4930-A04E-EC792513FE02}" srcOrd="1" destOrd="0" presId="urn:microsoft.com/office/officeart/2005/8/layout/vList5"/>
    <dgm:cxn modelId="{A8D48B96-87ED-4484-9446-A503C2A7BB8B}" type="presParOf" srcId="{E039BA51-2E46-435F-BF7F-21CF445F4FED}" destId="{21271D9A-9900-4A86-8B65-89488E8B31B9}" srcOrd="5" destOrd="0" presId="urn:microsoft.com/office/officeart/2005/8/layout/vList5"/>
    <dgm:cxn modelId="{0F7A1F04-3FED-44E6-BF7C-21BBD2F434D5}" type="presParOf" srcId="{E039BA51-2E46-435F-BF7F-21CF445F4FED}" destId="{413D0980-2E96-4EFE-ADDF-4EFC49183927}" srcOrd="6" destOrd="0" presId="urn:microsoft.com/office/officeart/2005/8/layout/vList5"/>
    <dgm:cxn modelId="{4F0F68C5-73EE-4EA5-A524-667194CFB900}" type="presParOf" srcId="{413D0980-2E96-4EFE-ADDF-4EFC49183927}" destId="{9DE6A1F8-B464-4E15-A377-5087DA4B0154}" srcOrd="0" destOrd="0" presId="urn:microsoft.com/office/officeart/2005/8/layout/vList5"/>
    <dgm:cxn modelId="{EB62D8D4-B452-4B8E-AC70-B3480E2969BC}" type="presParOf" srcId="{413D0980-2E96-4EFE-ADDF-4EFC49183927}" destId="{8D3DD0A4-6D13-4CF5-9F42-ED8EB8A890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208153-99DD-4896-84B9-83AFC3B28033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</dgm:pt>
    <dgm:pt modelId="{4CC76070-9B1E-4A4B-8DC5-D79494A4E1BD}">
      <dgm:prSet phldrT="[Texto]"/>
      <dgm:spPr/>
      <dgm:t>
        <a:bodyPr/>
        <a:lstStyle/>
        <a:p>
          <a:r>
            <a:rPr lang="es-MX" b="1" dirty="0" smtClean="0">
              <a:latin typeface="Arial Narrow" pitchFamily="34" charset="0"/>
            </a:rPr>
            <a:t>Masivo</a:t>
          </a:r>
          <a:endParaRPr lang="es-MX" b="1" dirty="0">
            <a:latin typeface="Arial Narrow" pitchFamily="34" charset="0"/>
          </a:endParaRPr>
        </a:p>
      </dgm:t>
    </dgm:pt>
    <dgm:pt modelId="{913EB5E3-3946-458F-B7E3-BC8FBEE6F2D5}" type="parTrans" cxnId="{1AA9CBBC-D3DE-4C22-B8A2-F4A0040A345B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C1FA9FBE-0A05-4AE9-987F-57804F1C48AF}" type="sibTrans" cxnId="{1AA9CBBC-D3DE-4C22-B8A2-F4A0040A345B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023EA16B-9689-437A-9F03-8371B221C021}">
      <dgm:prSet phldrT="[Texto]"/>
      <dgm:spPr/>
      <dgm:t>
        <a:bodyPr/>
        <a:lstStyle/>
        <a:p>
          <a:r>
            <a:rPr lang="es-MX" b="1" dirty="0" smtClean="0">
              <a:latin typeface="Arial Narrow" pitchFamily="34" charset="0"/>
            </a:rPr>
            <a:t>Nuevos hogares profesionales</a:t>
          </a:r>
          <a:endParaRPr lang="es-MX" b="1" dirty="0">
            <a:latin typeface="Arial Narrow" pitchFamily="34" charset="0"/>
          </a:endParaRPr>
        </a:p>
      </dgm:t>
    </dgm:pt>
    <dgm:pt modelId="{D1211B96-4F03-430D-A8E0-7F0CC32280B0}" type="parTrans" cxnId="{92A452A0-4CF3-4D70-9C41-C46702F34281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EB93FC62-4C62-40FB-84C9-61F9C6758E80}" type="sibTrans" cxnId="{92A452A0-4CF3-4D70-9C41-C46702F34281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5B187B12-9734-4E75-8833-1CE16486F544}">
      <dgm:prSet phldrT="[Texto]"/>
      <dgm:spPr/>
      <dgm:t>
        <a:bodyPr/>
        <a:lstStyle/>
        <a:p>
          <a:r>
            <a:rPr lang="es-MX" b="1" dirty="0" smtClean="0">
              <a:latin typeface="Arial Narrow" pitchFamily="34" charset="0"/>
            </a:rPr>
            <a:t>Altos ingresos</a:t>
          </a:r>
          <a:endParaRPr lang="es-MX" b="1" dirty="0">
            <a:latin typeface="Arial Narrow" pitchFamily="34" charset="0"/>
          </a:endParaRPr>
        </a:p>
      </dgm:t>
    </dgm:pt>
    <dgm:pt modelId="{75A16AED-AA25-4117-B57D-BADAEF950E12}" type="parTrans" cxnId="{68ADA707-7D9A-4C6D-BD8D-2111B72A61CF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52AC9D49-9E3A-4264-B299-6A1D83052F84}" type="sibTrans" cxnId="{68ADA707-7D9A-4C6D-BD8D-2111B72A61CF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3E372691-5BCF-4619-9169-3BC994E5FDFB}">
      <dgm:prSet phldrT="[Texto]" custT="1"/>
      <dgm:spPr/>
      <dgm:t>
        <a:bodyPr/>
        <a:lstStyle/>
        <a:p>
          <a:pPr algn="just"/>
          <a:r>
            <a:rPr lang="es-MX" sz="1800" b="0" i="0" dirty="0" smtClean="0">
              <a:solidFill>
                <a:schemeClr val="tx1"/>
              </a:solidFill>
              <a:latin typeface="Arial Narrow" pitchFamily="34" charset="0"/>
            </a:rPr>
            <a:t>Alta sensibilidad al precio</a:t>
          </a:r>
          <a:endParaRPr lang="es-MX" sz="1800" b="0" i="0" dirty="0">
            <a:solidFill>
              <a:schemeClr val="tx1"/>
            </a:solidFill>
            <a:latin typeface="Arial Narrow" pitchFamily="34" charset="0"/>
          </a:endParaRPr>
        </a:p>
      </dgm:t>
    </dgm:pt>
    <dgm:pt modelId="{F9B3C67F-2BFA-42CA-8A84-42EF5E2F0CDA}" type="parTrans" cxnId="{98759957-D617-49B7-8ECC-5BEEE065739F}">
      <dgm:prSet/>
      <dgm:spPr/>
      <dgm:t>
        <a:bodyPr/>
        <a:lstStyle/>
        <a:p>
          <a:endParaRPr lang="es-MX"/>
        </a:p>
      </dgm:t>
    </dgm:pt>
    <dgm:pt modelId="{8BCD3705-938C-4DE7-85FF-A8E2F7DDEE14}" type="sibTrans" cxnId="{98759957-D617-49B7-8ECC-5BEEE065739F}">
      <dgm:prSet/>
      <dgm:spPr/>
      <dgm:t>
        <a:bodyPr/>
        <a:lstStyle/>
        <a:p>
          <a:endParaRPr lang="es-MX"/>
        </a:p>
      </dgm:t>
    </dgm:pt>
    <dgm:pt modelId="{967CA266-8836-4B2C-A6CF-7372472081D6}">
      <dgm:prSet custT="1"/>
      <dgm:spPr/>
      <dgm:t>
        <a:bodyPr/>
        <a:lstStyle/>
        <a:p>
          <a:pPr algn="just"/>
          <a:r>
            <a:rPr lang="es-MX" sz="1800" b="0" i="0" dirty="0" smtClean="0">
              <a:solidFill>
                <a:schemeClr val="tx1"/>
              </a:solidFill>
              <a:latin typeface="Arial Narrow" pitchFamily="34" charset="0"/>
            </a:rPr>
            <a:t>Fidelidad a marcas de confianza</a:t>
          </a:r>
        </a:p>
      </dgm:t>
    </dgm:pt>
    <dgm:pt modelId="{36E9297E-70EA-4AC8-BA6C-6A498105BEE0}" type="parTrans" cxnId="{2F90355E-BB8C-47EA-8AD0-7660537ED1D8}">
      <dgm:prSet/>
      <dgm:spPr/>
      <dgm:t>
        <a:bodyPr/>
        <a:lstStyle/>
        <a:p>
          <a:endParaRPr lang="es-MX"/>
        </a:p>
      </dgm:t>
    </dgm:pt>
    <dgm:pt modelId="{A2A171ED-9342-4B59-A10A-274BE87AF7E2}" type="sibTrans" cxnId="{2F90355E-BB8C-47EA-8AD0-7660537ED1D8}">
      <dgm:prSet/>
      <dgm:spPr/>
      <dgm:t>
        <a:bodyPr/>
        <a:lstStyle/>
        <a:p>
          <a:endParaRPr lang="es-MX"/>
        </a:p>
      </dgm:t>
    </dgm:pt>
    <dgm:pt modelId="{501C1E3F-4BB0-4760-8867-2FD26CA1A31F}">
      <dgm:prSet custT="1"/>
      <dgm:spPr/>
      <dgm:t>
        <a:bodyPr/>
        <a:lstStyle/>
        <a:p>
          <a:pPr algn="just"/>
          <a:r>
            <a:rPr lang="es-MX" sz="1800" b="0" i="0" dirty="0" smtClean="0">
              <a:solidFill>
                <a:schemeClr val="tx1"/>
              </a:solidFill>
              <a:latin typeface="Arial Narrow" pitchFamily="34" charset="0"/>
            </a:rPr>
            <a:t>Presentaciones de bajo desembolso / usos multifamiliares</a:t>
          </a:r>
        </a:p>
      </dgm:t>
    </dgm:pt>
    <dgm:pt modelId="{480FD424-2A42-44B1-80CC-9DD9C1C82029}" type="parTrans" cxnId="{8698C3E3-AFE8-4A56-8466-86CDF551F7EB}">
      <dgm:prSet/>
      <dgm:spPr/>
      <dgm:t>
        <a:bodyPr/>
        <a:lstStyle/>
        <a:p>
          <a:endParaRPr lang="es-MX"/>
        </a:p>
      </dgm:t>
    </dgm:pt>
    <dgm:pt modelId="{311F2123-581A-4A23-996B-66D7CA33AAED}" type="sibTrans" cxnId="{8698C3E3-AFE8-4A56-8466-86CDF551F7EB}">
      <dgm:prSet/>
      <dgm:spPr/>
      <dgm:t>
        <a:bodyPr/>
        <a:lstStyle/>
        <a:p>
          <a:endParaRPr lang="es-MX"/>
        </a:p>
      </dgm:t>
    </dgm:pt>
    <dgm:pt modelId="{991A22BB-9A62-4C4C-AE8E-E0E5DAC763D5}">
      <dgm:prSet custT="1"/>
      <dgm:spPr/>
      <dgm:t>
        <a:bodyPr/>
        <a:lstStyle/>
        <a:p>
          <a:pPr algn="just"/>
          <a:r>
            <a:rPr lang="es-MX" sz="1800" b="0" i="0" dirty="0" smtClean="0">
              <a:solidFill>
                <a:schemeClr val="tx1"/>
              </a:solidFill>
              <a:latin typeface="Arial Narrow" pitchFamily="34" charset="0"/>
            </a:rPr>
            <a:t>Falsificación de marcas</a:t>
          </a:r>
        </a:p>
      </dgm:t>
    </dgm:pt>
    <dgm:pt modelId="{4196E447-E361-4F05-9E08-3E9B3675EEE9}" type="parTrans" cxnId="{DB13EB45-F295-47CC-9018-3F4758C00961}">
      <dgm:prSet/>
      <dgm:spPr/>
      <dgm:t>
        <a:bodyPr/>
        <a:lstStyle/>
        <a:p>
          <a:endParaRPr lang="es-MX"/>
        </a:p>
      </dgm:t>
    </dgm:pt>
    <dgm:pt modelId="{E6043657-FF0D-4AE5-BE81-D883CBAA5922}" type="sibTrans" cxnId="{DB13EB45-F295-47CC-9018-3F4758C00961}">
      <dgm:prSet/>
      <dgm:spPr/>
      <dgm:t>
        <a:bodyPr/>
        <a:lstStyle/>
        <a:p>
          <a:endParaRPr lang="es-MX"/>
        </a:p>
      </dgm:t>
    </dgm:pt>
    <dgm:pt modelId="{2D1EFD7B-6592-4E7E-80C1-B14AF8E35DED}">
      <dgm:prSet custT="1"/>
      <dgm:spPr/>
      <dgm:t>
        <a:bodyPr/>
        <a:lstStyle/>
        <a:p>
          <a:pPr algn="just"/>
          <a:r>
            <a:rPr lang="es-MX" sz="1800" b="0" i="0" dirty="0" smtClean="0">
              <a:solidFill>
                <a:schemeClr val="tx1"/>
              </a:solidFill>
              <a:latin typeface="Arial Narrow" pitchFamily="34" charset="0"/>
            </a:rPr>
            <a:t>Tradicional – Nacionalista</a:t>
          </a:r>
        </a:p>
      </dgm:t>
    </dgm:pt>
    <dgm:pt modelId="{1846B667-00E1-4E88-98B4-3C2AEE10FF09}" type="parTrans" cxnId="{BF529A08-097C-4362-92EA-3B6F49231A44}">
      <dgm:prSet/>
      <dgm:spPr/>
      <dgm:t>
        <a:bodyPr/>
        <a:lstStyle/>
        <a:p>
          <a:endParaRPr lang="es-MX"/>
        </a:p>
      </dgm:t>
    </dgm:pt>
    <dgm:pt modelId="{5E88B59D-9D0D-424E-BF15-5B69B5F38121}" type="sibTrans" cxnId="{BF529A08-097C-4362-92EA-3B6F49231A44}">
      <dgm:prSet/>
      <dgm:spPr/>
      <dgm:t>
        <a:bodyPr/>
        <a:lstStyle/>
        <a:p>
          <a:endParaRPr lang="es-MX"/>
        </a:p>
      </dgm:t>
    </dgm:pt>
    <dgm:pt modelId="{2BF1E680-E3AA-4A64-9300-7FA558F6C2C8}">
      <dgm:prSet phldrT="[Texto]" custT="1"/>
      <dgm:spPr/>
      <dgm:t>
        <a:bodyPr/>
        <a:lstStyle/>
        <a:p>
          <a:pPr algn="just"/>
          <a:r>
            <a:rPr lang="es-MX" sz="1800" b="0" i="0" dirty="0" smtClean="0">
              <a:solidFill>
                <a:schemeClr val="tx1"/>
              </a:solidFill>
              <a:latin typeface="Arial Narrow" pitchFamily="34" charset="0"/>
            </a:rPr>
            <a:t>Consumidor de marcas de lujo.</a:t>
          </a:r>
        </a:p>
      </dgm:t>
    </dgm:pt>
    <dgm:pt modelId="{39EDDAB5-9EBF-428B-BB8B-54AF67EC6DFF}" type="parTrans" cxnId="{1BDC7390-47EB-408D-8B97-C24BEE8E3CB4}">
      <dgm:prSet/>
      <dgm:spPr/>
      <dgm:t>
        <a:bodyPr/>
        <a:lstStyle/>
        <a:p>
          <a:endParaRPr lang="es-MX"/>
        </a:p>
      </dgm:t>
    </dgm:pt>
    <dgm:pt modelId="{BD5947A9-2CE8-4DA4-BC73-F0BAE085E854}" type="sibTrans" cxnId="{1BDC7390-47EB-408D-8B97-C24BEE8E3CB4}">
      <dgm:prSet/>
      <dgm:spPr/>
      <dgm:t>
        <a:bodyPr/>
        <a:lstStyle/>
        <a:p>
          <a:endParaRPr lang="es-MX"/>
        </a:p>
      </dgm:t>
    </dgm:pt>
    <dgm:pt modelId="{0BA5C640-2EB0-4D22-8D38-202B5FB8B0B1}">
      <dgm:prSet custT="1"/>
      <dgm:spPr/>
      <dgm:t>
        <a:bodyPr/>
        <a:lstStyle/>
        <a:p>
          <a:pPr algn="just"/>
          <a:r>
            <a:rPr lang="es-MX" sz="1800" b="0" i="0" dirty="0" smtClean="0">
              <a:solidFill>
                <a:schemeClr val="tx1"/>
              </a:solidFill>
              <a:latin typeface="Arial Narrow" pitchFamily="34" charset="0"/>
            </a:rPr>
            <a:t>Seguidor de tendencia USA y Europa.</a:t>
          </a:r>
        </a:p>
      </dgm:t>
    </dgm:pt>
    <dgm:pt modelId="{09B27A32-D377-43E1-B4D2-EBBE938C56E4}" type="parTrans" cxnId="{658CE51C-F77E-405F-BAE2-47682A6385CE}">
      <dgm:prSet/>
      <dgm:spPr/>
      <dgm:t>
        <a:bodyPr/>
        <a:lstStyle/>
        <a:p>
          <a:endParaRPr lang="es-MX"/>
        </a:p>
      </dgm:t>
    </dgm:pt>
    <dgm:pt modelId="{0AE47085-E8D9-4ED5-842C-58D5AB4AE81F}" type="sibTrans" cxnId="{658CE51C-F77E-405F-BAE2-47682A6385CE}">
      <dgm:prSet/>
      <dgm:spPr/>
      <dgm:t>
        <a:bodyPr/>
        <a:lstStyle/>
        <a:p>
          <a:endParaRPr lang="es-MX"/>
        </a:p>
      </dgm:t>
    </dgm:pt>
    <dgm:pt modelId="{8B2425A3-CF91-4EA9-BC9A-80D11969A8B6}">
      <dgm:prSet custT="1"/>
      <dgm:spPr/>
      <dgm:t>
        <a:bodyPr/>
        <a:lstStyle/>
        <a:p>
          <a:pPr algn="just"/>
          <a:r>
            <a:rPr lang="es-MX" sz="1800" b="0" i="0" dirty="0" smtClean="0">
              <a:solidFill>
                <a:schemeClr val="tx1"/>
              </a:solidFill>
              <a:latin typeface="Arial Narrow" pitchFamily="34" charset="0"/>
            </a:rPr>
            <a:t>Compra basado en la ocasión y temporada.</a:t>
          </a:r>
        </a:p>
      </dgm:t>
    </dgm:pt>
    <dgm:pt modelId="{31063D35-88C8-4F96-B629-60DF365401FB}" type="parTrans" cxnId="{CA43A115-31A0-4C1F-A78A-E07A906D9560}">
      <dgm:prSet/>
      <dgm:spPr/>
      <dgm:t>
        <a:bodyPr/>
        <a:lstStyle/>
        <a:p>
          <a:endParaRPr lang="es-MX"/>
        </a:p>
      </dgm:t>
    </dgm:pt>
    <dgm:pt modelId="{6CB1ED46-8811-4215-B57B-B194F490B991}" type="sibTrans" cxnId="{CA43A115-31A0-4C1F-A78A-E07A906D9560}">
      <dgm:prSet/>
      <dgm:spPr/>
      <dgm:t>
        <a:bodyPr/>
        <a:lstStyle/>
        <a:p>
          <a:endParaRPr lang="es-MX"/>
        </a:p>
      </dgm:t>
    </dgm:pt>
    <dgm:pt modelId="{7658CAB8-1DBE-4419-A770-9743E595CAFF}">
      <dgm:prSet custT="1"/>
      <dgm:spPr/>
      <dgm:t>
        <a:bodyPr/>
        <a:lstStyle/>
        <a:p>
          <a:pPr algn="just"/>
          <a:r>
            <a:rPr lang="es-MX" sz="1800" b="0" i="0" dirty="0" err="1" smtClean="0">
              <a:solidFill>
                <a:schemeClr val="tx1"/>
              </a:solidFill>
              <a:latin typeface="Arial Narrow" pitchFamily="34" charset="0"/>
            </a:rPr>
            <a:t>Aspiracional</a:t>
          </a:r>
          <a:endParaRPr lang="es-MX" sz="1800" dirty="0"/>
        </a:p>
      </dgm:t>
    </dgm:pt>
    <dgm:pt modelId="{0561D80D-1AB1-4558-A6DA-5CCFF12A3704}" type="parTrans" cxnId="{D34B33E3-5F4C-483E-9FB1-0D8FAD03E67D}">
      <dgm:prSet/>
      <dgm:spPr/>
      <dgm:t>
        <a:bodyPr/>
        <a:lstStyle/>
        <a:p>
          <a:endParaRPr lang="es-MX"/>
        </a:p>
      </dgm:t>
    </dgm:pt>
    <dgm:pt modelId="{0AD9484D-9C20-40BF-98E8-8C107863A6B1}" type="sibTrans" cxnId="{D34B33E3-5F4C-483E-9FB1-0D8FAD03E67D}">
      <dgm:prSet/>
      <dgm:spPr/>
      <dgm:t>
        <a:bodyPr/>
        <a:lstStyle/>
        <a:p>
          <a:endParaRPr lang="es-MX"/>
        </a:p>
      </dgm:t>
    </dgm:pt>
    <dgm:pt modelId="{5842549F-EB86-4872-8ADD-50E6287E5543}">
      <dgm:prSet custT="1"/>
      <dgm:spPr/>
      <dgm:t>
        <a:bodyPr/>
        <a:lstStyle/>
        <a:p>
          <a:pPr algn="just"/>
          <a:r>
            <a:rPr lang="es-MX" sz="1800" b="0" i="0" dirty="0" err="1" smtClean="0">
              <a:solidFill>
                <a:schemeClr val="tx1"/>
              </a:solidFill>
              <a:latin typeface="Arial Narrow" pitchFamily="34" charset="0"/>
            </a:rPr>
            <a:t>Marquillero</a:t>
          </a:r>
          <a:endParaRPr lang="es-MX" sz="1800" b="0" i="0" dirty="0" smtClean="0">
            <a:solidFill>
              <a:schemeClr val="tx1"/>
            </a:solidFill>
            <a:latin typeface="Arial Narrow" pitchFamily="34" charset="0"/>
          </a:endParaRPr>
        </a:p>
      </dgm:t>
    </dgm:pt>
    <dgm:pt modelId="{E09C1A9A-0416-40D7-9B0B-E6EA064456CA}" type="parTrans" cxnId="{90DABEDB-AD79-4494-9E1B-5DF46F453C1E}">
      <dgm:prSet/>
      <dgm:spPr/>
      <dgm:t>
        <a:bodyPr/>
        <a:lstStyle/>
        <a:p>
          <a:endParaRPr lang="es-MX"/>
        </a:p>
      </dgm:t>
    </dgm:pt>
    <dgm:pt modelId="{8A44891D-2FCB-4B30-B88C-D7972953A4F0}" type="sibTrans" cxnId="{90DABEDB-AD79-4494-9E1B-5DF46F453C1E}">
      <dgm:prSet/>
      <dgm:spPr/>
      <dgm:t>
        <a:bodyPr/>
        <a:lstStyle/>
        <a:p>
          <a:endParaRPr lang="es-MX"/>
        </a:p>
      </dgm:t>
    </dgm:pt>
    <dgm:pt modelId="{A0B46780-2E73-47B2-9D0F-0CEED14D5443}">
      <dgm:prSet phldrT="[Texto]" custT="1"/>
      <dgm:spPr/>
      <dgm:t>
        <a:bodyPr/>
        <a:lstStyle/>
        <a:p>
          <a:pPr algn="just"/>
          <a:r>
            <a:rPr lang="es-MX" sz="1800" b="0" i="0" dirty="0" smtClean="0">
              <a:solidFill>
                <a:schemeClr val="tx1"/>
              </a:solidFill>
              <a:latin typeface="Arial Narrow" pitchFamily="34" charset="0"/>
            </a:rPr>
            <a:t>Paga un precio alto por la distinción y el estatus que entrega el bien.</a:t>
          </a:r>
        </a:p>
      </dgm:t>
    </dgm:pt>
    <dgm:pt modelId="{9310C18A-CD90-41A7-A065-2B8E936D9DC1}" type="parTrans" cxnId="{D18FEF85-0063-493A-8C5D-FF3CC3D4AD42}">
      <dgm:prSet/>
      <dgm:spPr/>
      <dgm:t>
        <a:bodyPr/>
        <a:lstStyle/>
        <a:p>
          <a:endParaRPr lang="es-MX"/>
        </a:p>
      </dgm:t>
    </dgm:pt>
    <dgm:pt modelId="{23BF4C6C-D807-40FA-8DCE-B52B7BF7A5BB}" type="sibTrans" cxnId="{D18FEF85-0063-493A-8C5D-FF3CC3D4AD42}">
      <dgm:prSet/>
      <dgm:spPr/>
      <dgm:t>
        <a:bodyPr/>
        <a:lstStyle/>
        <a:p>
          <a:endParaRPr lang="es-MX"/>
        </a:p>
      </dgm:t>
    </dgm:pt>
    <dgm:pt modelId="{3E4E486E-9478-414C-9DB8-5110598391EF}" type="pres">
      <dgm:prSet presAssocID="{1B208153-99DD-4896-84B9-83AFC3B28033}" presName="Name0" presStyleCnt="0">
        <dgm:presLayoutVars>
          <dgm:dir/>
          <dgm:animLvl val="lvl"/>
          <dgm:resizeHandles val="exact"/>
        </dgm:presLayoutVars>
      </dgm:prSet>
      <dgm:spPr/>
    </dgm:pt>
    <dgm:pt modelId="{26514907-26DA-40F1-A146-18B16AAD34AF}" type="pres">
      <dgm:prSet presAssocID="{4CC76070-9B1E-4A4B-8DC5-D79494A4E1BD}" presName="composite" presStyleCnt="0"/>
      <dgm:spPr/>
    </dgm:pt>
    <dgm:pt modelId="{15C5F668-FA05-4C39-8A0A-6C0B57270ED9}" type="pres">
      <dgm:prSet presAssocID="{4CC76070-9B1E-4A4B-8DC5-D79494A4E1B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A5BB98-70B6-4176-886F-95495D13D7AD}" type="pres">
      <dgm:prSet presAssocID="{4CC76070-9B1E-4A4B-8DC5-D79494A4E1B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1CDABC-F80B-4948-B0CA-DA294063AA4B}" type="pres">
      <dgm:prSet presAssocID="{C1FA9FBE-0A05-4AE9-987F-57804F1C48AF}" presName="space" presStyleCnt="0"/>
      <dgm:spPr/>
    </dgm:pt>
    <dgm:pt modelId="{53CD637D-7435-4BFF-A1AE-D07812CE9982}" type="pres">
      <dgm:prSet presAssocID="{023EA16B-9689-437A-9F03-8371B221C021}" presName="composite" presStyleCnt="0"/>
      <dgm:spPr/>
    </dgm:pt>
    <dgm:pt modelId="{35D1D775-8874-47F7-BB3E-448923387752}" type="pres">
      <dgm:prSet presAssocID="{023EA16B-9689-437A-9F03-8371B221C02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E5D8AF-29C7-468F-BAE8-4537AE7427FA}" type="pres">
      <dgm:prSet presAssocID="{023EA16B-9689-437A-9F03-8371B221C02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D0228C0-75D0-49E3-91F7-65037DD80F62}" type="pres">
      <dgm:prSet presAssocID="{EB93FC62-4C62-40FB-84C9-61F9C6758E80}" presName="space" presStyleCnt="0"/>
      <dgm:spPr/>
    </dgm:pt>
    <dgm:pt modelId="{FDC899EF-4EB0-42E9-B5AC-A65B8CEA071D}" type="pres">
      <dgm:prSet presAssocID="{5B187B12-9734-4E75-8833-1CE16486F544}" presName="composite" presStyleCnt="0"/>
      <dgm:spPr/>
    </dgm:pt>
    <dgm:pt modelId="{A90E8AA2-E2A1-4F60-9986-00510FDD7CDF}" type="pres">
      <dgm:prSet presAssocID="{5B187B12-9734-4E75-8833-1CE16486F5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3E50EE-7F50-4AB2-96F1-051CC77D7916}" type="pres">
      <dgm:prSet presAssocID="{5B187B12-9734-4E75-8833-1CE16486F5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81779BA-DC24-4644-841B-59141B3C5881}" type="presOf" srcId="{5842549F-EB86-4872-8ADD-50E6287E5543}" destId="{4CE5D8AF-29C7-468F-BAE8-4537AE7427FA}" srcOrd="0" destOrd="1" presId="urn:microsoft.com/office/officeart/2005/8/layout/hList1"/>
    <dgm:cxn modelId="{CA43A115-31A0-4C1F-A78A-E07A906D9560}" srcId="{5B187B12-9734-4E75-8833-1CE16486F544}" destId="{8B2425A3-CF91-4EA9-BC9A-80D11969A8B6}" srcOrd="3" destOrd="0" parTransId="{31063D35-88C8-4F96-B629-60DF365401FB}" sibTransId="{6CB1ED46-8811-4215-B57B-B194F490B991}"/>
    <dgm:cxn modelId="{8698C3E3-AFE8-4A56-8466-86CDF551F7EB}" srcId="{4CC76070-9B1E-4A4B-8DC5-D79494A4E1BD}" destId="{501C1E3F-4BB0-4760-8867-2FD26CA1A31F}" srcOrd="2" destOrd="0" parTransId="{480FD424-2A42-44B1-80CC-9DD9C1C82029}" sibTransId="{311F2123-581A-4A23-996B-66D7CA33AAED}"/>
    <dgm:cxn modelId="{98759957-D617-49B7-8ECC-5BEEE065739F}" srcId="{4CC76070-9B1E-4A4B-8DC5-D79494A4E1BD}" destId="{3E372691-5BCF-4619-9169-3BC994E5FDFB}" srcOrd="0" destOrd="0" parTransId="{F9B3C67F-2BFA-42CA-8A84-42EF5E2F0CDA}" sibTransId="{8BCD3705-938C-4DE7-85FF-A8E2F7DDEE14}"/>
    <dgm:cxn modelId="{50A91C24-771B-4FEC-AD5D-590723DA970F}" type="presOf" srcId="{501C1E3F-4BB0-4760-8867-2FD26CA1A31F}" destId="{3BA5BB98-70B6-4176-886F-95495D13D7AD}" srcOrd="0" destOrd="2" presId="urn:microsoft.com/office/officeart/2005/8/layout/hList1"/>
    <dgm:cxn modelId="{D34B33E3-5F4C-483E-9FB1-0D8FAD03E67D}" srcId="{023EA16B-9689-437A-9F03-8371B221C021}" destId="{7658CAB8-1DBE-4419-A770-9743E595CAFF}" srcOrd="0" destOrd="0" parTransId="{0561D80D-1AB1-4558-A6DA-5CCFF12A3704}" sibTransId="{0AD9484D-9C20-40BF-98E8-8C107863A6B1}"/>
    <dgm:cxn modelId="{BF529A08-097C-4362-92EA-3B6F49231A44}" srcId="{4CC76070-9B1E-4A4B-8DC5-D79494A4E1BD}" destId="{2D1EFD7B-6592-4E7E-80C1-B14AF8E35DED}" srcOrd="4" destOrd="0" parTransId="{1846B667-00E1-4E88-98B4-3C2AEE10FF09}" sibTransId="{5E88B59D-9D0D-424E-BF15-5B69B5F38121}"/>
    <dgm:cxn modelId="{5FA17D56-27ED-4D2E-B0A2-6D823E4905D7}" type="presOf" srcId="{3E372691-5BCF-4619-9169-3BC994E5FDFB}" destId="{3BA5BB98-70B6-4176-886F-95495D13D7AD}" srcOrd="0" destOrd="0" presId="urn:microsoft.com/office/officeart/2005/8/layout/hList1"/>
    <dgm:cxn modelId="{196FE2C3-0D92-4F41-B39A-6867B0C2BCE6}" type="presOf" srcId="{7658CAB8-1DBE-4419-A770-9743E595CAFF}" destId="{4CE5D8AF-29C7-468F-BAE8-4537AE7427FA}" srcOrd="0" destOrd="0" presId="urn:microsoft.com/office/officeart/2005/8/layout/hList1"/>
    <dgm:cxn modelId="{B88A667F-EE6B-424F-9331-94BE0F42FB82}" type="presOf" srcId="{023EA16B-9689-437A-9F03-8371B221C021}" destId="{35D1D775-8874-47F7-BB3E-448923387752}" srcOrd="0" destOrd="0" presId="urn:microsoft.com/office/officeart/2005/8/layout/hList1"/>
    <dgm:cxn modelId="{658CE51C-F77E-405F-BAE2-47682A6385CE}" srcId="{5B187B12-9734-4E75-8833-1CE16486F544}" destId="{0BA5C640-2EB0-4D22-8D38-202B5FB8B0B1}" srcOrd="2" destOrd="0" parTransId="{09B27A32-D377-43E1-B4D2-EBBE938C56E4}" sibTransId="{0AE47085-E8D9-4ED5-842C-58D5AB4AE81F}"/>
    <dgm:cxn modelId="{1AA9CBBC-D3DE-4C22-B8A2-F4A0040A345B}" srcId="{1B208153-99DD-4896-84B9-83AFC3B28033}" destId="{4CC76070-9B1E-4A4B-8DC5-D79494A4E1BD}" srcOrd="0" destOrd="0" parTransId="{913EB5E3-3946-458F-B7E3-BC8FBEE6F2D5}" sibTransId="{C1FA9FBE-0A05-4AE9-987F-57804F1C48AF}"/>
    <dgm:cxn modelId="{68ADA707-7D9A-4C6D-BD8D-2111B72A61CF}" srcId="{1B208153-99DD-4896-84B9-83AFC3B28033}" destId="{5B187B12-9734-4E75-8833-1CE16486F544}" srcOrd="2" destOrd="0" parTransId="{75A16AED-AA25-4117-B57D-BADAEF950E12}" sibTransId="{52AC9D49-9E3A-4264-B299-6A1D83052F84}"/>
    <dgm:cxn modelId="{D573B68F-115D-4429-9D37-92DA7F732397}" type="presOf" srcId="{8B2425A3-CF91-4EA9-BC9A-80D11969A8B6}" destId="{503E50EE-7F50-4AB2-96F1-051CC77D7916}" srcOrd="0" destOrd="3" presId="urn:microsoft.com/office/officeart/2005/8/layout/hList1"/>
    <dgm:cxn modelId="{26218B0B-EF78-4E34-988E-D3AF56F83F4B}" type="presOf" srcId="{A0B46780-2E73-47B2-9D0F-0CEED14D5443}" destId="{503E50EE-7F50-4AB2-96F1-051CC77D7916}" srcOrd="0" destOrd="1" presId="urn:microsoft.com/office/officeart/2005/8/layout/hList1"/>
    <dgm:cxn modelId="{5A4CF773-B531-4147-BB63-CC01DFE44C37}" type="presOf" srcId="{5B187B12-9734-4E75-8833-1CE16486F544}" destId="{A90E8AA2-E2A1-4F60-9986-00510FDD7CDF}" srcOrd="0" destOrd="0" presId="urn:microsoft.com/office/officeart/2005/8/layout/hList1"/>
    <dgm:cxn modelId="{90DABEDB-AD79-4494-9E1B-5DF46F453C1E}" srcId="{023EA16B-9689-437A-9F03-8371B221C021}" destId="{5842549F-EB86-4872-8ADD-50E6287E5543}" srcOrd="1" destOrd="0" parTransId="{E09C1A9A-0416-40D7-9B0B-E6EA064456CA}" sibTransId="{8A44891D-2FCB-4B30-B88C-D7972953A4F0}"/>
    <dgm:cxn modelId="{F7E7D880-42FA-48D4-B2D5-D5813B0699AD}" type="presOf" srcId="{991A22BB-9A62-4C4C-AE8E-E0E5DAC763D5}" destId="{3BA5BB98-70B6-4176-886F-95495D13D7AD}" srcOrd="0" destOrd="3" presId="urn:microsoft.com/office/officeart/2005/8/layout/hList1"/>
    <dgm:cxn modelId="{1BDC7390-47EB-408D-8B97-C24BEE8E3CB4}" srcId="{5B187B12-9734-4E75-8833-1CE16486F544}" destId="{2BF1E680-E3AA-4A64-9300-7FA558F6C2C8}" srcOrd="0" destOrd="0" parTransId="{39EDDAB5-9EBF-428B-BB8B-54AF67EC6DFF}" sibTransId="{BD5947A9-2CE8-4DA4-BC73-F0BAE085E854}"/>
    <dgm:cxn modelId="{36C9F6DC-AA29-4364-A674-5B2DF8169F64}" type="presOf" srcId="{2D1EFD7B-6592-4E7E-80C1-B14AF8E35DED}" destId="{3BA5BB98-70B6-4176-886F-95495D13D7AD}" srcOrd="0" destOrd="4" presId="urn:microsoft.com/office/officeart/2005/8/layout/hList1"/>
    <dgm:cxn modelId="{E03B7ABE-4BA5-4756-B2AD-855FD09CE23E}" type="presOf" srcId="{2BF1E680-E3AA-4A64-9300-7FA558F6C2C8}" destId="{503E50EE-7F50-4AB2-96F1-051CC77D7916}" srcOrd="0" destOrd="0" presId="urn:microsoft.com/office/officeart/2005/8/layout/hList1"/>
    <dgm:cxn modelId="{2F90355E-BB8C-47EA-8AD0-7660537ED1D8}" srcId="{4CC76070-9B1E-4A4B-8DC5-D79494A4E1BD}" destId="{967CA266-8836-4B2C-A6CF-7372472081D6}" srcOrd="1" destOrd="0" parTransId="{36E9297E-70EA-4AC8-BA6C-6A498105BEE0}" sibTransId="{A2A171ED-9342-4B59-A10A-274BE87AF7E2}"/>
    <dgm:cxn modelId="{DB13EB45-F295-47CC-9018-3F4758C00961}" srcId="{4CC76070-9B1E-4A4B-8DC5-D79494A4E1BD}" destId="{991A22BB-9A62-4C4C-AE8E-E0E5DAC763D5}" srcOrd="3" destOrd="0" parTransId="{4196E447-E361-4F05-9E08-3E9B3675EEE9}" sibTransId="{E6043657-FF0D-4AE5-BE81-D883CBAA5922}"/>
    <dgm:cxn modelId="{7C8B8E48-1C56-4E6B-8777-78F7C3D57059}" type="presOf" srcId="{4CC76070-9B1E-4A4B-8DC5-D79494A4E1BD}" destId="{15C5F668-FA05-4C39-8A0A-6C0B57270ED9}" srcOrd="0" destOrd="0" presId="urn:microsoft.com/office/officeart/2005/8/layout/hList1"/>
    <dgm:cxn modelId="{C603982F-54A8-427E-B65D-BFDB2F6C1B89}" type="presOf" srcId="{1B208153-99DD-4896-84B9-83AFC3B28033}" destId="{3E4E486E-9478-414C-9DB8-5110598391EF}" srcOrd="0" destOrd="0" presId="urn:microsoft.com/office/officeart/2005/8/layout/hList1"/>
    <dgm:cxn modelId="{EC5495B8-994E-4AF1-8D45-02695C3651FB}" type="presOf" srcId="{967CA266-8836-4B2C-A6CF-7372472081D6}" destId="{3BA5BB98-70B6-4176-886F-95495D13D7AD}" srcOrd="0" destOrd="1" presId="urn:microsoft.com/office/officeart/2005/8/layout/hList1"/>
    <dgm:cxn modelId="{EA921091-33CF-4D06-A9C3-19AFD5C37EF7}" type="presOf" srcId="{0BA5C640-2EB0-4D22-8D38-202B5FB8B0B1}" destId="{503E50EE-7F50-4AB2-96F1-051CC77D7916}" srcOrd="0" destOrd="2" presId="urn:microsoft.com/office/officeart/2005/8/layout/hList1"/>
    <dgm:cxn modelId="{92A452A0-4CF3-4D70-9C41-C46702F34281}" srcId="{1B208153-99DD-4896-84B9-83AFC3B28033}" destId="{023EA16B-9689-437A-9F03-8371B221C021}" srcOrd="1" destOrd="0" parTransId="{D1211B96-4F03-430D-A8E0-7F0CC32280B0}" sibTransId="{EB93FC62-4C62-40FB-84C9-61F9C6758E80}"/>
    <dgm:cxn modelId="{D18FEF85-0063-493A-8C5D-FF3CC3D4AD42}" srcId="{5B187B12-9734-4E75-8833-1CE16486F544}" destId="{A0B46780-2E73-47B2-9D0F-0CEED14D5443}" srcOrd="1" destOrd="0" parTransId="{9310C18A-CD90-41A7-A065-2B8E936D9DC1}" sibTransId="{23BF4C6C-D807-40FA-8DCE-B52B7BF7A5BB}"/>
    <dgm:cxn modelId="{BEB53370-58FB-4FA1-963D-89B2BB07F329}" type="presParOf" srcId="{3E4E486E-9478-414C-9DB8-5110598391EF}" destId="{26514907-26DA-40F1-A146-18B16AAD34AF}" srcOrd="0" destOrd="0" presId="urn:microsoft.com/office/officeart/2005/8/layout/hList1"/>
    <dgm:cxn modelId="{6326DCB2-CE44-47C9-BD57-4CA1E449111C}" type="presParOf" srcId="{26514907-26DA-40F1-A146-18B16AAD34AF}" destId="{15C5F668-FA05-4C39-8A0A-6C0B57270ED9}" srcOrd="0" destOrd="0" presId="urn:microsoft.com/office/officeart/2005/8/layout/hList1"/>
    <dgm:cxn modelId="{B1C038F7-AE29-40D6-BE87-A9AAB644C97F}" type="presParOf" srcId="{26514907-26DA-40F1-A146-18B16AAD34AF}" destId="{3BA5BB98-70B6-4176-886F-95495D13D7AD}" srcOrd="1" destOrd="0" presId="urn:microsoft.com/office/officeart/2005/8/layout/hList1"/>
    <dgm:cxn modelId="{0340DE27-B06A-453F-BCE1-CEFCE006C838}" type="presParOf" srcId="{3E4E486E-9478-414C-9DB8-5110598391EF}" destId="{AE1CDABC-F80B-4948-B0CA-DA294063AA4B}" srcOrd="1" destOrd="0" presId="urn:microsoft.com/office/officeart/2005/8/layout/hList1"/>
    <dgm:cxn modelId="{5FEA90A8-8AA6-4C04-905F-FC99D3FB1D5A}" type="presParOf" srcId="{3E4E486E-9478-414C-9DB8-5110598391EF}" destId="{53CD637D-7435-4BFF-A1AE-D07812CE9982}" srcOrd="2" destOrd="0" presId="urn:microsoft.com/office/officeart/2005/8/layout/hList1"/>
    <dgm:cxn modelId="{5E5EE805-23F7-4C10-8E16-6D750B89002C}" type="presParOf" srcId="{53CD637D-7435-4BFF-A1AE-D07812CE9982}" destId="{35D1D775-8874-47F7-BB3E-448923387752}" srcOrd="0" destOrd="0" presId="urn:microsoft.com/office/officeart/2005/8/layout/hList1"/>
    <dgm:cxn modelId="{41187F97-1EB6-4552-987B-982C3937CE28}" type="presParOf" srcId="{53CD637D-7435-4BFF-A1AE-D07812CE9982}" destId="{4CE5D8AF-29C7-468F-BAE8-4537AE7427FA}" srcOrd="1" destOrd="0" presId="urn:microsoft.com/office/officeart/2005/8/layout/hList1"/>
    <dgm:cxn modelId="{43636307-187F-4407-BB9C-BCCF0DE975CC}" type="presParOf" srcId="{3E4E486E-9478-414C-9DB8-5110598391EF}" destId="{AD0228C0-75D0-49E3-91F7-65037DD80F62}" srcOrd="3" destOrd="0" presId="urn:microsoft.com/office/officeart/2005/8/layout/hList1"/>
    <dgm:cxn modelId="{D74F48CB-6A85-4AE5-B5A5-7291EE7A3FE2}" type="presParOf" srcId="{3E4E486E-9478-414C-9DB8-5110598391EF}" destId="{FDC899EF-4EB0-42E9-B5AC-A65B8CEA071D}" srcOrd="4" destOrd="0" presId="urn:microsoft.com/office/officeart/2005/8/layout/hList1"/>
    <dgm:cxn modelId="{79410CE1-1C62-4001-8EA0-A0313E2EC5AD}" type="presParOf" srcId="{FDC899EF-4EB0-42E9-B5AC-A65B8CEA071D}" destId="{A90E8AA2-E2A1-4F60-9986-00510FDD7CDF}" srcOrd="0" destOrd="0" presId="urn:microsoft.com/office/officeart/2005/8/layout/hList1"/>
    <dgm:cxn modelId="{694FEB19-6B84-4B48-9220-3E9CCE6ECCA3}" type="presParOf" srcId="{FDC899EF-4EB0-42E9-B5AC-A65B8CEA071D}" destId="{503E50EE-7F50-4AB2-96F1-051CC77D79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78288-1DD9-4644-8E1C-73BD5A66765D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A78FFDAD-8089-44AA-A67E-7A9429485899}">
      <dgm:prSet phldrT="[Texto]" custT="1"/>
      <dgm:spPr/>
      <dgm:t>
        <a:bodyPr/>
        <a:lstStyle/>
        <a:p>
          <a:r>
            <a:rPr lang="es-MX" sz="1600" dirty="0" smtClean="0">
              <a:latin typeface="Arial Narrow" pitchFamily="34" charset="0"/>
            </a:rPr>
            <a:t>Sectores Maduros para Colombia</a:t>
          </a:r>
          <a:endParaRPr lang="es-MX" sz="1600" dirty="0">
            <a:latin typeface="Arial Narrow" pitchFamily="34" charset="0"/>
          </a:endParaRPr>
        </a:p>
      </dgm:t>
    </dgm:pt>
    <dgm:pt modelId="{6202BA0E-B1A9-4B0E-AD3A-FDDE5D2F474C}" type="parTrans" cxnId="{D70C349C-7AB2-4EFD-8CB0-CD7EB8BE7EAD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22CE6DB4-45E8-467D-9D4D-962EEBB6825C}" type="sibTrans" cxnId="{D70C349C-7AB2-4EFD-8CB0-CD7EB8BE7EAD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4B7009A6-2E43-4D84-9699-B83EFDDA55C0}">
      <dgm:prSet phldrT="[Texto]" custT="1"/>
      <dgm:spPr/>
      <dgm:t>
        <a:bodyPr/>
        <a:lstStyle/>
        <a:p>
          <a:r>
            <a:rPr lang="es-MX" sz="1600" dirty="0" smtClean="0">
              <a:latin typeface="Arial Narrow" pitchFamily="34" charset="0"/>
            </a:rPr>
            <a:t>Sectores en los cuales las exportaciones colombianas a México son mayores a US$ 15 millones al año</a:t>
          </a:r>
          <a:endParaRPr lang="es-MX" sz="1600" dirty="0">
            <a:latin typeface="Arial Narrow" pitchFamily="34" charset="0"/>
          </a:endParaRPr>
        </a:p>
      </dgm:t>
    </dgm:pt>
    <dgm:pt modelId="{49DFB88D-F255-4089-982D-56C06C9F6BED}" type="parTrans" cxnId="{01A312FD-C3D4-4B06-9219-E0AFCA09BE70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B8239CB3-6E5A-4D79-AC13-44C51F92C360}" type="sibTrans" cxnId="{01A312FD-C3D4-4B06-9219-E0AFCA09BE70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94409954-2008-4F63-8FDE-821F68F5968A}">
      <dgm:prSet phldrT="[Texto]" custT="1"/>
      <dgm:spPr/>
      <dgm:t>
        <a:bodyPr/>
        <a:lstStyle/>
        <a:p>
          <a:r>
            <a:rPr lang="es-MX" sz="1600" dirty="0" smtClean="0">
              <a:latin typeface="Arial Narrow" pitchFamily="34" charset="0"/>
            </a:rPr>
            <a:t>Sectores de Oportunidad Inmediata</a:t>
          </a:r>
          <a:endParaRPr lang="es-MX" sz="1600" dirty="0">
            <a:latin typeface="Arial Narrow" pitchFamily="34" charset="0"/>
          </a:endParaRPr>
        </a:p>
      </dgm:t>
    </dgm:pt>
    <dgm:pt modelId="{F5E2DB41-1820-47C8-A208-1BCFB9DDF6C3}" type="parTrans" cxnId="{1A6D073C-EAD8-4241-AFFB-B0A1716424EE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AFDC7255-ADFA-44BF-A9AD-24875F905C73}" type="sibTrans" cxnId="{1A6D073C-EAD8-4241-AFFB-B0A1716424EE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896F5D45-DDC0-40C0-9918-0613BC1766AD}">
      <dgm:prSet phldrT="[Texto]" custT="1"/>
      <dgm:spPr/>
      <dgm:t>
        <a:bodyPr/>
        <a:lstStyle/>
        <a:p>
          <a:r>
            <a:rPr lang="es-MX" sz="1600" dirty="0" smtClean="0">
              <a:latin typeface="Arial Narrow" pitchFamily="34" charset="0"/>
            </a:rPr>
            <a:t>Sectores cuyas importaciones en México son mayores a US$ 30 millones.</a:t>
          </a:r>
          <a:endParaRPr lang="es-MX" sz="1600" dirty="0">
            <a:latin typeface="Arial Narrow" pitchFamily="34" charset="0"/>
          </a:endParaRPr>
        </a:p>
      </dgm:t>
    </dgm:pt>
    <dgm:pt modelId="{54F28FC3-E893-4DB1-9A3D-103692C9B92D}" type="parTrans" cxnId="{3B2328F0-0F63-4AEA-9F02-2D8A0C9C2813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ADD91D64-83E7-4158-A80F-EC817B5C8918}" type="sibTrans" cxnId="{3B2328F0-0F63-4AEA-9F02-2D8A0C9C2813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9C5B3E83-1155-4D23-8A49-6B075B935BAD}">
      <dgm:prSet phldrT="[Texto]" custT="1"/>
      <dgm:spPr/>
      <dgm:t>
        <a:bodyPr/>
        <a:lstStyle/>
        <a:p>
          <a:r>
            <a:rPr lang="es-MX" sz="1600" dirty="0" smtClean="0">
              <a:latin typeface="Arial Narrow" pitchFamily="34" charset="0"/>
            </a:rPr>
            <a:t>Las exportaciones colombianas son mayores a US$ 10 millones y crecen a más del 5% anual </a:t>
          </a:r>
          <a:endParaRPr lang="es-MX" sz="1600" dirty="0">
            <a:latin typeface="Arial Narrow" pitchFamily="34" charset="0"/>
          </a:endParaRPr>
        </a:p>
      </dgm:t>
    </dgm:pt>
    <dgm:pt modelId="{3156B7C9-98B9-4E15-86E8-580B94C7A164}" type="parTrans" cxnId="{0B012184-907B-45A6-858D-547B6B5E0B6F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E8316E9E-CBE8-418D-ACEE-FC1FDD70A05E}" type="sibTrans" cxnId="{0B012184-907B-45A6-858D-547B6B5E0B6F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EC6AB906-013E-4A12-B674-F6096B927E8F}">
      <dgm:prSet phldrT="[Texto]" custT="1"/>
      <dgm:spPr/>
      <dgm:t>
        <a:bodyPr/>
        <a:lstStyle/>
        <a:p>
          <a:r>
            <a:rPr lang="es-MX" sz="1600" dirty="0" smtClean="0">
              <a:latin typeface="Arial Narrow" pitchFamily="34" charset="0"/>
            </a:rPr>
            <a:t>Sectores de Oportunidad en el Mediano Plazo</a:t>
          </a:r>
          <a:endParaRPr lang="es-MX" sz="1600" dirty="0">
            <a:latin typeface="Arial Narrow" pitchFamily="34" charset="0"/>
          </a:endParaRPr>
        </a:p>
      </dgm:t>
    </dgm:pt>
    <dgm:pt modelId="{DC49EC99-C339-4B93-A6C6-46F4A1CDB815}" type="parTrans" cxnId="{9952784B-9F33-4BFE-9454-035932C2F2A0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8552B7E0-C9A7-42D6-9C22-20A4CA76F904}" type="sibTrans" cxnId="{9952784B-9F33-4BFE-9454-035932C2F2A0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F7ED8B91-86A6-4EEC-8458-59D15F25BDD8}">
      <dgm:prSet phldrT="[Texto]" custT="1"/>
      <dgm:spPr/>
      <dgm:t>
        <a:bodyPr/>
        <a:lstStyle/>
        <a:p>
          <a:r>
            <a:rPr lang="es-MX" sz="1600" dirty="0" smtClean="0">
              <a:latin typeface="Arial Narrow" pitchFamily="34" charset="0"/>
            </a:rPr>
            <a:t>Sectores cuyas importaciones mexicanas totales son mayores a US$ 200 millones al año</a:t>
          </a:r>
          <a:endParaRPr lang="es-MX" sz="1600" dirty="0">
            <a:latin typeface="Arial Narrow" pitchFamily="34" charset="0"/>
          </a:endParaRPr>
        </a:p>
      </dgm:t>
    </dgm:pt>
    <dgm:pt modelId="{F853BC89-7250-4DA5-BBF6-9449145EAFAC}" type="parTrans" cxnId="{3B20361B-1891-435B-BBD8-BAE0D63A63B5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433171C3-09F2-4F40-B9FF-3C8B1CAE0401}" type="sibTrans" cxnId="{3B20361B-1891-435B-BBD8-BAE0D63A63B5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74702651-9CEE-42E0-AAB5-F8284B0445C6}">
      <dgm:prSet phldrT="[Texto]" custT="1"/>
      <dgm:spPr/>
      <dgm:t>
        <a:bodyPr/>
        <a:lstStyle/>
        <a:p>
          <a:r>
            <a:rPr lang="es-MX" sz="1600" dirty="0" smtClean="0">
              <a:latin typeface="Arial Narrow" pitchFamily="34" charset="0"/>
            </a:rPr>
            <a:t>La participación de EE.UU. y China en estos sectores es mayor al 50%</a:t>
          </a:r>
          <a:endParaRPr lang="es-MX" sz="1600" dirty="0">
            <a:latin typeface="Arial Narrow" pitchFamily="34" charset="0"/>
          </a:endParaRPr>
        </a:p>
      </dgm:t>
    </dgm:pt>
    <dgm:pt modelId="{F050A46D-6A32-4367-A23A-40EE3872A802}" type="parTrans" cxnId="{BA396DE2-B9FE-40DA-A724-083F9430FDF9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56E98B97-2245-4B0C-9EBF-FDED11F990BE}" type="sibTrans" cxnId="{BA396DE2-B9FE-40DA-A724-083F9430FDF9}">
      <dgm:prSet/>
      <dgm:spPr/>
      <dgm:t>
        <a:bodyPr/>
        <a:lstStyle/>
        <a:p>
          <a:endParaRPr lang="es-MX" sz="2800">
            <a:latin typeface="Arial Narrow" pitchFamily="34" charset="0"/>
          </a:endParaRPr>
        </a:p>
      </dgm:t>
    </dgm:pt>
    <dgm:pt modelId="{32BD31ED-B0DA-46E4-83DD-A544FCC9395D}">
      <dgm:prSet phldrT="[Texto]" custT="1"/>
      <dgm:spPr/>
      <dgm:t>
        <a:bodyPr/>
        <a:lstStyle/>
        <a:p>
          <a:r>
            <a:rPr lang="es-MX" sz="1600" dirty="0" smtClean="0">
              <a:latin typeface="Arial Narrow" pitchFamily="34" charset="0"/>
            </a:rPr>
            <a:t>Sectores de Oportunidad a Largo Plazo</a:t>
          </a:r>
          <a:endParaRPr lang="es-MX" sz="1600" dirty="0">
            <a:latin typeface="Arial Narrow" pitchFamily="34" charset="0"/>
          </a:endParaRPr>
        </a:p>
      </dgm:t>
    </dgm:pt>
    <dgm:pt modelId="{99782F76-9FFF-48FA-91B6-61D5A5BFCEC4}" type="parTrans" cxnId="{2C3E448D-48C3-4BD8-8719-36F060039A40}">
      <dgm:prSet/>
      <dgm:spPr/>
      <dgm:t>
        <a:bodyPr/>
        <a:lstStyle/>
        <a:p>
          <a:endParaRPr lang="es-MX" sz="2800"/>
        </a:p>
      </dgm:t>
    </dgm:pt>
    <dgm:pt modelId="{02625CD6-A7A9-48D1-B21A-BCFE01F567D3}" type="sibTrans" cxnId="{2C3E448D-48C3-4BD8-8719-36F060039A40}">
      <dgm:prSet/>
      <dgm:spPr/>
      <dgm:t>
        <a:bodyPr/>
        <a:lstStyle/>
        <a:p>
          <a:endParaRPr lang="es-MX" sz="2800"/>
        </a:p>
      </dgm:t>
    </dgm:pt>
    <dgm:pt modelId="{401717C8-F5C3-419B-8395-71B93F985875}">
      <dgm:prSet phldrT="[Texto]" custT="1"/>
      <dgm:spPr/>
      <dgm:t>
        <a:bodyPr/>
        <a:lstStyle/>
        <a:p>
          <a:r>
            <a:rPr lang="es-MX" sz="1600" i="1" u="sng" dirty="0" smtClean="0">
              <a:latin typeface="Arial Narrow" pitchFamily="34" charset="0"/>
            </a:rPr>
            <a:t>Aislando las importaciones de NAFTA y Asia</a:t>
          </a:r>
          <a:endParaRPr lang="es-MX" sz="1600" i="1" u="sng" dirty="0">
            <a:latin typeface="Arial Narrow" pitchFamily="34" charset="0"/>
          </a:endParaRPr>
        </a:p>
      </dgm:t>
    </dgm:pt>
    <dgm:pt modelId="{709900DA-6B06-43E6-B248-35B3984DFDA5}" type="parTrans" cxnId="{663CA375-67CA-40A9-915B-109BDA87ABB9}">
      <dgm:prSet/>
      <dgm:spPr/>
      <dgm:t>
        <a:bodyPr/>
        <a:lstStyle/>
        <a:p>
          <a:endParaRPr lang="es-MX"/>
        </a:p>
      </dgm:t>
    </dgm:pt>
    <dgm:pt modelId="{2D9384DC-73F0-4AE8-AF27-02AE43496B8E}" type="sibTrans" cxnId="{663CA375-67CA-40A9-915B-109BDA87ABB9}">
      <dgm:prSet/>
      <dgm:spPr/>
      <dgm:t>
        <a:bodyPr/>
        <a:lstStyle/>
        <a:p>
          <a:endParaRPr lang="es-MX"/>
        </a:p>
      </dgm:t>
    </dgm:pt>
    <dgm:pt modelId="{3E8CD885-25A2-45FC-981D-C1D61C85CA62}">
      <dgm:prSet phldrT="[Texto]" custT="1"/>
      <dgm:spPr/>
      <dgm:t>
        <a:bodyPr/>
        <a:lstStyle/>
        <a:p>
          <a:r>
            <a:rPr lang="es-MX" sz="1600" dirty="0" smtClean="0">
              <a:latin typeface="Arial Narrow" pitchFamily="34" charset="0"/>
            </a:rPr>
            <a:t>Sectores con oportunidades derivadas de la profundización del G2.</a:t>
          </a:r>
          <a:endParaRPr lang="es-MX" sz="1600" dirty="0">
            <a:latin typeface="Arial Narrow" pitchFamily="34" charset="0"/>
          </a:endParaRPr>
        </a:p>
      </dgm:t>
    </dgm:pt>
    <dgm:pt modelId="{D7A44AC8-D098-4FED-9604-765A0846AD13}" type="parTrans" cxnId="{473A9579-1892-4D61-BCAF-309BDE94641F}">
      <dgm:prSet/>
      <dgm:spPr/>
      <dgm:t>
        <a:bodyPr/>
        <a:lstStyle/>
        <a:p>
          <a:endParaRPr lang="es-MX"/>
        </a:p>
      </dgm:t>
    </dgm:pt>
    <dgm:pt modelId="{9AB33C52-6A71-4C42-B833-BD2CAB3C1598}" type="sibTrans" cxnId="{473A9579-1892-4D61-BCAF-309BDE94641F}">
      <dgm:prSet/>
      <dgm:spPr/>
      <dgm:t>
        <a:bodyPr/>
        <a:lstStyle/>
        <a:p>
          <a:endParaRPr lang="es-MX"/>
        </a:p>
      </dgm:t>
    </dgm:pt>
    <dgm:pt modelId="{163B76DB-F63F-48F9-9C31-A2F4C8E16656}">
      <dgm:prSet phldrT="[Texto]" custT="1"/>
      <dgm:spPr/>
      <dgm:t>
        <a:bodyPr/>
        <a:lstStyle/>
        <a:p>
          <a:r>
            <a:rPr lang="es-MX" sz="1600" dirty="0" smtClean="0">
              <a:latin typeface="Arial Narrow" pitchFamily="34" charset="0"/>
            </a:rPr>
            <a:t>Sectores en los que Colombia requiere transformación productiva para aumentar sus exportaciones a México.</a:t>
          </a:r>
          <a:endParaRPr lang="es-MX" sz="1600" dirty="0">
            <a:latin typeface="Arial Narrow" pitchFamily="34" charset="0"/>
          </a:endParaRPr>
        </a:p>
      </dgm:t>
    </dgm:pt>
    <dgm:pt modelId="{C9365C97-3957-4DFC-B82E-28C59E4E799E}" type="parTrans" cxnId="{D2C6B973-8F30-46E3-A756-8F9451C97B18}">
      <dgm:prSet/>
      <dgm:spPr/>
      <dgm:t>
        <a:bodyPr/>
        <a:lstStyle/>
        <a:p>
          <a:endParaRPr lang="es-MX"/>
        </a:p>
      </dgm:t>
    </dgm:pt>
    <dgm:pt modelId="{0C10BE33-9981-4BCA-9D6C-AAA8866BDED2}" type="sibTrans" cxnId="{D2C6B973-8F30-46E3-A756-8F9451C97B18}">
      <dgm:prSet/>
      <dgm:spPr/>
      <dgm:t>
        <a:bodyPr/>
        <a:lstStyle/>
        <a:p>
          <a:endParaRPr lang="es-MX"/>
        </a:p>
      </dgm:t>
    </dgm:pt>
    <dgm:pt modelId="{3BE06894-CD0C-4C82-90EC-9AE490D71197}">
      <dgm:prSet phldrT="[Texto]" custT="1"/>
      <dgm:spPr/>
      <dgm:t>
        <a:bodyPr/>
        <a:lstStyle/>
        <a:p>
          <a:r>
            <a:rPr lang="es-MX" sz="1600" dirty="0" smtClean="0">
              <a:latin typeface="Arial Narrow" pitchFamily="34" charset="0"/>
            </a:rPr>
            <a:t>Sectores con oportunidades reducidas en el mercado mexicano.</a:t>
          </a:r>
          <a:endParaRPr lang="es-MX" sz="1600" dirty="0">
            <a:latin typeface="Arial Narrow" pitchFamily="34" charset="0"/>
          </a:endParaRPr>
        </a:p>
      </dgm:t>
    </dgm:pt>
    <dgm:pt modelId="{1D276575-A95B-40A6-B4C3-FDE0B7F87993}" type="parTrans" cxnId="{D8900746-9721-473A-8C0A-48C838FD9C87}">
      <dgm:prSet/>
      <dgm:spPr/>
      <dgm:t>
        <a:bodyPr/>
        <a:lstStyle/>
        <a:p>
          <a:endParaRPr lang="es-MX"/>
        </a:p>
      </dgm:t>
    </dgm:pt>
    <dgm:pt modelId="{3D41D6A6-BB86-4DB8-A829-AE30AE530FBA}" type="sibTrans" cxnId="{D8900746-9721-473A-8C0A-48C838FD9C87}">
      <dgm:prSet/>
      <dgm:spPr/>
      <dgm:t>
        <a:bodyPr/>
        <a:lstStyle/>
        <a:p>
          <a:endParaRPr lang="es-MX"/>
        </a:p>
      </dgm:t>
    </dgm:pt>
    <dgm:pt modelId="{47719834-8362-49FE-825C-636C8A220F74}" type="pres">
      <dgm:prSet presAssocID="{1F878288-1DD9-4644-8E1C-73BD5A6676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89638C3-8156-4B25-AAC6-C96CDA3A423E}" type="pres">
      <dgm:prSet presAssocID="{A78FFDAD-8089-44AA-A67E-7A9429485899}" presName="composite" presStyleCnt="0"/>
      <dgm:spPr/>
    </dgm:pt>
    <dgm:pt modelId="{EB7753C5-D79F-4B40-B8AF-A064E6CAAE2F}" type="pres">
      <dgm:prSet presAssocID="{A78FFDAD-8089-44AA-A67E-7A942948589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D2349E-F594-4969-A3E3-7D07F8431ED2}" type="pres">
      <dgm:prSet presAssocID="{A78FFDAD-8089-44AA-A67E-7A942948589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06C5DE-F5F9-42EC-9254-843A254FFE89}" type="pres">
      <dgm:prSet presAssocID="{22CE6DB4-45E8-467D-9D4D-962EEBB6825C}" presName="space" presStyleCnt="0"/>
      <dgm:spPr/>
    </dgm:pt>
    <dgm:pt modelId="{3BF3FB3A-6938-4EBE-BE56-13E1203CF054}" type="pres">
      <dgm:prSet presAssocID="{94409954-2008-4F63-8FDE-821F68F5968A}" presName="composite" presStyleCnt="0"/>
      <dgm:spPr/>
    </dgm:pt>
    <dgm:pt modelId="{2E2D0811-862E-4CAB-A10C-3EA796DD4973}" type="pres">
      <dgm:prSet presAssocID="{94409954-2008-4F63-8FDE-821F68F5968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5AF762-2F30-4F85-89E9-541AB537ED0C}" type="pres">
      <dgm:prSet presAssocID="{94409954-2008-4F63-8FDE-821F68F5968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A3DB7B-68DC-4EEA-A723-2303D81B89A0}" type="pres">
      <dgm:prSet presAssocID="{AFDC7255-ADFA-44BF-A9AD-24875F905C73}" presName="space" presStyleCnt="0"/>
      <dgm:spPr/>
    </dgm:pt>
    <dgm:pt modelId="{25EAD3EA-E69B-468D-B77B-2577B9569F9E}" type="pres">
      <dgm:prSet presAssocID="{EC6AB906-013E-4A12-B674-F6096B927E8F}" presName="composite" presStyleCnt="0"/>
      <dgm:spPr/>
    </dgm:pt>
    <dgm:pt modelId="{199FC15C-2328-4EF3-98FB-5F954FFBC98B}" type="pres">
      <dgm:prSet presAssocID="{EC6AB906-013E-4A12-B674-F6096B927E8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9C0544-94B9-4B65-AC20-3623664F9496}" type="pres">
      <dgm:prSet presAssocID="{EC6AB906-013E-4A12-B674-F6096B927E8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E626A2-11F6-4C6A-8055-C6AF18A3B363}" type="pres">
      <dgm:prSet presAssocID="{8552B7E0-C9A7-42D6-9C22-20A4CA76F904}" presName="space" presStyleCnt="0"/>
      <dgm:spPr/>
    </dgm:pt>
    <dgm:pt modelId="{E99A91C9-2C4C-4018-9FFF-F01E703CCA0A}" type="pres">
      <dgm:prSet presAssocID="{32BD31ED-B0DA-46E4-83DD-A544FCC9395D}" presName="composite" presStyleCnt="0"/>
      <dgm:spPr/>
    </dgm:pt>
    <dgm:pt modelId="{9696E84D-4AE9-44C2-A5F4-DC7A3C33DB81}" type="pres">
      <dgm:prSet presAssocID="{32BD31ED-B0DA-46E4-83DD-A544FCC9395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55ED4D-941D-4DC9-AC29-7225342955FA}" type="pres">
      <dgm:prSet presAssocID="{32BD31ED-B0DA-46E4-83DD-A544FCC9395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B012184-907B-45A6-858D-547B6B5E0B6F}" srcId="{94409954-2008-4F63-8FDE-821F68F5968A}" destId="{9C5B3E83-1155-4D23-8A49-6B075B935BAD}" srcOrd="2" destOrd="0" parTransId="{3156B7C9-98B9-4E15-86E8-580B94C7A164}" sibTransId="{E8316E9E-CBE8-418D-ACEE-FC1FDD70A05E}"/>
    <dgm:cxn modelId="{3B2328F0-0F63-4AEA-9F02-2D8A0C9C2813}" srcId="{94409954-2008-4F63-8FDE-821F68F5968A}" destId="{896F5D45-DDC0-40C0-9918-0613BC1766AD}" srcOrd="1" destOrd="0" parTransId="{54F28FC3-E893-4DB1-9A3D-103692C9B92D}" sibTransId="{ADD91D64-83E7-4158-A80F-EC817B5C8918}"/>
    <dgm:cxn modelId="{0E45CE2E-94E5-4850-A677-8129811FE487}" type="presOf" srcId="{74702651-9CEE-42E0-AAB5-F8284B0445C6}" destId="{619C0544-94B9-4B65-AC20-3623664F9496}" srcOrd="0" destOrd="1" presId="urn:microsoft.com/office/officeart/2005/8/layout/hList1"/>
    <dgm:cxn modelId="{1A6D073C-EAD8-4241-AFFB-B0A1716424EE}" srcId="{1F878288-1DD9-4644-8E1C-73BD5A66765D}" destId="{94409954-2008-4F63-8FDE-821F68F5968A}" srcOrd="1" destOrd="0" parTransId="{F5E2DB41-1820-47C8-A208-1BCFB9DDF6C3}" sibTransId="{AFDC7255-ADFA-44BF-A9AD-24875F905C73}"/>
    <dgm:cxn modelId="{0F0D38A6-94E3-44FD-95D6-B30BE4100FFE}" type="presOf" srcId="{9C5B3E83-1155-4D23-8A49-6B075B935BAD}" destId="{465AF762-2F30-4F85-89E9-541AB537ED0C}" srcOrd="0" destOrd="2" presId="urn:microsoft.com/office/officeart/2005/8/layout/hList1"/>
    <dgm:cxn modelId="{426B0D10-A2F3-400B-A7B6-FAD8342B46FB}" type="presOf" srcId="{F7ED8B91-86A6-4EEC-8458-59D15F25BDD8}" destId="{619C0544-94B9-4B65-AC20-3623664F9496}" srcOrd="0" destOrd="0" presId="urn:microsoft.com/office/officeart/2005/8/layout/hList1"/>
    <dgm:cxn modelId="{F6EF747E-54C1-4B07-A268-20332DE352A1}" type="presOf" srcId="{3E8CD885-25A2-45FC-981D-C1D61C85CA62}" destId="{619C0544-94B9-4B65-AC20-3623664F9496}" srcOrd="0" destOrd="2" presId="urn:microsoft.com/office/officeart/2005/8/layout/hList1"/>
    <dgm:cxn modelId="{1684CD20-2713-4594-B132-3A0AB1E07C35}" type="presOf" srcId="{163B76DB-F63F-48F9-9C31-A2F4C8E16656}" destId="{1055ED4D-941D-4DC9-AC29-7225342955FA}" srcOrd="0" destOrd="0" presId="urn:microsoft.com/office/officeart/2005/8/layout/hList1"/>
    <dgm:cxn modelId="{81B3A4DE-9F1D-4794-8690-921EA238D958}" type="presOf" srcId="{4B7009A6-2E43-4D84-9699-B83EFDDA55C0}" destId="{72D2349E-F594-4969-A3E3-7D07F8431ED2}" srcOrd="0" destOrd="0" presId="urn:microsoft.com/office/officeart/2005/8/layout/hList1"/>
    <dgm:cxn modelId="{C3B9FC42-C5F2-4BF9-963A-2BEA4BB812BB}" type="presOf" srcId="{A78FFDAD-8089-44AA-A67E-7A9429485899}" destId="{EB7753C5-D79F-4B40-B8AF-A064E6CAAE2F}" srcOrd="0" destOrd="0" presId="urn:microsoft.com/office/officeart/2005/8/layout/hList1"/>
    <dgm:cxn modelId="{2C3E448D-48C3-4BD8-8719-36F060039A40}" srcId="{1F878288-1DD9-4644-8E1C-73BD5A66765D}" destId="{32BD31ED-B0DA-46E4-83DD-A544FCC9395D}" srcOrd="3" destOrd="0" parTransId="{99782F76-9FFF-48FA-91B6-61D5A5BFCEC4}" sibTransId="{02625CD6-A7A9-48D1-B21A-BCFE01F567D3}"/>
    <dgm:cxn modelId="{A0A21691-A186-4808-9223-8855149687FF}" type="presOf" srcId="{896F5D45-DDC0-40C0-9918-0613BC1766AD}" destId="{465AF762-2F30-4F85-89E9-541AB537ED0C}" srcOrd="0" destOrd="1" presId="urn:microsoft.com/office/officeart/2005/8/layout/hList1"/>
    <dgm:cxn modelId="{473A9579-1892-4D61-BCAF-309BDE94641F}" srcId="{EC6AB906-013E-4A12-B674-F6096B927E8F}" destId="{3E8CD885-25A2-45FC-981D-C1D61C85CA62}" srcOrd="2" destOrd="0" parTransId="{D7A44AC8-D098-4FED-9604-765A0846AD13}" sibTransId="{9AB33C52-6A71-4C42-B833-BD2CAB3C1598}"/>
    <dgm:cxn modelId="{01A312FD-C3D4-4B06-9219-E0AFCA09BE70}" srcId="{A78FFDAD-8089-44AA-A67E-7A9429485899}" destId="{4B7009A6-2E43-4D84-9699-B83EFDDA55C0}" srcOrd="0" destOrd="0" parTransId="{49DFB88D-F255-4089-982D-56C06C9F6BED}" sibTransId="{B8239CB3-6E5A-4D79-AC13-44C51F92C360}"/>
    <dgm:cxn modelId="{DA35E187-565B-4755-A589-52951F91CB43}" type="presOf" srcId="{94409954-2008-4F63-8FDE-821F68F5968A}" destId="{2E2D0811-862E-4CAB-A10C-3EA796DD4973}" srcOrd="0" destOrd="0" presId="urn:microsoft.com/office/officeart/2005/8/layout/hList1"/>
    <dgm:cxn modelId="{8F599042-B544-4183-B0FE-163E8FC50A95}" type="presOf" srcId="{EC6AB906-013E-4A12-B674-F6096B927E8F}" destId="{199FC15C-2328-4EF3-98FB-5F954FFBC98B}" srcOrd="0" destOrd="0" presId="urn:microsoft.com/office/officeart/2005/8/layout/hList1"/>
    <dgm:cxn modelId="{D70C349C-7AB2-4EFD-8CB0-CD7EB8BE7EAD}" srcId="{1F878288-1DD9-4644-8E1C-73BD5A66765D}" destId="{A78FFDAD-8089-44AA-A67E-7A9429485899}" srcOrd="0" destOrd="0" parTransId="{6202BA0E-B1A9-4B0E-AD3A-FDDE5D2F474C}" sibTransId="{22CE6DB4-45E8-467D-9D4D-962EEBB6825C}"/>
    <dgm:cxn modelId="{00D81BB0-4612-4B4B-BE53-C6039C25DA7B}" type="presOf" srcId="{3BE06894-CD0C-4C82-90EC-9AE490D71197}" destId="{1055ED4D-941D-4DC9-AC29-7225342955FA}" srcOrd="0" destOrd="1" presId="urn:microsoft.com/office/officeart/2005/8/layout/hList1"/>
    <dgm:cxn modelId="{BA396DE2-B9FE-40DA-A724-083F9430FDF9}" srcId="{EC6AB906-013E-4A12-B674-F6096B927E8F}" destId="{74702651-9CEE-42E0-AAB5-F8284B0445C6}" srcOrd="1" destOrd="0" parTransId="{F050A46D-6A32-4367-A23A-40EE3872A802}" sibTransId="{56E98B97-2245-4B0C-9EBF-FDED11F990BE}"/>
    <dgm:cxn modelId="{D1449833-6BAF-457C-AF11-E9ECD8CB6BEE}" type="presOf" srcId="{1F878288-1DD9-4644-8E1C-73BD5A66765D}" destId="{47719834-8362-49FE-825C-636C8A220F74}" srcOrd="0" destOrd="0" presId="urn:microsoft.com/office/officeart/2005/8/layout/hList1"/>
    <dgm:cxn modelId="{663CA375-67CA-40A9-915B-109BDA87ABB9}" srcId="{94409954-2008-4F63-8FDE-821F68F5968A}" destId="{401717C8-F5C3-419B-8395-71B93F985875}" srcOrd="0" destOrd="0" parTransId="{709900DA-6B06-43E6-B248-35B3984DFDA5}" sibTransId="{2D9384DC-73F0-4AE8-AF27-02AE43496B8E}"/>
    <dgm:cxn modelId="{D2C6B973-8F30-46E3-A756-8F9451C97B18}" srcId="{32BD31ED-B0DA-46E4-83DD-A544FCC9395D}" destId="{163B76DB-F63F-48F9-9C31-A2F4C8E16656}" srcOrd="0" destOrd="0" parTransId="{C9365C97-3957-4DFC-B82E-28C59E4E799E}" sibTransId="{0C10BE33-9981-4BCA-9D6C-AAA8866BDED2}"/>
    <dgm:cxn modelId="{9952784B-9F33-4BFE-9454-035932C2F2A0}" srcId="{1F878288-1DD9-4644-8E1C-73BD5A66765D}" destId="{EC6AB906-013E-4A12-B674-F6096B927E8F}" srcOrd="2" destOrd="0" parTransId="{DC49EC99-C339-4B93-A6C6-46F4A1CDB815}" sibTransId="{8552B7E0-C9A7-42D6-9C22-20A4CA76F904}"/>
    <dgm:cxn modelId="{C1381EE6-0A46-4E8A-BA90-2D76C9076CF0}" type="presOf" srcId="{401717C8-F5C3-419B-8395-71B93F985875}" destId="{465AF762-2F30-4F85-89E9-541AB537ED0C}" srcOrd="0" destOrd="0" presId="urn:microsoft.com/office/officeart/2005/8/layout/hList1"/>
    <dgm:cxn modelId="{3B20361B-1891-435B-BBD8-BAE0D63A63B5}" srcId="{EC6AB906-013E-4A12-B674-F6096B927E8F}" destId="{F7ED8B91-86A6-4EEC-8458-59D15F25BDD8}" srcOrd="0" destOrd="0" parTransId="{F853BC89-7250-4DA5-BBF6-9449145EAFAC}" sibTransId="{433171C3-09F2-4F40-B9FF-3C8B1CAE0401}"/>
    <dgm:cxn modelId="{B6BACA50-8E39-4EAD-B09C-259033CA65CC}" type="presOf" srcId="{32BD31ED-B0DA-46E4-83DD-A544FCC9395D}" destId="{9696E84D-4AE9-44C2-A5F4-DC7A3C33DB81}" srcOrd="0" destOrd="0" presId="urn:microsoft.com/office/officeart/2005/8/layout/hList1"/>
    <dgm:cxn modelId="{D8900746-9721-473A-8C0A-48C838FD9C87}" srcId="{32BD31ED-B0DA-46E4-83DD-A544FCC9395D}" destId="{3BE06894-CD0C-4C82-90EC-9AE490D71197}" srcOrd="1" destOrd="0" parTransId="{1D276575-A95B-40A6-B4C3-FDE0B7F87993}" sibTransId="{3D41D6A6-BB86-4DB8-A829-AE30AE530FBA}"/>
    <dgm:cxn modelId="{5121F18C-159A-4BEA-A672-39B489CB3BB0}" type="presParOf" srcId="{47719834-8362-49FE-825C-636C8A220F74}" destId="{D89638C3-8156-4B25-AAC6-C96CDA3A423E}" srcOrd="0" destOrd="0" presId="urn:microsoft.com/office/officeart/2005/8/layout/hList1"/>
    <dgm:cxn modelId="{28A1E6A7-FE62-468B-8014-849E0743FD37}" type="presParOf" srcId="{D89638C3-8156-4B25-AAC6-C96CDA3A423E}" destId="{EB7753C5-D79F-4B40-B8AF-A064E6CAAE2F}" srcOrd="0" destOrd="0" presId="urn:microsoft.com/office/officeart/2005/8/layout/hList1"/>
    <dgm:cxn modelId="{1F41C394-9122-4B8B-B5FA-D26B2B5B3CA6}" type="presParOf" srcId="{D89638C3-8156-4B25-AAC6-C96CDA3A423E}" destId="{72D2349E-F594-4969-A3E3-7D07F8431ED2}" srcOrd="1" destOrd="0" presId="urn:microsoft.com/office/officeart/2005/8/layout/hList1"/>
    <dgm:cxn modelId="{E1577A3D-06D9-412A-858D-F418DD43E6B1}" type="presParOf" srcId="{47719834-8362-49FE-825C-636C8A220F74}" destId="{FB06C5DE-F5F9-42EC-9254-843A254FFE89}" srcOrd="1" destOrd="0" presId="urn:microsoft.com/office/officeart/2005/8/layout/hList1"/>
    <dgm:cxn modelId="{E8926198-A29A-4668-9328-CB5265750FF1}" type="presParOf" srcId="{47719834-8362-49FE-825C-636C8A220F74}" destId="{3BF3FB3A-6938-4EBE-BE56-13E1203CF054}" srcOrd="2" destOrd="0" presId="urn:microsoft.com/office/officeart/2005/8/layout/hList1"/>
    <dgm:cxn modelId="{7EDCA8E0-C71B-4CB6-AD6C-46F51D416659}" type="presParOf" srcId="{3BF3FB3A-6938-4EBE-BE56-13E1203CF054}" destId="{2E2D0811-862E-4CAB-A10C-3EA796DD4973}" srcOrd="0" destOrd="0" presId="urn:microsoft.com/office/officeart/2005/8/layout/hList1"/>
    <dgm:cxn modelId="{155E16E9-CBAA-4607-9C2C-61CA2B0E58DE}" type="presParOf" srcId="{3BF3FB3A-6938-4EBE-BE56-13E1203CF054}" destId="{465AF762-2F30-4F85-89E9-541AB537ED0C}" srcOrd="1" destOrd="0" presId="urn:microsoft.com/office/officeart/2005/8/layout/hList1"/>
    <dgm:cxn modelId="{71A581E9-AF49-422E-B2DA-440DC245BE35}" type="presParOf" srcId="{47719834-8362-49FE-825C-636C8A220F74}" destId="{24A3DB7B-68DC-4EEA-A723-2303D81B89A0}" srcOrd="3" destOrd="0" presId="urn:microsoft.com/office/officeart/2005/8/layout/hList1"/>
    <dgm:cxn modelId="{C2397B0C-5707-47CF-9174-85E08B86B432}" type="presParOf" srcId="{47719834-8362-49FE-825C-636C8A220F74}" destId="{25EAD3EA-E69B-468D-B77B-2577B9569F9E}" srcOrd="4" destOrd="0" presId="urn:microsoft.com/office/officeart/2005/8/layout/hList1"/>
    <dgm:cxn modelId="{C1BD9931-125B-4651-B5EB-6239DA0C0E16}" type="presParOf" srcId="{25EAD3EA-E69B-468D-B77B-2577B9569F9E}" destId="{199FC15C-2328-4EF3-98FB-5F954FFBC98B}" srcOrd="0" destOrd="0" presId="urn:microsoft.com/office/officeart/2005/8/layout/hList1"/>
    <dgm:cxn modelId="{5A6CD0A4-7E95-4074-B360-32A55A215FC3}" type="presParOf" srcId="{25EAD3EA-E69B-468D-B77B-2577B9569F9E}" destId="{619C0544-94B9-4B65-AC20-3623664F9496}" srcOrd="1" destOrd="0" presId="urn:microsoft.com/office/officeart/2005/8/layout/hList1"/>
    <dgm:cxn modelId="{4BA230AF-3A4F-477B-B2FD-6B3819BF55F9}" type="presParOf" srcId="{47719834-8362-49FE-825C-636C8A220F74}" destId="{52E626A2-11F6-4C6A-8055-C6AF18A3B363}" srcOrd="5" destOrd="0" presId="urn:microsoft.com/office/officeart/2005/8/layout/hList1"/>
    <dgm:cxn modelId="{E6F75430-97EF-43AD-913C-F8A4205647E7}" type="presParOf" srcId="{47719834-8362-49FE-825C-636C8A220F74}" destId="{E99A91C9-2C4C-4018-9FFF-F01E703CCA0A}" srcOrd="6" destOrd="0" presId="urn:microsoft.com/office/officeart/2005/8/layout/hList1"/>
    <dgm:cxn modelId="{52B59C70-EA56-465B-9FD8-BEF7576A3B37}" type="presParOf" srcId="{E99A91C9-2C4C-4018-9FFF-F01E703CCA0A}" destId="{9696E84D-4AE9-44C2-A5F4-DC7A3C33DB81}" srcOrd="0" destOrd="0" presId="urn:microsoft.com/office/officeart/2005/8/layout/hList1"/>
    <dgm:cxn modelId="{AC92D127-C629-4B6C-947E-E4D4C3C1F755}" type="presParOf" srcId="{E99A91C9-2C4C-4018-9FFF-F01E703CCA0A}" destId="{1055ED4D-941D-4DC9-AC29-7225342955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974DDD-753D-4485-86C1-27F53F47292F}">
      <dsp:nvSpPr>
        <dsp:cNvPr id="0" name=""/>
        <dsp:cNvSpPr/>
      </dsp:nvSpPr>
      <dsp:spPr>
        <a:xfrm rot="5400000">
          <a:off x="4960339" y="-2016139"/>
          <a:ext cx="1064312" cy="51694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 Narrow" pitchFamily="34" charset="0"/>
            </a:rPr>
            <a:t>Consumidor altamente influenciado por EE.UU. y por las marcas líderes del mercado. </a:t>
          </a:r>
          <a:endParaRPr lang="es-MX" sz="1800" kern="1200" dirty="0">
            <a:latin typeface="Arial Narrow" pitchFamily="34" charset="0"/>
          </a:endParaRPr>
        </a:p>
      </dsp:txBody>
      <dsp:txXfrm rot="5400000">
        <a:off x="4960339" y="-2016139"/>
        <a:ext cx="1064312" cy="5169408"/>
      </dsp:txXfrm>
    </dsp:sp>
    <dsp:sp modelId="{8244FDFE-AA89-41D2-B57B-198A1A4E8EF2}">
      <dsp:nvSpPr>
        <dsp:cNvPr id="0" name=""/>
        <dsp:cNvSpPr/>
      </dsp:nvSpPr>
      <dsp:spPr>
        <a:xfrm>
          <a:off x="0" y="2354"/>
          <a:ext cx="2907792" cy="1132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 Narrow" pitchFamily="34" charset="0"/>
            </a:rPr>
            <a:t>Sofisticación</a:t>
          </a:r>
          <a:endParaRPr lang="es-MX" sz="2000" kern="1200" dirty="0">
            <a:latin typeface="Arial Narrow" pitchFamily="34" charset="0"/>
          </a:endParaRPr>
        </a:p>
      </dsp:txBody>
      <dsp:txXfrm>
        <a:off x="0" y="2354"/>
        <a:ext cx="2907792" cy="1132420"/>
      </dsp:txXfrm>
    </dsp:sp>
    <dsp:sp modelId="{3A8EF31A-DDB9-4DFA-9228-CF46A51848C3}">
      <dsp:nvSpPr>
        <dsp:cNvPr id="0" name=""/>
        <dsp:cNvSpPr/>
      </dsp:nvSpPr>
      <dsp:spPr>
        <a:xfrm rot="5400000">
          <a:off x="4960339" y="-827097"/>
          <a:ext cx="1064312" cy="51694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 Narrow" pitchFamily="34" charset="0"/>
            </a:rPr>
            <a:t>Abierto en lo Macro – 44 tratados. Cerrado en lo Micro</a:t>
          </a:r>
          <a:endParaRPr lang="es-MX" sz="1800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 Narrow" pitchFamily="34" charset="0"/>
            </a:rPr>
            <a:t>No hay gran interés en importar por empresas medianas.</a:t>
          </a:r>
          <a:endParaRPr lang="es-MX" sz="1800" kern="1200" dirty="0">
            <a:latin typeface="Arial Narrow" pitchFamily="34" charset="0"/>
          </a:endParaRPr>
        </a:p>
      </dsp:txBody>
      <dsp:txXfrm rot="5400000">
        <a:off x="4960339" y="-827097"/>
        <a:ext cx="1064312" cy="5169408"/>
      </dsp:txXfrm>
    </dsp:sp>
    <dsp:sp modelId="{3CB8C78D-4F82-4EFE-863D-976844FA0D29}">
      <dsp:nvSpPr>
        <dsp:cNvPr id="0" name=""/>
        <dsp:cNvSpPr/>
      </dsp:nvSpPr>
      <dsp:spPr>
        <a:xfrm>
          <a:off x="0" y="1191396"/>
          <a:ext cx="2907792" cy="1132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 Narrow" pitchFamily="34" charset="0"/>
            </a:rPr>
            <a:t>Actitud hacia las importaciones</a:t>
          </a:r>
          <a:endParaRPr lang="es-MX" sz="2000" kern="1200" dirty="0">
            <a:latin typeface="Arial Narrow" pitchFamily="34" charset="0"/>
          </a:endParaRPr>
        </a:p>
      </dsp:txBody>
      <dsp:txXfrm>
        <a:off x="0" y="1191396"/>
        <a:ext cx="2907792" cy="1132420"/>
      </dsp:txXfrm>
    </dsp:sp>
    <dsp:sp modelId="{8764AADA-84CE-4930-A04E-EC792513FE02}">
      <dsp:nvSpPr>
        <dsp:cNvPr id="0" name=""/>
        <dsp:cNvSpPr/>
      </dsp:nvSpPr>
      <dsp:spPr>
        <a:xfrm rot="5400000">
          <a:off x="4960339" y="361944"/>
          <a:ext cx="1064312" cy="51694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 Narrow" pitchFamily="34" charset="0"/>
            </a:rPr>
            <a:t>20%  de los hogares con más ricos, posee el 56% del Ingreso</a:t>
          </a:r>
          <a:endParaRPr lang="es-MX" sz="1800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 Narrow" pitchFamily="34" charset="0"/>
            </a:rPr>
            <a:t>La clase media – el 60% de los hogares – posee el 39% del Ingreso</a:t>
          </a:r>
          <a:endParaRPr lang="es-MX" sz="1800" kern="1200" dirty="0">
            <a:latin typeface="Arial Narrow" pitchFamily="34" charset="0"/>
          </a:endParaRPr>
        </a:p>
      </dsp:txBody>
      <dsp:txXfrm rot="5400000">
        <a:off x="4960339" y="361944"/>
        <a:ext cx="1064312" cy="5169408"/>
      </dsp:txXfrm>
    </dsp:sp>
    <dsp:sp modelId="{1A85E48D-DEC9-4ACA-8A51-A82797315663}">
      <dsp:nvSpPr>
        <dsp:cNvPr id="0" name=""/>
        <dsp:cNvSpPr/>
      </dsp:nvSpPr>
      <dsp:spPr>
        <a:xfrm>
          <a:off x="0" y="2380438"/>
          <a:ext cx="2907792" cy="1132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 Narrow" pitchFamily="34" charset="0"/>
            </a:rPr>
            <a:t>Estructura del Ingreso</a:t>
          </a:r>
          <a:endParaRPr lang="es-MX" sz="2000" kern="1200" dirty="0">
            <a:latin typeface="Arial Narrow" pitchFamily="34" charset="0"/>
          </a:endParaRPr>
        </a:p>
      </dsp:txBody>
      <dsp:txXfrm>
        <a:off x="0" y="2380438"/>
        <a:ext cx="2907792" cy="1132420"/>
      </dsp:txXfrm>
    </dsp:sp>
    <dsp:sp modelId="{8D3DD0A4-6D13-4CF5-9F42-ED8EB8A89033}">
      <dsp:nvSpPr>
        <dsp:cNvPr id="0" name=""/>
        <dsp:cNvSpPr/>
      </dsp:nvSpPr>
      <dsp:spPr>
        <a:xfrm rot="5400000">
          <a:off x="4960339" y="1550986"/>
          <a:ext cx="1064312" cy="51694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 Narrow" pitchFamily="34" charset="0"/>
            </a:rPr>
            <a:t>Es un mercado con fuertes jugadores locales y presencia de los líderes mundiales, en casi todas las industrias.</a:t>
          </a:r>
          <a:endParaRPr lang="es-MX" sz="1800" kern="1200" dirty="0">
            <a:latin typeface="Arial Narrow" pitchFamily="34" charset="0"/>
          </a:endParaRPr>
        </a:p>
      </dsp:txBody>
      <dsp:txXfrm rot="5400000">
        <a:off x="4960339" y="1550986"/>
        <a:ext cx="1064312" cy="5169408"/>
      </dsp:txXfrm>
    </dsp:sp>
    <dsp:sp modelId="{9DE6A1F8-B464-4E15-A377-5087DA4B0154}">
      <dsp:nvSpPr>
        <dsp:cNvPr id="0" name=""/>
        <dsp:cNvSpPr/>
      </dsp:nvSpPr>
      <dsp:spPr>
        <a:xfrm>
          <a:off x="0" y="3569479"/>
          <a:ext cx="2907792" cy="1132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 Narrow" pitchFamily="34" charset="0"/>
            </a:rPr>
            <a:t>Alta competencia</a:t>
          </a:r>
          <a:endParaRPr lang="es-MX" sz="2000" kern="1200" dirty="0">
            <a:latin typeface="Arial Narrow" pitchFamily="34" charset="0"/>
          </a:endParaRPr>
        </a:p>
      </dsp:txBody>
      <dsp:txXfrm>
        <a:off x="0" y="3569479"/>
        <a:ext cx="2907792" cy="11324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C5F668-FA05-4C39-8A0A-6C0B57270ED9}">
      <dsp:nvSpPr>
        <dsp:cNvPr id="0" name=""/>
        <dsp:cNvSpPr/>
      </dsp:nvSpPr>
      <dsp:spPr>
        <a:xfrm>
          <a:off x="2533" y="936663"/>
          <a:ext cx="2470628" cy="8625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latin typeface="Arial Narrow" pitchFamily="34" charset="0"/>
            </a:rPr>
            <a:t>Masivo</a:t>
          </a:r>
          <a:endParaRPr lang="es-MX" sz="2500" b="1" kern="1200" dirty="0">
            <a:latin typeface="Arial Narrow" pitchFamily="34" charset="0"/>
          </a:endParaRPr>
        </a:p>
      </dsp:txBody>
      <dsp:txXfrm>
        <a:off x="2533" y="936663"/>
        <a:ext cx="2470628" cy="862508"/>
      </dsp:txXfrm>
    </dsp:sp>
    <dsp:sp modelId="{3BA5BB98-70B6-4176-886F-95495D13D7AD}">
      <dsp:nvSpPr>
        <dsp:cNvPr id="0" name=""/>
        <dsp:cNvSpPr/>
      </dsp:nvSpPr>
      <dsp:spPr>
        <a:xfrm>
          <a:off x="2533" y="1799172"/>
          <a:ext cx="2470628" cy="28136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>
              <a:solidFill>
                <a:schemeClr val="tx1"/>
              </a:solidFill>
              <a:latin typeface="Arial Narrow" pitchFamily="34" charset="0"/>
            </a:rPr>
            <a:t>Alta sensibilidad al precio</a:t>
          </a:r>
          <a:endParaRPr lang="es-MX" sz="1800" b="0" i="0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>
              <a:solidFill>
                <a:schemeClr val="tx1"/>
              </a:solidFill>
              <a:latin typeface="Arial Narrow" pitchFamily="34" charset="0"/>
            </a:rPr>
            <a:t>Fidelidad a marcas de confianza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>
              <a:solidFill>
                <a:schemeClr val="tx1"/>
              </a:solidFill>
              <a:latin typeface="Arial Narrow" pitchFamily="34" charset="0"/>
            </a:rPr>
            <a:t>Presentaciones de bajo desembolso / usos multifamiliares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>
              <a:solidFill>
                <a:schemeClr val="tx1"/>
              </a:solidFill>
              <a:latin typeface="Arial Narrow" pitchFamily="34" charset="0"/>
            </a:rPr>
            <a:t>Falsificación de marcas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>
              <a:solidFill>
                <a:schemeClr val="tx1"/>
              </a:solidFill>
              <a:latin typeface="Arial Narrow" pitchFamily="34" charset="0"/>
            </a:rPr>
            <a:t>Tradicional – Nacionalista</a:t>
          </a:r>
        </a:p>
      </dsp:txBody>
      <dsp:txXfrm>
        <a:off x="2533" y="1799172"/>
        <a:ext cx="2470628" cy="2813625"/>
      </dsp:txXfrm>
    </dsp:sp>
    <dsp:sp modelId="{35D1D775-8874-47F7-BB3E-448923387752}">
      <dsp:nvSpPr>
        <dsp:cNvPr id="0" name=""/>
        <dsp:cNvSpPr/>
      </dsp:nvSpPr>
      <dsp:spPr>
        <a:xfrm>
          <a:off x="2819051" y="936663"/>
          <a:ext cx="2470628" cy="8625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latin typeface="Arial Narrow" pitchFamily="34" charset="0"/>
            </a:rPr>
            <a:t>Nuevos hogares profesionales</a:t>
          </a:r>
          <a:endParaRPr lang="es-MX" sz="2500" b="1" kern="1200" dirty="0">
            <a:latin typeface="Arial Narrow" pitchFamily="34" charset="0"/>
          </a:endParaRPr>
        </a:p>
      </dsp:txBody>
      <dsp:txXfrm>
        <a:off x="2819051" y="936663"/>
        <a:ext cx="2470628" cy="862508"/>
      </dsp:txXfrm>
    </dsp:sp>
    <dsp:sp modelId="{4CE5D8AF-29C7-468F-BAE8-4537AE7427FA}">
      <dsp:nvSpPr>
        <dsp:cNvPr id="0" name=""/>
        <dsp:cNvSpPr/>
      </dsp:nvSpPr>
      <dsp:spPr>
        <a:xfrm>
          <a:off x="2819051" y="1799172"/>
          <a:ext cx="2470628" cy="28136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err="1" smtClean="0">
              <a:solidFill>
                <a:schemeClr val="tx1"/>
              </a:solidFill>
              <a:latin typeface="Arial Narrow" pitchFamily="34" charset="0"/>
            </a:rPr>
            <a:t>Aspiracional</a:t>
          </a:r>
          <a:endParaRPr lang="es-MX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err="1" smtClean="0">
              <a:solidFill>
                <a:schemeClr val="tx1"/>
              </a:solidFill>
              <a:latin typeface="Arial Narrow" pitchFamily="34" charset="0"/>
            </a:rPr>
            <a:t>Marquillero</a:t>
          </a:r>
          <a:endParaRPr lang="es-MX" sz="1800" b="0" i="0" kern="1200" dirty="0" smtClean="0">
            <a:solidFill>
              <a:schemeClr val="tx1"/>
            </a:solidFill>
            <a:latin typeface="Arial Narrow" pitchFamily="34" charset="0"/>
          </a:endParaRPr>
        </a:p>
      </dsp:txBody>
      <dsp:txXfrm>
        <a:off x="2819051" y="1799172"/>
        <a:ext cx="2470628" cy="2813625"/>
      </dsp:txXfrm>
    </dsp:sp>
    <dsp:sp modelId="{A90E8AA2-E2A1-4F60-9986-00510FDD7CDF}">
      <dsp:nvSpPr>
        <dsp:cNvPr id="0" name=""/>
        <dsp:cNvSpPr/>
      </dsp:nvSpPr>
      <dsp:spPr>
        <a:xfrm>
          <a:off x="5635568" y="936663"/>
          <a:ext cx="2470628" cy="8625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latin typeface="Arial Narrow" pitchFamily="34" charset="0"/>
            </a:rPr>
            <a:t>Altos ingresos</a:t>
          </a:r>
          <a:endParaRPr lang="es-MX" sz="2500" b="1" kern="1200" dirty="0">
            <a:latin typeface="Arial Narrow" pitchFamily="34" charset="0"/>
          </a:endParaRPr>
        </a:p>
      </dsp:txBody>
      <dsp:txXfrm>
        <a:off x="5635568" y="936663"/>
        <a:ext cx="2470628" cy="862508"/>
      </dsp:txXfrm>
    </dsp:sp>
    <dsp:sp modelId="{503E50EE-7F50-4AB2-96F1-051CC77D7916}">
      <dsp:nvSpPr>
        <dsp:cNvPr id="0" name=""/>
        <dsp:cNvSpPr/>
      </dsp:nvSpPr>
      <dsp:spPr>
        <a:xfrm>
          <a:off x="5635568" y="1799172"/>
          <a:ext cx="2470628" cy="28136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>
              <a:solidFill>
                <a:schemeClr val="tx1"/>
              </a:solidFill>
              <a:latin typeface="Arial Narrow" pitchFamily="34" charset="0"/>
            </a:rPr>
            <a:t>Consumidor de marcas de lujo.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>
              <a:solidFill>
                <a:schemeClr val="tx1"/>
              </a:solidFill>
              <a:latin typeface="Arial Narrow" pitchFamily="34" charset="0"/>
            </a:rPr>
            <a:t>Paga un precio alto por la distinción y el estatus que entrega el bien.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>
              <a:solidFill>
                <a:schemeClr val="tx1"/>
              </a:solidFill>
              <a:latin typeface="Arial Narrow" pitchFamily="34" charset="0"/>
            </a:rPr>
            <a:t>Seguidor de tendencia USA y Europa.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>
              <a:solidFill>
                <a:schemeClr val="tx1"/>
              </a:solidFill>
              <a:latin typeface="Arial Narrow" pitchFamily="34" charset="0"/>
            </a:rPr>
            <a:t>Compra basado en la ocasión y temporada.</a:t>
          </a:r>
        </a:p>
      </dsp:txBody>
      <dsp:txXfrm>
        <a:off x="5635568" y="1799172"/>
        <a:ext cx="2470628" cy="28136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7753C5-D79F-4B40-B8AF-A064E6CAAE2F}">
      <dsp:nvSpPr>
        <dsp:cNvPr id="0" name=""/>
        <dsp:cNvSpPr/>
      </dsp:nvSpPr>
      <dsp:spPr>
        <a:xfrm>
          <a:off x="3121" y="449701"/>
          <a:ext cx="1876906" cy="750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 Narrow" pitchFamily="34" charset="0"/>
            </a:rPr>
            <a:t>Sectores Maduros para Colombia</a:t>
          </a:r>
          <a:endParaRPr lang="es-MX" sz="1600" kern="1200" dirty="0">
            <a:latin typeface="Arial Narrow" pitchFamily="34" charset="0"/>
          </a:endParaRPr>
        </a:p>
      </dsp:txBody>
      <dsp:txXfrm>
        <a:off x="3121" y="449701"/>
        <a:ext cx="1876906" cy="750762"/>
      </dsp:txXfrm>
    </dsp:sp>
    <dsp:sp modelId="{72D2349E-F594-4969-A3E3-7D07F8431ED2}">
      <dsp:nvSpPr>
        <dsp:cNvPr id="0" name=""/>
        <dsp:cNvSpPr/>
      </dsp:nvSpPr>
      <dsp:spPr>
        <a:xfrm>
          <a:off x="3121" y="1200463"/>
          <a:ext cx="1876906" cy="32665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rial Narrow" pitchFamily="34" charset="0"/>
            </a:rPr>
            <a:t>Sectores en los cuales las exportaciones colombianas a México son mayores a US$ 15 millones al año</a:t>
          </a:r>
          <a:endParaRPr lang="es-MX" sz="1600" kern="1200" dirty="0">
            <a:latin typeface="Arial Narrow" pitchFamily="34" charset="0"/>
          </a:endParaRPr>
        </a:p>
      </dsp:txBody>
      <dsp:txXfrm>
        <a:off x="3121" y="1200463"/>
        <a:ext cx="1876906" cy="3266550"/>
      </dsp:txXfrm>
    </dsp:sp>
    <dsp:sp modelId="{2E2D0811-862E-4CAB-A10C-3EA796DD4973}">
      <dsp:nvSpPr>
        <dsp:cNvPr id="0" name=""/>
        <dsp:cNvSpPr/>
      </dsp:nvSpPr>
      <dsp:spPr>
        <a:xfrm>
          <a:off x="2142795" y="449701"/>
          <a:ext cx="1876906" cy="750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 Narrow" pitchFamily="34" charset="0"/>
            </a:rPr>
            <a:t>Sectores de Oportunidad Inmediata</a:t>
          </a:r>
          <a:endParaRPr lang="es-MX" sz="1600" kern="1200" dirty="0">
            <a:latin typeface="Arial Narrow" pitchFamily="34" charset="0"/>
          </a:endParaRPr>
        </a:p>
      </dsp:txBody>
      <dsp:txXfrm>
        <a:off x="2142795" y="449701"/>
        <a:ext cx="1876906" cy="750762"/>
      </dsp:txXfrm>
    </dsp:sp>
    <dsp:sp modelId="{465AF762-2F30-4F85-89E9-541AB537ED0C}">
      <dsp:nvSpPr>
        <dsp:cNvPr id="0" name=""/>
        <dsp:cNvSpPr/>
      </dsp:nvSpPr>
      <dsp:spPr>
        <a:xfrm>
          <a:off x="2142795" y="1200463"/>
          <a:ext cx="1876906" cy="32665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i="1" u="sng" kern="1200" dirty="0" smtClean="0">
              <a:latin typeface="Arial Narrow" pitchFamily="34" charset="0"/>
            </a:rPr>
            <a:t>Aislando las importaciones de NAFTA y Asia</a:t>
          </a:r>
          <a:endParaRPr lang="es-MX" sz="1600" i="1" u="sng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rial Narrow" pitchFamily="34" charset="0"/>
            </a:rPr>
            <a:t>Sectores cuyas importaciones en México son mayores a US$ 30 millones.</a:t>
          </a:r>
          <a:endParaRPr lang="es-MX" sz="1600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rial Narrow" pitchFamily="34" charset="0"/>
            </a:rPr>
            <a:t>Las exportaciones colombianas son mayores a US$ 10 millones y crecen a más del 5% anual </a:t>
          </a:r>
          <a:endParaRPr lang="es-MX" sz="1600" kern="1200" dirty="0">
            <a:latin typeface="Arial Narrow" pitchFamily="34" charset="0"/>
          </a:endParaRPr>
        </a:p>
      </dsp:txBody>
      <dsp:txXfrm>
        <a:off x="2142795" y="1200463"/>
        <a:ext cx="1876906" cy="3266550"/>
      </dsp:txXfrm>
    </dsp:sp>
    <dsp:sp modelId="{199FC15C-2328-4EF3-98FB-5F954FFBC98B}">
      <dsp:nvSpPr>
        <dsp:cNvPr id="0" name=""/>
        <dsp:cNvSpPr/>
      </dsp:nvSpPr>
      <dsp:spPr>
        <a:xfrm>
          <a:off x="4282468" y="449701"/>
          <a:ext cx="1876906" cy="750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 Narrow" pitchFamily="34" charset="0"/>
            </a:rPr>
            <a:t>Sectores de Oportunidad en el Mediano Plazo</a:t>
          </a:r>
          <a:endParaRPr lang="es-MX" sz="1600" kern="1200" dirty="0">
            <a:latin typeface="Arial Narrow" pitchFamily="34" charset="0"/>
          </a:endParaRPr>
        </a:p>
      </dsp:txBody>
      <dsp:txXfrm>
        <a:off x="4282468" y="449701"/>
        <a:ext cx="1876906" cy="750762"/>
      </dsp:txXfrm>
    </dsp:sp>
    <dsp:sp modelId="{619C0544-94B9-4B65-AC20-3623664F9496}">
      <dsp:nvSpPr>
        <dsp:cNvPr id="0" name=""/>
        <dsp:cNvSpPr/>
      </dsp:nvSpPr>
      <dsp:spPr>
        <a:xfrm>
          <a:off x="4282468" y="1200463"/>
          <a:ext cx="1876906" cy="32665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rial Narrow" pitchFamily="34" charset="0"/>
            </a:rPr>
            <a:t>Sectores cuyas importaciones mexicanas totales son mayores a US$ 200 millones al año</a:t>
          </a:r>
          <a:endParaRPr lang="es-MX" sz="1600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rial Narrow" pitchFamily="34" charset="0"/>
            </a:rPr>
            <a:t>La participación de EE.UU. y China en estos sectores es mayor al 50%</a:t>
          </a:r>
          <a:endParaRPr lang="es-MX" sz="1600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rial Narrow" pitchFamily="34" charset="0"/>
            </a:rPr>
            <a:t>Sectores con oportunidades derivadas de la profundización del G2.</a:t>
          </a:r>
          <a:endParaRPr lang="es-MX" sz="1600" kern="1200" dirty="0">
            <a:latin typeface="Arial Narrow" pitchFamily="34" charset="0"/>
          </a:endParaRPr>
        </a:p>
      </dsp:txBody>
      <dsp:txXfrm>
        <a:off x="4282468" y="1200463"/>
        <a:ext cx="1876906" cy="3266550"/>
      </dsp:txXfrm>
    </dsp:sp>
    <dsp:sp modelId="{9696E84D-4AE9-44C2-A5F4-DC7A3C33DB81}">
      <dsp:nvSpPr>
        <dsp:cNvPr id="0" name=""/>
        <dsp:cNvSpPr/>
      </dsp:nvSpPr>
      <dsp:spPr>
        <a:xfrm>
          <a:off x="6422142" y="449701"/>
          <a:ext cx="1876906" cy="750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 Narrow" pitchFamily="34" charset="0"/>
            </a:rPr>
            <a:t>Sectores de Oportunidad a Largo Plazo</a:t>
          </a:r>
          <a:endParaRPr lang="es-MX" sz="1600" kern="1200" dirty="0">
            <a:latin typeface="Arial Narrow" pitchFamily="34" charset="0"/>
          </a:endParaRPr>
        </a:p>
      </dsp:txBody>
      <dsp:txXfrm>
        <a:off x="6422142" y="449701"/>
        <a:ext cx="1876906" cy="750762"/>
      </dsp:txXfrm>
    </dsp:sp>
    <dsp:sp modelId="{1055ED4D-941D-4DC9-AC29-7225342955FA}">
      <dsp:nvSpPr>
        <dsp:cNvPr id="0" name=""/>
        <dsp:cNvSpPr/>
      </dsp:nvSpPr>
      <dsp:spPr>
        <a:xfrm>
          <a:off x="6422142" y="1200463"/>
          <a:ext cx="1876906" cy="32665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rial Narrow" pitchFamily="34" charset="0"/>
            </a:rPr>
            <a:t>Sectores en los que Colombia requiere transformación productiva para aumentar sus exportaciones a México.</a:t>
          </a:r>
          <a:endParaRPr lang="es-MX" sz="1600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rial Narrow" pitchFamily="34" charset="0"/>
            </a:rPr>
            <a:t>Sectores con oportunidades reducidas en el mercado mexicano.</a:t>
          </a:r>
          <a:endParaRPr lang="es-MX" sz="1600" kern="1200" dirty="0">
            <a:latin typeface="Arial Narrow" pitchFamily="34" charset="0"/>
          </a:endParaRPr>
        </a:p>
      </dsp:txBody>
      <dsp:txXfrm>
        <a:off x="6422142" y="1200463"/>
        <a:ext cx="1876906" cy="3266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1F013EE6-AB06-48BA-B449-9A3C734A16C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O" smtClean="0"/>
              <a:t>En la diapositiva inicial solo deben incluirse los elementos que se observan en esta guía:</a:t>
            </a:r>
          </a:p>
          <a:p>
            <a:pPr eaLnBrk="1" hangingPunct="1">
              <a:spcBef>
                <a:spcPct val="0"/>
              </a:spcBef>
            </a:pPr>
            <a:endParaRPr lang="es-CO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CO" smtClean="0"/>
              <a:t>  LOGO DE PROEXPORT Y SU DESCRIPTOR</a:t>
            </a:r>
          </a:p>
          <a:p>
            <a:pPr eaLnBrk="1" hangingPunct="1">
              <a:spcBef>
                <a:spcPct val="0"/>
              </a:spcBef>
            </a:pPr>
            <a:endParaRPr lang="es-CO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CO" smtClean="0"/>
              <a:t>  TITULO DE LA PRESENTACION</a:t>
            </a:r>
          </a:p>
          <a:p>
            <a:pPr eaLnBrk="1" hangingPunct="1">
              <a:spcBef>
                <a:spcPct val="0"/>
              </a:spcBef>
            </a:pPr>
            <a:endParaRPr lang="es-CO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CO" smtClean="0"/>
              <a:t>  NOMBRE DE QUIEN REALIZA LA PRESENTACION  (solo el nombre sin cargo) O el área que realizó la presentación si esta se va a enviar como    </a:t>
            </a:r>
          </a:p>
          <a:p>
            <a:pPr eaLnBrk="1" hangingPunct="1">
              <a:spcBef>
                <a:spcPct val="0"/>
              </a:spcBef>
            </a:pPr>
            <a:r>
              <a:rPr lang="es-CO" smtClean="0"/>
              <a:t>   documento y no se va a presentar ante un auditorio.</a:t>
            </a:r>
          </a:p>
          <a:p>
            <a:pPr eaLnBrk="1" hangingPunct="1">
              <a:spcBef>
                <a:spcPct val="0"/>
              </a:spcBef>
            </a:pPr>
            <a:endParaRPr lang="es-CO" smtClean="0"/>
          </a:p>
          <a:p>
            <a:pPr eaLnBrk="1" hangingPunct="1">
              <a:spcBef>
                <a:spcPct val="0"/>
              </a:spcBef>
            </a:pPr>
            <a:endParaRPr lang="es-CO" smtClean="0"/>
          </a:p>
          <a:p>
            <a:pPr eaLnBrk="1" hangingPunct="1">
              <a:spcBef>
                <a:spcPct val="0"/>
              </a:spcBef>
            </a:pPr>
            <a:endParaRPr lang="es-CO" smtClean="0"/>
          </a:p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3FD88F-2462-4A21-B785-56DF4E69E79F}" type="slidenum">
              <a:rPr lang="es-CO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CO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12</a:t>
            </a:fld>
            <a:endParaRPr lang="es-C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14</a:t>
            </a:fld>
            <a:endParaRPr lang="es-C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15</a:t>
            </a:fld>
            <a:endParaRPr lang="es-C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16</a:t>
            </a:fld>
            <a:endParaRPr lang="es-C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17</a:t>
            </a:fld>
            <a:endParaRPr lang="es-CO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19</a:t>
            </a:fld>
            <a:endParaRPr lang="es-C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20</a:t>
            </a:fld>
            <a:endParaRPr lang="es-CO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21</a:t>
            </a:fld>
            <a:endParaRPr lang="es-CO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22</a:t>
            </a:fld>
            <a:endParaRPr lang="es-CO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23</a:t>
            </a:fld>
            <a:endParaRPr 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3</a:t>
            </a:fld>
            <a:endParaRPr lang="es-CO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24</a:t>
            </a:fld>
            <a:endParaRPr lang="es-CO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25</a:t>
            </a:fld>
            <a:endParaRPr lang="es-CO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26</a:t>
            </a:fld>
            <a:endParaRPr lang="es-CO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27</a:t>
            </a:fld>
            <a:endParaRPr lang="es-CO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28</a:t>
            </a:fld>
            <a:endParaRPr lang="es-CO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29</a:t>
            </a:fld>
            <a:endParaRPr lang="es-CO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30</a:t>
            </a:fld>
            <a:endParaRPr lang="es-CO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31</a:t>
            </a:fld>
            <a:endParaRPr lang="es-CO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32</a:t>
            </a:fld>
            <a:endParaRPr lang="es-CO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33</a:t>
            </a:fld>
            <a:endParaRPr lang="es-C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4</a:t>
            </a:fld>
            <a:endParaRPr lang="es-CO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35</a:t>
            </a:fld>
            <a:endParaRPr lang="es-CO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420AE-787F-4E50-BA8F-CB0FA3B3F3E1}" type="slidenum">
              <a:rPr lang="es-CO" smtClean="0"/>
              <a:pPr>
                <a:defRPr/>
              </a:pPr>
              <a:t>36</a:t>
            </a:fld>
            <a:endParaRPr lang="es-C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5</a:t>
            </a:fld>
            <a:endParaRPr lang="es-C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6</a:t>
            </a:fld>
            <a:endParaRPr lang="es-C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7</a:t>
            </a:fld>
            <a:endParaRPr lang="es-C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8</a:t>
            </a:fld>
            <a:endParaRPr lang="es-C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10</a:t>
            </a:fld>
            <a:endParaRPr lang="es-C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305F-86A2-41EF-8A3C-0A32205D42E8}" type="slidenum">
              <a:rPr lang="es-CO" smtClean="0"/>
              <a:pPr/>
              <a:t>11</a:t>
            </a:fld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FE2D-98C3-4A76-A527-484E6D03146C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12C51-34F4-401E-A868-18776528B424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FDB3-51F4-4985-AC95-4E6C1BDEA77E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EA1FE2D-98C3-4A76-A527-484E6D03146C}" type="slidenum">
              <a:rPr lang="es-CO" sz="1400" kern="12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8681B5-BD92-4F79-A30B-BD0E1411385A}" type="slidenum">
              <a:rPr lang="es-CO" sz="1400" kern="12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3FD6133-BF18-4F1F-A096-EDB1E5A50B13}" type="slidenum">
              <a:rPr lang="es-CO" sz="1400" kern="12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B30A342-62F2-4FAA-836E-C4B18E50D806}" type="slidenum">
              <a:rPr lang="es-CO" sz="1400" kern="12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992A361-4CA0-4778-AD43-FC4F6B30AEB5}" type="slidenum">
              <a:rPr lang="es-CO" sz="1400" kern="12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DFD6836-7546-4B94-A688-82CF078B4E83}" type="slidenum">
              <a:rPr lang="es-CO" sz="1400" kern="12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CA3C0D-0132-49AC-8B0B-D4E6DA7F1FC8}" type="slidenum">
              <a:rPr lang="es-CO" sz="1400" kern="12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07480CA-F87E-44AA-B865-299FC0825DB0}" type="slidenum">
              <a:rPr lang="es-CO" sz="1400" kern="12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681B5-BD92-4F79-A30B-BD0E1411385A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EA03FDF-AAD8-4D77-8CC6-294D5E07AF93}" type="slidenum">
              <a:rPr lang="es-CO" sz="1400" kern="12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EE12C51-34F4-401E-A868-18776528B424}" type="slidenum">
              <a:rPr lang="es-CO" sz="1400" kern="12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399FDB3-51F4-4985-AC95-4E6C1BDEA77E}" type="slidenum">
              <a:rPr lang="es-CO" sz="1400" kern="12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sz="14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5113" y="6237288"/>
            <a:ext cx="10334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40AA-C4EE-4D25-909E-3F2118BB9B6F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1C33-6AF7-4579-91EB-B43741B86DC9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60EA-DEA6-404E-B566-D928ADC9B913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B517-991E-4C37-BCAB-E59392F76F26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8871-63A2-407B-9450-FB997A163EB7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1307F-1AB9-483C-9BFD-6C103F2D2CBE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11E04-FAFE-4F51-BB39-83474A875790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B260-EDBF-4561-96F1-61BE37643EE0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CE73-354A-4E48-A9EF-D367732C400B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F7C2-2C60-40A8-9F84-EA66939C504C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1F0E-9A44-4E96-B7D3-12F71D3A1D3A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FCEAD-C26B-45F3-978F-5A55059FD2C7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D6133-BF18-4F1F-A096-EDB1E5A50B13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3E77-BBC0-4FDC-9BC0-75B104444B69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D52F-094B-48FB-AE60-F2C6E483160C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5AD36-BCBD-468D-82B2-45F45076D9E6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09EF-0648-4096-8D96-30944D182642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D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5B31-9E88-493C-AC75-70373C6B6422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F1C8-CE20-4D7E-B11E-C77692D9F2C9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6F85C-EAE1-45FD-8999-57AA87B5EF8E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DA718-91C6-434D-8ED9-3E220F4072B0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8343-A174-4FD8-B572-58BBAC8A3F85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BC7D4-826F-43EB-9919-D39B0A279DDD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 descr="descriptor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76925"/>
            <a:ext cx="90916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8054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484313"/>
            <a:ext cx="42179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Marcador de contenido"/>
          <p:cNvSpPr>
            <a:spLocks noGrp="1"/>
          </p:cNvSpPr>
          <p:nvPr>
            <p:ph sz="quarter" idx="10"/>
          </p:nvPr>
        </p:nvSpPr>
        <p:spPr>
          <a:xfrm>
            <a:off x="1763712" y="4221163"/>
            <a:ext cx="6120655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  <a:lvl2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800">
              <a:solidFill>
                <a:prstClr val="white"/>
              </a:solidFill>
            </a:endParaRPr>
          </a:p>
        </p:txBody>
      </p:sp>
      <p:pic>
        <p:nvPicPr>
          <p:cNvPr id="5" name="5 Imagen" descr="franja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827088" y="1773238"/>
            <a:ext cx="7416800" cy="43926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800">
              <a:solidFill>
                <a:prstClr val="white"/>
              </a:solidFill>
            </a:endParaRPr>
          </a:p>
        </p:txBody>
      </p:sp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6237288"/>
            <a:ext cx="10334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0A342-62F2-4FAA-836E-C4B18E50D806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2A361-4CA0-4778-AD43-FC4F6B30AEB5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D6836-7546-4B94-A688-82CF078B4E83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A3C0D-0132-49AC-8B0B-D4E6DA7F1FC8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80CA-F87E-44AA-B865-299FC0825DB0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3FDF-AAD8-4D77-8CC6-294D5E07AF93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modificar el estilo de texto del patrón</a:t>
            </a:r>
          </a:p>
          <a:p>
            <a:pPr lvl="1"/>
            <a:r>
              <a:rPr lang="es-CO" smtClean="0"/>
              <a:t>Segundo nivel</a:t>
            </a:r>
          </a:p>
          <a:p>
            <a:pPr lvl="2"/>
            <a:r>
              <a:rPr lang="es-CO" smtClean="0"/>
              <a:t>Tercer nivel</a:t>
            </a:r>
          </a:p>
          <a:p>
            <a:pPr lvl="3"/>
            <a:r>
              <a:rPr lang="es-CO" smtClean="0"/>
              <a:t>Cuarto nivel</a:t>
            </a:r>
          </a:p>
          <a:p>
            <a:pPr lvl="4"/>
            <a:r>
              <a:rPr lang="es-CO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DB35D58-8142-41C4-8201-C73F3E2CF2C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modificar el estilo de texto del patrón</a:t>
            </a:r>
          </a:p>
          <a:p>
            <a:pPr lvl="1"/>
            <a:r>
              <a:rPr lang="es-CO" smtClean="0"/>
              <a:t>Segundo nivel</a:t>
            </a:r>
          </a:p>
          <a:p>
            <a:pPr lvl="2"/>
            <a:r>
              <a:rPr lang="es-CO" smtClean="0"/>
              <a:t>Tercer nivel</a:t>
            </a:r>
          </a:p>
          <a:p>
            <a:pPr lvl="3"/>
            <a:r>
              <a:rPr lang="es-CO" smtClean="0"/>
              <a:t>Cuarto nivel</a:t>
            </a:r>
          </a:p>
          <a:p>
            <a:pPr lvl="4"/>
            <a:r>
              <a:rPr lang="es-CO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ＭＳ Ｐゴシック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ＭＳ Ｐゴシック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DB35D58-8142-41C4-8201-C73F3E2CF2CB}" type="slidenum">
              <a:rPr lang="es-ES" kern="1200" smtClean="0">
                <a:solidFill>
                  <a:prstClr val="black">
                    <a:tint val="75000"/>
                  </a:prstClr>
                </a:solidFill>
                <a:ea typeface="ＭＳ Ｐゴシック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DO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8AB05C-E8CA-4C40-87A3-62AD437A0D31}" type="datetimeFigureOut">
              <a:rPr lang="es-DO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86DD5-4E3B-42FB-A6F1-A8225343F914}" type="slidenum">
              <a:rPr lang="es-DO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800">
              <a:solidFill>
                <a:prstClr val="white"/>
              </a:solidFill>
            </a:endParaRPr>
          </a:p>
        </p:txBody>
      </p:sp>
      <p:pic>
        <p:nvPicPr>
          <p:cNvPr id="5128" name="5 Imagen" descr="franja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6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jpeg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395288" y="4221163"/>
            <a:ext cx="8137525" cy="914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Seminario Oportunidades Comerciales en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México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Juan Carlos Grillo Posada 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Julio-Agosto 2012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Perfil del mercado mexicano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1318" y="1111733"/>
            <a:ext cx="5073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Características generales</a:t>
            </a:r>
            <a:endParaRPr lang="es-MX" sz="2400" b="1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719959" y="1775372"/>
          <a:ext cx="8077200" cy="47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-43260" y="6579251"/>
            <a:ext cx="9108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Fuente: CEPAL</a:t>
            </a:r>
            <a:endParaRPr lang="es-MX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Perfil del mercado mexicano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1318" y="1057141"/>
            <a:ext cx="6375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Canales Distribución mercados al </a:t>
            </a:r>
            <a:r>
              <a:rPr lang="es-MX" sz="2400" b="1" dirty="0" err="1" smtClean="0">
                <a:latin typeface="Arial Narrow" pitchFamily="34" charset="0"/>
              </a:rPr>
              <a:t>detal</a:t>
            </a:r>
            <a:endParaRPr lang="es-MX" sz="24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10055" y="1513482"/>
          <a:ext cx="8534401" cy="5092225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518745"/>
                <a:gridCol w="2338552"/>
                <a:gridCol w="2338552"/>
                <a:gridCol w="2338552"/>
              </a:tblGrid>
              <a:tr h="640949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Arial Narrow" pitchFamily="34" charset="0"/>
                        </a:rPr>
                        <a:t>MASIVO</a:t>
                      </a:r>
                      <a:endParaRPr lang="es-MX" sz="18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Arial Narrow" pitchFamily="34" charset="0"/>
                        </a:rPr>
                        <a:t>MEDIO </a:t>
                      </a:r>
                      <a:endParaRPr lang="es-MX" sz="18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Arial Narrow" pitchFamily="34" charset="0"/>
                        </a:rPr>
                        <a:t>ALTO</a:t>
                      </a:r>
                      <a:endParaRPr lang="es-MX" sz="18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84611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 Narrow" pitchFamily="34" charset="0"/>
                        </a:rPr>
                        <a:t>Grandes </a:t>
                      </a:r>
                    </a:p>
                    <a:p>
                      <a:pPr algn="ctr"/>
                      <a:r>
                        <a:rPr lang="es-MX" sz="1600" dirty="0" smtClean="0">
                          <a:latin typeface="Arial Narrow" pitchFamily="34" charset="0"/>
                        </a:rPr>
                        <a:t>Superficies Nacionales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Bodega </a:t>
                      </a:r>
                      <a:r>
                        <a:rPr lang="es-MX" sz="1600" dirty="0" err="1" smtClean="0">
                          <a:latin typeface="Arial Narrow" pitchFamily="34" charset="0"/>
                        </a:rPr>
                        <a:t>Aurrera</a:t>
                      </a:r>
                      <a:endParaRPr lang="es-MX" sz="1600" dirty="0" smtClean="0">
                        <a:latin typeface="Arial Narrow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Arial Narrow" pitchFamily="34" charset="0"/>
                        </a:rPr>
                        <a:t>Walmart</a:t>
                      </a:r>
                      <a:endParaRPr lang="es-MX" sz="1600" baseline="0" dirty="0" smtClean="0">
                        <a:latin typeface="Arial Narrow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latin typeface="Arial Narrow" pitchFamily="34" charset="0"/>
                        </a:rPr>
                        <a:t> Comercial Mexicana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 Narrow" pitchFamily="34" charset="0"/>
                        </a:rPr>
                        <a:t>Walmart</a:t>
                      </a:r>
                      <a:r>
                        <a:rPr lang="es-MX" sz="1600" dirty="0" smtClean="0">
                          <a:latin typeface="Arial Narrow" pitchFamily="34" charset="0"/>
                        </a:rPr>
                        <a:t> SC / </a:t>
                      </a:r>
                      <a:r>
                        <a:rPr lang="es-MX" sz="1600" dirty="0" err="1" smtClean="0">
                          <a:latin typeface="Arial Narrow" pitchFamily="34" charset="0"/>
                        </a:rPr>
                        <a:t>Sam’s</a:t>
                      </a:r>
                      <a:r>
                        <a:rPr lang="es-MX" sz="1600" dirty="0" smtClean="0">
                          <a:latin typeface="Arial Narrow" pitchFamily="34" charset="0"/>
                        </a:rPr>
                        <a:t> Club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Soriana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Costco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 Narrow" pitchFamily="34" charset="0"/>
                        </a:rPr>
                        <a:t>Chedrahui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 Narrow" pitchFamily="34" charset="0"/>
                        </a:rPr>
                        <a:t>Superama</a:t>
                      </a:r>
                      <a:endParaRPr lang="es-MX" sz="1600" dirty="0" smtClean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84611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 Narrow" pitchFamily="34" charset="0"/>
                        </a:rPr>
                        <a:t>Cadenas departamentales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Tiendas</a:t>
                      </a:r>
                      <a:r>
                        <a:rPr lang="es-MX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Arial Narrow" pitchFamily="34" charset="0"/>
                        </a:rPr>
                        <a:t>Coppel</a:t>
                      </a:r>
                      <a:endParaRPr lang="es-MX" sz="1600" baseline="0" dirty="0" smtClean="0">
                        <a:latin typeface="Arial Narrow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latin typeface="Arial Narrow" pitchFamily="34" charset="0"/>
                        </a:rPr>
                        <a:t> Tiendas Elektra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latin typeface="Arial Narrow" pitchFamily="34" charset="0"/>
                        </a:rPr>
                        <a:t> Tiendas FAMSA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 Narrow" pitchFamily="34" charset="0"/>
                        </a:rPr>
                        <a:t>Sear’s</a:t>
                      </a:r>
                      <a:endParaRPr lang="es-MX" sz="1600" dirty="0" smtClean="0">
                        <a:latin typeface="Arial Narrow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Liverpool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 Narrow" pitchFamily="34" charset="0"/>
                        </a:rPr>
                        <a:t>Chapur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El Palacio de Hierro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84611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 Narrow" pitchFamily="34" charset="0"/>
                        </a:rPr>
                        <a:t>Tiendas</a:t>
                      </a:r>
                      <a:r>
                        <a:rPr lang="es-MX" sz="1600" baseline="0" dirty="0" smtClean="0">
                          <a:latin typeface="Arial Narrow" pitchFamily="34" charset="0"/>
                        </a:rPr>
                        <a:t> de Especialidades</a:t>
                      </a:r>
                      <a:endParaRPr lang="es-MX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Farmacias Guadalajara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Idea Interior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 Narrow" pitchFamily="34" charset="0"/>
                        </a:rPr>
                        <a:t>The</a:t>
                      </a:r>
                      <a:r>
                        <a:rPr lang="es-MX" sz="1600" dirty="0" smtClean="0">
                          <a:latin typeface="Arial Narrow" pitchFamily="34" charset="0"/>
                        </a:rPr>
                        <a:t> Home </a:t>
                      </a:r>
                      <a:r>
                        <a:rPr lang="es-MX" sz="1600" dirty="0" err="1" smtClean="0">
                          <a:latin typeface="Arial Narrow" pitchFamily="34" charset="0"/>
                        </a:rPr>
                        <a:t>Store</a:t>
                      </a:r>
                      <a:endParaRPr lang="es-MX" sz="1600" dirty="0" smtClean="0">
                        <a:latin typeface="Arial Narrow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 Narrow" pitchFamily="34" charset="0"/>
                        </a:rPr>
                        <a:t>Sanborns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Casa Palacio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Farmacias San Pablo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Farmacias </a:t>
                      </a:r>
                      <a:r>
                        <a:rPr lang="es-MX" sz="1600" dirty="0" err="1" smtClean="0">
                          <a:latin typeface="Arial Narrow" pitchFamily="34" charset="0"/>
                        </a:rPr>
                        <a:t>Derma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84611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 Narrow" pitchFamily="34" charset="0"/>
                        </a:rPr>
                        <a:t>Tiendas de Conveniencia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OXXO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latin typeface="Arial Narrow" pitchFamily="34" charset="0"/>
                        </a:rPr>
                        <a:t> Extra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latin typeface="Arial Narrow" pitchFamily="34" charset="0"/>
                        </a:rPr>
                        <a:t> K – </a:t>
                      </a:r>
                      <a:r>
                        <a:rPr lang="es-MX" sz="1600" baseline="0" dirty="0" err="1" smtClean="0">
                          <a:latin typeface="Arial Narrow" pitchFamily="34" charset="0"/>
                        </a:rPr>
                        <a:t>Mart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84611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 Narrow" pitchFamily="34" charset="0"/>
                        </a:rPr>
                        <a:t>Supermercados </a:t>
                      </a:r>
                    </a:p>
                    <a:p>
                      <a:pPr algn="ctr"/>
                      <a:r>
                        <a:rPr lang="es-MX" sz="1600" dirty="0" smtClean="0">
                          <a:latin typeface="Arial Narrow" pitchFamily="34" charset="0"/>
                        </a:rPr>
                        <a:t>Regionales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dirty="0" smtClean="0">
                          <a:latin typeface="Arial Narrow" pitchFamily="34" charset="0"/>
                        </a:rPr>
                        <a:t> Casa</a:t>
                      </a:r>
                      <a:r>
                        <a:rPr lang="es-MX" sz="1600" baseline="0" dirty="0" smtClean="0">
                          <a:latin typeface="Arial Narrow" pitchFamily="34" charset="0"/>
                        </a:rPr>
                        <a:t> LEY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latin typeface="Arial Narrow" pitchFamily="34" charset="0"/>
                        </a:rPr>
                        <a:t> HEB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latin typeface="Arial Narrow" pitchFamily="34" charset="0"/>
                        </a:rPr>
                        <a:t> Grupo </a:t>
                      </a:r>
                      <a:r>
                        <a:rPr lang="es-MX" sz="1600" baseline="0" dirty="0" err="1" smtClean="0">
                          <a:latin typeface="Arial Narrow" pitchFamily="34" charset="0"/>
                        </a:rPr>
                        <a:t>Arteli</a:t>
                      </a: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es-MX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Perfil del mercado mexicano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1317" y="1248213"/>
            <a:ext cx="6293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Preferencias del consumidor según sus ingresos</a:t>
            </a:r>
            <a:endParaRPr lang="es-MX" sz="2400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499241" y="1308538"/>
          <a:ext cx="8108731" cy="5549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64531" y="3367285"/>
            <a:ext cx="8079475" cy="7140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86248" y="168672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Agenda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325762" y="2054601"/>
            <a:ext cx="71650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MX" sz="2400" dirty="0" smtClean="0">
                <a:latin typeface="Arial Narrow" pitchFamily="34" charset="0"/>
              </a:rPr>
              <a:t>Qué es México </a:t>
            </a:r>
          </a:p>
          <a:p>
            <a:pPr marL="742950" indent="-742950">
              <a:buFont typeface="+mj-lt"/>
              <a:buAutoNum type="arabicPeriod"/>
            </a:pPr>
            <a:endParaRPr lang="es-MX" sz="2400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s-MX" sz="2400" dirty="0" smtClean="0">
                <a:latin typeface="Arial Narrow" pitchFamily="34" charset="0"/>
              </a:rPr>
              <a:t>Perfil del mercado mexicano </a:t>
            </a:r>
          </a:p>
          <a:p>
            <a:pPr marL="742950" indent="-742950"/>
            <a:r>
              <a:rPr lang="es-MX" sz="2400" i="1" dirty="0" smtClean="0">
                <a:latin typeface="Arial Narrow" pitchFamily="34" charset="0"/>
              </a:rPr>
              <a:t>	</a:t>
            </a:r>
          </a:p>
          <a:p>
            <a:pPr marL="742950" indent="-742950">
              <a:buAutoNum type="arabicPeriod" startAt="3"/>
            </a:pPr>
            <a:r>
              <a:rPr lang="es-MX" sz="2400" b="1" dirty="0" smtClean="0">
                <a:latin typeface="Arial Narrow" pitchFamily="34" charset="0"/>
              </a:rPr>
              <a:t>Cómo estamos hoy</a:t>
            </a:r>
          </a:p>
          <a:p>
            <a:pPr marL="742950" indent="-742950">
              <a:buAutoNum type="arabicPeriod" startAt="3"/>
            </a:pPr>
            <a:endParaRPr lang="es-MX" sz="2400" dirty="0" smtClean="0">
              <a:latin typeface="Arial Narrow" pitchFamily="34" charset="0"/>
            </a:endParaRPr>
          </a:p>
          <a:p>
            <a:pPr marL="742950" indent="-742950">
              <a:buAutoNum type="arabicPeriod" startAt="4"/>
            </a:pPr>
            <a:r>
              <a:rPr lang="es-MX" sz="2400" dirty="0" smtClean="0">
                <a:latin typeface="Arial Narrow" pitchFamily="34" charset="0"/>
              </a:rPr>
              <a:t>Sectores de oportunidad para Colombia en México</a:t>
            </a:r>
          </a:p>
          <a:p>
            <a:pPr marL="742950" indent="-742950">
              <a:buAutoNum type="arabicPeriod" startAt="4"/>
            </a:pPr>
            <a:endParaRPr lang="es-MX" sz="2400" dirty="0" smtClean="0">
              <a:latin typeface="Arial Narrow" pitchFamily="34" charset="0"/>
            </a:endParaRPr>
          </a:p>
          <a:p>
            <a:pPr marL="742950" indent="-742950">
              <a:buAutoNum type="arabicPeriod" startAt="4"/>
            </a:pPr>
            <a:r>
              <a:rPr lang="es-MX" sz="2400" dirty="0" smtClean="0">
                <a:latin typeface="Arial Narrow" pitchFamily="34" charset="0"/>
              </a:rPr>
              <a:t>Recomendaciones: Qué hacer y qué no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527" y="1589366"/>
            <a:ext cx="8434307" cy="51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71318" y="1182329"/>
            <a:ext cx="7398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Balanza comercial entre Colombia y México, 2003 – 2011</a:t>
            </a:r>
          </a:p>
          <a:p>
            <a:r>
              <a:rPr lang="es-MX" sz="2400" dirty="0" smtClean="0">
                <a:latin typeface="Arial Narrow" pitchFamily="34" charset="0"/>
              </a:rPr>
              <a:t>Cifras en US$ Millones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7816" y="262447"/>
            <a:ext cx="58547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Cómo estamos hoy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098738" y="6579251"/>
            <a:ext cx="18870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Fuente: DANE – Cálculos: Proexport</a:t>
            </a:r>
            <a:endParaRPr lang="es-MX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6699" y="4976641"/>
            <a:ext cx="62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C00000"/>
                </a:solidFill>
              </a:rPr>
              <a:t>2003</a:t>
            </a:r>
            <a:endParaRPr lang="es-CO" sz="1600" b="1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23249" y="5144807"/>
            <a:ext cx="62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C00000"/>
                </a:solidFill>
              </a:rPr>
              <a:t>2004</a:t>
            </a:r>
            <a:endParaRPr lang="es-CO" sz="1600" b="1" dirty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622357" y="5318233"/>
            <a:ext cx="62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C00000"/>
                </a:solidFill>
              </a:rPr>
              <a:t>2005</a:t>
            </a:r>
            <a:endParaRPr lang="es-CO" sz="1600" b="1" dirty="0">
              <a:solidFill>
                <a:srgbClr val="C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68763" y="5412829"/>
            <a:ext cx="62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C00000"/>
                </a:solidFill>
              </a:rPr>
              <a:t>2006</a:t>
            </a:r>
            <a:endParaRPr lang="es-CO" sz="1600" b="1" dirty="0">
              <a:solidFill>
                <a:srgbClr val="C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46630" y="5554715"/>
            <a:ext cx="62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C00000"/>
                </a:solidFill>
              </a:rPr>
              <a:t>2007</a:t>
            </a:r>
            <a:endParaRPr lang="es-CO" sz="1600" b="1" dirty="0">
              <a:solidFill>
                <a:srgbClr val="C0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624547" y="5633541"/>
            <a:ext cx="62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C00000"/>
                </a:solidFill>
              </a:rPr>
              <a:t>2008</a:t>
            </a:r>
            <a:endParaRPr lang="es-CO" sz="1600" b="1" dirty="0">
              <a:solidFill>
                <a:srgbClr val="C0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281459" y="5754409"/>
            <a:ext cx="62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C00000"/>
                </a:solidFill>
              </a:rPr>
              <a:t>2009</a:t>
            </a:r>
            <a:endParaRPr lang="es-CO" sz="1600" b="1" dirty="0">
              <a:solidFill>
                <a:srgbClr val="C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990892" y="5864770"/>
            <a:ext cx="62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C00000"/>
                </a:solidFill>
              </a:rPr>
              <a:t>2010</a:t>
            </a:r>
            <a:endParaRPr lang="es-CO" sz="1600" b="1" dirty="0">
              <a:solidFill>
                <a:srgbClr val="C0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700340" y="6022419"/>
            <a:ext cx="62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C00000"/>
                </a:solidFill>
              </a:rPr>
              <a:t>2011</a:t>
            </a:r>
            <a:endParaRPr lang="es-CO" sz="1600" b="1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71318" y="1182329"/>
            <a:ext cx="5911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Exportaciones Colombianas a México, 2011</a:t>
            </a:r>
            <a:endParaRPr lang="es-MX" sz="2400" b="1" dirty="0"/>
          </a:p>
        </p:txBody>
      </p:sp>
      <p:sp>
        <p:nvSpPr>
          <p:cNvPr id="9" name="8 Rectángulo"/>
          <p:cNvSpPr/>
          <p:nvPr/>
        </p:nvSpPr>
        <p:spPr>
          <a:xfrm>
            <a:off x="47816" y="262447"/>
            <a:ext cx="58547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Cómo estamos hoy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43260" y="6579251"/>
            <a:ext cx="18870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Fuente: DANE – Cálculos: Proexport</a:t>
            </a:r>
            <a:endParaRPr lang="es-MX" sz="2000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342295"/>
            <a:ext cx="4855802" cy="332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639634" y="4934610"/>
            <a:ext cx="2207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Exportaciones No Tradicionales – 85,44%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51069" y="3573467"/>
            <a:ext cx="2207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Exportaciones Tradicionales – 14,57%</a:t>
            </a:r>
            <a:endParaRPr lang="es-CO" sz="1600" b="1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292350" y="1835992"/>
          <a:ext cx="5953017" cy="1459000"/>
        </p:xfrm>
        <a:graphic>
          <a:graphicData uri="http://schemas.openxmlformats.org/drawingml/2006/table">
            <a:tbl>
              <a:tblPr/>
              <a:tblGrid>
                <a:gridCol w="2271165"/>
                <a:gridCol w="1079734"/>
                <a:gridCol w="1025954"/>
                <a:gridCol w="1576164"/>
              </a:tblGrid>
              <a:tr h="3018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Crecimiento 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30186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NO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TRADICIONAL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495,6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21,53%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86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TRADICIONAL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-27,98%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86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TOTAL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15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 Valores en Millones de USD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50573"/>
            <a:ext cx="4682359" cy="400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71318" y="1250569"/>
            <a:ext cx="6484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Exportaciones No Tradicionales a México, 2011</a:t>
            </a:r>
            <a:endParaRPr lang="es-MX" sz="2400" b="1" dirty="0"/>
          </a:p>
        </p:txBody>
      </p:sp>
      <p:sp>
        <p:nvSpPr>
          <p:cNvPr id="9" name="8 Rectángulo"/>
          <p:cNvSpPr/>
          <p:nvPr/>
        </p:nvSpPr>
        <p:spPr>
          <a:xfrm>
            <a:off x="47816" y="262447"/>
            <a:ext cx="58547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Cómo estamos hoy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43260" y="6579251"/>
            <a:ext cx="18870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Fuente: DANE – Cálculos: Proexport</a:t>
            </a:r>
            <a:endParaRPr lang="es-MX" sz="20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332078" y="1927320"/>
          <a:ext cx="4673600" cy="2057400"/>
        </p:xfrm>
        <a:graphic>
          <a:graphicData uri="http://schemas.openxmlformats.org/drawingml/2006/table">
            <a:tbl>
              <a:tblPr/>
              <a:tblGrid>
                <a:gridCol w="3441700"/>
                <a:gridCol w="1231900"/>
              </a:tblGrid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Agroindustria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Manufacturas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Prendas de Vestir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Servicios y Entretenimiento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Tradicional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704,90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* Cifras en Millones de USD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860358" y="5186866"/>
            <a:ext cx="2207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Manufacturas 51,62%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25350" y="4614030"/>
            <a:ext cx="2207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Prendas 18,7%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338584" y="3063702"/>
            <a:ext cx="2207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Agro 11,72%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94552" y="2948080"/>
            <a:ext cx="2207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Tradicionales 14,56%</a:t>
            </a:r>
            <a:endParaRPr lang="es-CO" sz="16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25337" y="3689157"/>
            <a:ext cx="1566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Servicios 3,39%</a:t>
            </a:r>
            <a:endParaRPr lang="es-CO" sz="16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71318" y="1042315"/>
            <a:ext cx="8354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Principales 20 productos de Exportación de Colombia a México</a:t>
            </a:r>
            <a:endParaRPr lang="es-MX" sz="2400" b="1" dirty="0"/>
          </a:p>
        </p:txBody>
      </p:sp>
      <p:sp>
        <p:nvSpPr>
          <p:cNvPr id="9" name="8 Rectángulo"/>
          <p:cNvSpPr/>
          <p:nvPr/>
        </p:nvSpPr>
        <p:spPr>
          <a:xfrm>
            <a:off x="47816" y="262447"/>
            <a:ext cx="58547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Cómo estamos hoy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43260" y="6579251"/>
            <a:ext cx="18870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Fuente: DANE – Cálculos: Proexport</a:t>
            </a:r>
            <a:endParaRPr lang="es-MX" sz="20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623840" y="1649955"/>
          <a:ext cx="6069723" cy="4822734"/>
        </p:xfrm>
        <a:graphic>
          <a:graphicData uri="http://schemas.openxmlformats.org/drawingml/2006/table">
            <a:tbl>
              <a:tblPr/>
              <a:tblGrid>
                <a:gridCol w="3059916"/>
                <a:gridCol w="1553341"/>
                <a:gridCol w="1456466"/>
              </a:tblGrid>
              <a:tr h="1572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PRODUCTO/ SECTOR</a:t>
                      </a:r>
                    </a:p>
                  </a:txBody>
                  <a:tcPr marL="5433" marR="5433" marT="54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FOB US$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VARIACION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572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2011/2010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CONFECCIONES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76,1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15,20%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TEXTILES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39,2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PRENDAS DE VESTIR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115,3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COSMETICOS Y PRODUCTOS DE ASEO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58,4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72,80%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PLASTICO EN FORMAS PRIMARIAS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45,4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54,00%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PRODUCTOS FARMACEUTICOS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32,4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LLANTAS Y NEUMATICOS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27,9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136,50%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PLASTICO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26,5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96,30%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05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PRODUCTOS DIVERSOS DE LAS INDUSTRIAS QUIMICAS.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21,9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-6,40%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MAQUINARIA INDUSTRIAL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17,4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104,80%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ARTICULOS DEL HOGAR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14,7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38,10%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PRODUCTOS QUIMICOS ORGANICOS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HERRAMIENTAS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9,8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16,50%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MINERALES METALICOS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36,00%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MANUFACTURAS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275,4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AZUCARES Y MIELES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41,9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35,00%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ACEITES Y GRASAS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17,9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-57,20%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DERIVADOS DEL CAFE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13,8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39,60%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AGROINDUSTRIA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73,6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EDITORIAL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PAPELES Y CARTONES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69,30%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SERVICIOS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23,9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PETROLEO Y SUS DERIVADOS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33,5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-10,00%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CARBON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65,6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-36,10%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TRADICIONALES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 TOTAL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587,3 (83,3%) 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GENERAL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704,9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10,50%</a:t>
                      </a:r>
                    </a:p>
                  </a:txBody>
                  <a:tcPr marL="5433" marR="5433" marT="54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071791" y="4129273"/>
            <a:ext cx="8079475" cy="7140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86248" y="168672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Agenda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325762" y="2054601"/>
            <a:ext cx="71650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MX" sz="2400" dirty="0" smtClean="0">
                <a:latin typeface="Arial Narrow" pitchFamily="34" charset="0"/>
              </a:rPr>
              <a:t>Qué es México </a:t>
            </a:r>
          </a:p>
          <a:p>
            <a:pPr marL="742950" indent="-742950">
              <a:buFont typeface="+mj-lt"/>
              <a:buAutoNum type="arabicPeriod"/>
            </a:pPr>
            <a:endParaRPr lang="es-MX" sz="2400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s-MX" sz="2400" dirty="0" smtClean="0">
                <a:latin typeface="Arial Narrow" pitchFamily="34" charset="0"/>
              </a:rPr>
              <a:t>Perfil del mercado mexicano </a:t>
            </a:r>
          </a:p>
          <a:p>
            <a:pPr marL="742950" indent="-742950"/>
            <a:r>
              <a:rPr lang="es-MX" sz="2400" i="1" dirty="0" smtClean="0">
                <a:latin typeface="Arial Narrow" pitchFamily="34" charset="0"/>
              </a:rPr>
              <a:t>	</a:t>
            </a:r>
          </a:p>
          <a:p>
            <a:pPr marL="742950" indent="-742950">
              <a:buAutoNum type="arabicPeriod" startAt="3"/>
            </a:pPr>
            <a:r>
              <a:rPr lang="es-MX" sz="2400" dirty="0" smtClean="0">
                <a:latin typeface="Arial Narrow" pitchFamily="34" charset="0"/>
              </a:rPr>
              <a:t>Cómo estamos hoy</a:t>
            </a:r>
          </a:p>
          <a:p>
            <a:pPr marL="742950" indent="-742950">
              <a:buAutoNum type="arabicPeriod" startAt="3"/>
            </a:pPr>
            <a:endParaRPr lang="es-MX" sz="2400" dirty="0" smtClean="0">
              <a:latin typeface="Arial Narrow" pitchFamily="34" charset="0"/>
            </a:endParaRPr>
          </a:p>
          <a:p>
            <a:pPr marL="742950" indent="-742950">
              <a:buAutoNum type="arabicPeriod" startAt="4"/>
            </a:pPr>
            <a:r>
              <a:rPr lang="es-MX" sz="2400" b="1" dirty="0" smtClean="0">
                <a:latin typeface="Arial Narrow" pitchFamily="34" charset="0"/>
              </a:rPr>
              <a:t>Sectores de oportunidad para Colombia en México</a:t>
            </a:r>
          </a:p>
          <a:p>
            <a:pPr marL="742950" indent="-742950">
              <a:buAutoNum type="arabicPeriod" startAt="4"/>
            </a:pPr>
            <a:endParaRPr lang="es-MX" sz="2400" dirty="0" smtClean="0">
              <a:latin typeface="Arial Narrow" pitchFamily="34" charset="0"/>
            </a:endParaRPr>
          </a:p>
          <a:p>
            <a:pPr marL="742950" indent="-742950">
              <a:buAutoNum type="arabicPeriod" startAt="4"/>
            </a:pPr>
            <a:r>
              <a:rPr lang="es-MX" sz="2400" dirty="0" smtClean="0">
                <a:latin typeface="Arial Narrow" pitchFamily="34" charset="0"/>
              </a:rPr>
              <a:t>Recomendaciones: Qué hacer y qué no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Sectores de oportunidad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1885" y="1607180"/>
            <a:ext cx="8302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Arial Narrow" pitchFamily="34" charset="0"/>
              </a:rPr>
              <a:t> México es un país con un gran volumen de importaciones cercano a los </a:t>
            </a:r>
            <a:r>
              <a:rPr lang="es-MX" sz="2400" b="1" dirty="0" smtClean="0">
                <a:latin typeface="Arial Narrow" pitchFamily="34" charset="0"/>
              </a:rPr>
              <a:t>390,5 mil millones</a:t>
            </a:r>
            <a:r>
              <a:rPr lang="es-MX" sz="2000" b="1" dirty="0" smtClean="0">
                <a:latin typeface="Arial Narrow" pitchFamily="34" charset="0"/>
              </a:rPr>
              <a:t> </a:t>
            </a:r>
            <a:r>
              <a:rPr lang="es-MX" sz="2000" dirty="0" smtClean="0">
                <a:latin typeface="Arial Narrow" pitchFamily="34" charset="0"/>
              </a:rPr>
              <a:t>de dólares al año.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16280" y="1041126"/>
            <a:ext cx="7899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Origen de las importaciones mexicanas </a:t>
            </a:r>
          </a:p>
        </p:txBody>
      </p:sp>
      <p:pic>
        <p:nvPicPr>
          <p:cNvPr id="11266" name="Picture 2" descr="http://www.pave.cc/blog/wp-content/uploads/2011/04/world-ma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656111"/>
            <a:ext cx="9144000" cy="3973571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680633" y="3889604"/>
            <a:ext cx="94128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latin typeface="Arial Narrow" pitchFamily="34" charset="0"/>
              </a:rPr>
              <a:t>51%</a:t>
            </a:r>
          </a:p>
          <a:p>
            <a:pPr algn="ctr"/>
            <a:r>
              <a:rPr lang="es-MX" sz="1400" b="1" dirty="0" smtClean="0">
                <a:latin typeface="Arial Narrow" pitchFamily="34" charset="0"/>
              </a:rPr>
              <a:t>NAFTA</a:t>
            </a:r>
            <a:endParaRPr lang="es-MX" sz="1400" b="1" dirty="0"/>
          </a:p>
        </p:txBody>
      </p:sp>
      <p:sp>
        <p:nvSpPr>
          <p:cNvPr id="8" name="7 Rectángulo"/>
          <p:cNvSpPr/>
          <p:nvPr/>
        </p:nvSpPr>
        <p:spPr>
          <a:xfrm>
            <a:off x="6187314" y="3911368"/>
            <a:ext cx="12023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latin typeface="Arial Narrow" pitchFamily="34" charset="0"/>
              </a:rPr>
              <a:t>29%</a:t>
            </a:r>
          </a:p>
          <a:p>
            <a:pPr algn="ctr"/>
            <a:r>
              <a:rPr lang="es-MX" sz="1400" b="1" dirty="0" smtClean="0">
                <a:latin typeface="Arial Narrow" pitchFamily="34" charset="0"/>
              </a:rPr>
              <a:t>CHINA Y ASIA </a:t>
            </a:r>
          </a:p>
          <a:p>
            <a:pPr algn="ctr"/>
            <a:r>
              <a:rPr lang="es-MX" sz="1400" b="1" dirty="0" smtClean="0">
                <a:latin typeface="Arial Narrow" pitchFamily="34" charset="0"/>
              </a:rPr>
              <a:t>PACÍFICO</a:t>
            </a:r>
            <a:endParaRPr lang="es-MX" sz="1400" b="1" dirty="0"/>
          </a:p>
        </p:txBody>
      </p:sp>
      <p:sp>
        <p:nvSpPr>
          <p:cNvPr id="9" name="8 Rectángulo"/>
          <p:cNvSpPr/>
          <p:nvPr/>
        </p:nvSpPr>
        <p:spPr>
          <a:xfrm>
            <a:off x="4227843" y="3751724"/>
            <a:ext cx="8006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latin typeface="Arial Narrow" pitchFamily="34" charset="0"/>
              </a:rPr>
              <a:t>9%</a:t>
            </a:r>
          </a:p>
          <a:p>
            <a:pPr algn="ctr"/>
            <a:r>
              <a:rPr lang="es-MX" sz="1400" b="1" dirty="0" smtClean="0">
                <a:latin typeface="Arial Narrow" pitchFamily="34" charset="0"/>
              </a:rPr>
              <a:t>EUROPA</a:t>
            </a:r>
            <a:endParaRPr lang="es-MX" sz="1400" b="1" dirty="0"/>
          </a:p>
        </p:txBody>
      </p:sp>
      <p:sp>
        <p:nvSpPr>
          <p:cNvPr id="11" name="10 Rectángulo"/>
          <p:cNvSpPr/>
          <p:nvPr/>
        </p:nvSpPr>
        <p:spPr>
          <a:xfrm>
            <a:off x="2522414" y="5399088"/>
            <a:ext cx="14066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latin typeface="Arial Narrow" pitchFamily="34" charset="0"/>
              </a:rPr>
              <a:t>4%</a:t>
            </a:r>
          </a:p>
          <a:p>
            <a:pPr algn="ctr"/>
            <a:r>
              <a:rPr lang="es-MX" sz="1400" b="1" dirty="0" smtClean="0">
                <a:latin typeface="Arial Narrow" pitchFamily="34" charset="0"/>
              </a:rPr>
              <a:t>LATINOAMÉRICA</a:t>
            </a:r>
            <a:endParaRPr lang="es-MX" sz="1400" b="1" dirty="0"/>
          </a:p>
        </p:txBody>
      </p:sp>
      <p:sp>
        <p:nvSpPr>
          <p:cNvPr id="12" name="11 Rectángulo"/>
          <p:cNvSpPr/>
          <p:nvPr/>
        </p:nvSpPr>
        <p:spPr>
          <a:xfrm>
            <a:off x="1818493" y="4927387"/>
            <a:ext cx="1018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0,26%</a:t>
            </a:r>
          </a:p>
          <a:p>
            <a:pPr algn="ctr"/>
            <a:r>
              <a:rPr lang="es-MX" sz="11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COLOMBIA</a:t>
            </a:r>
            <a:endParaRPr lang="es-MX" sz="1100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-43260" y="6579251"/>
            <a:ext cx="12218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Fuente: UN </a:t>
            </a:r>
            <a:r>
              <a:rPr lang="es-CO" sz="1000" dirty="0" err="1" smtClean="0">
                <a:latin typeface="Arial Narrow" pitchFamily="34" charset="0"/>
                <a:cs typeface="Arial" pitchFamily="34" charset="0"/>
              </a:rPr>
              <a:t>Trademap</a:t>
            </a:r>
            <a:endParaRPr lang="es-MX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079051" y="4891261"/>
            <a:ext cx="8079475" cy="7140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1071791" y="4129273"/>
            <a:ext cx="8079475" cy="7140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1064531" y="3367285"/>
            <a:ext cx="8079475" cy="7140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86248" y="168672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Agenda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064525" y="1843309"/>
            <a:ext cx="8079475" cy="714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1071785" y="2605297"/>
            <a:ext cx="8079475" cy="7140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1325762" y="2054601"/>
            <a:ext cx="71650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MX" sz="2400" dirty="0" smtClean="0">
                <a:latin typeface="Arial Narrow" pitchFamily="34" charset="0"/>
              </a:rPr>
              <a:t>Qué es México </a:t>
            </a:r>
          </a:p>
          <a:p>
            <a:pPr marL="742950" indent="-742950">
              <a:buFont typeface="+mj-lt"/>
              <a:buAutoNum type="arabicPeriod"/>
            </a:pPr>
            <a:endParaRPr lang="es-MX" sz="2400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s-MX" sz="2400" dirty="0" smtClean="0">
                <a:latin typeface="Arial Narrow" pitchFamily="34" charset="0"/>
              </a:rPr>
              <a:t>Perfil del mercado mexicano </a:t>
            </a:r>
          </a:p>
          <a:p>
            <a:pPr marL="742950" indent="-742950"/>
            <a:r>
              <a:rPr lang="es-MX" sz="2400" i="1" dirty="0" smtClean="0">
                <a:latin typeface="Arial Narrow" pitchFamily="34" charset="0"/>
              </a:rPr>
              <a:t>	</a:t>
            </a:r>
          </a:p>
          <a:p>
            <a:pPr marL="742950" indent="-742950">
              <a:buAutoNum type="arabicPeriod" startAt="3"/>
            </a:pPr>
            <a:r>
              <a:rPr lang="es-MX" sz="2400" dirty="0" smtClean="0">
                <a:latin typeface="Arial Narrow" pitchFamily="34" charset="0"/>
              </a:rPr>
              <a:t>Cómo estamos hoy</a:t>
            </a:r>
          </a:p>
          <a:p>
            <a:pPr marL="742950" indent="-742950">
              <a:buAutoNum type="arabicPeriod" startAt="3"/>
            </a:pPr>
            <a:endParaRPr lang="es-MX" sz="2400" dirty="0" smtClean="0">
              <a:latin typeface="Arial Narrow" pitchFamily="34" charset="0"/>
            </a:endParaRPr>
          </a:p>
          <a:p>
            <a:pPr marL="742950" indent="-742950">
              <a:buAutoNum type="arabicPeriod" startAt="4"/>
            </a:pPr>
            <a:r>
              <a:rPr lang="es-MX" sz="2400" dirty="0" smtClean="0">
                <a:latin typeface="Arial Narrow" pitchFamily="34" charset="0"/>
              </a:rPr>
              <a:t>Sectores de oportunidad para Colombia en México</a:t>
            </a:r>
          </a:p>
          <a:p>
            <a:pPr marL="742950" indent="-742950">
              <a:buAutoNum type="arabicPeriod" startAt="4"/>
            </a:pPr>
            <a:endParaRPr lang="es-MX" sz="2400" dirty="0" smtClean="0">
              <a:latin typeface="Arial Narrow" pitchFamily="34" charset="0"/>
            </a:endParaRPr>
          </a:p>
          <a:p>
            <a:pPr marL="742950" indent="-742950">
              <a:buAutoNum type="arabicPeriod" startAt="4"/>
            </a:pPr>
            <a:r>
              <a:rPr lang="es-MX" sz="2400" dirty="0" smtClean="0">
                <a:latin typeface="Arial Narrow" pitchFamily="34" charset="0"/>
              </a:rPr>
              <a:t>Recomendaciones: Qué hacer y qué no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Sectores de oportunidad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6280" y="1215294"/>
            <a:ext cx="8472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Modelo de identificación de oportunidades hacia México - Bienes</a:t>
            </a:r>
          </a:p>
        </p:txBody>
      </p:sp>
      <p:graphicFrame>
        <p:nvGraphicFramePr>
          <p:cNvPr id="7" name="6 Diagrama"/>
          <p:cNvGraphicFramePr/>
          <p:nvPr/>
        </p:nvGraphicFramePr>
        <p:xfrm>
          <a:off x="420914" y="1440541"/>
          <a:ext cx="8302171" cy="4916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Sectores de oportunidad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15213" y="1919521"/>
          <a:ext cx="8062731" cy="4053840"/>
        </p:xfrm>
        <a:graphic>
          <a:graphicData uri="http://schemas.openxmlformats.org/drawingml/2006/table">
            <a:tbl>
              <a:tblPr/>
              <a:tblGrid>
                <a:gridCol w="1171548"/>
                <a:gridCol w="2319183"/>
                <a:gridCol w="4572000"/>
              </a:tblGrid>
              <a:tr h="19550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Macrosector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Canasta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Categoría de Productos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07"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AGROINDUSTRIA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Mercados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Maduros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Grasas animales y vegetales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Azúcares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y confitería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Oportunidad Inmediata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Materias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albuminoidas;prod.a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base de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amidon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o de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fecula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modificados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Bebidas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y licores espirituosos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Cacao y preparaciones de cacao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Semillas y frutos oleaginosos; semillas y frutos diversos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Tabaco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y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productos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manufacturados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del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tabaco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Oportunidades de Mediano Plazo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Prep.a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base de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cereales,harina,amidon,fecula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o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leche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;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pasteleria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Cereales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Productos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lácteos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huevos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miel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productos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Frutas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comestibles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enteras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o en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trozos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Vegetales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comestibles,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algunas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raíces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y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tubérculos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Carnes y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despojos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comestibles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Preparaciones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carne,de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pescado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o de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crustaceos,de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moluscos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Productos de la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molinera;malta;almidon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y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fecula;inulina;gluten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trigo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Preparaciones alimenticias diversas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Residuos,desperdicios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las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industrias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alimentarias;ali.para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animales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55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Preparaciones de frutas,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vegetales y nueces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416461" y="1245372"/>
            <a:ext cx="517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Oportunidades Agroindustria</a:t>
            </a:r>
            <a:endParaRPr lang="es-MX" sz="2400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559558" y="6237027"/>
            <a:ext cx="4940485" cy="286603"/>
            <a:chOff x="559558" y="6237027"/>
            <a:chExt cx="4940485" cy="286603"/>
          </a:xfrm>
        </p:grpSpPr>
        <p:sp>
          <p:nvSpPr>
            <p:cNvPr id="6" name="5 Rectángulo"/>
            <p:cNvSpPr/>
            <p:nvPr/>
          </p:nvSpPr>
          <p:spPr>
            <a:xfrm>
              <a:off x="559558" y="6237027"/>
              <a:ext cx="873457" cy="2866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446658" y="6237027"/>
              <a:ext cx="4053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latin typeface="Arial Narrow" pitchFamily="34" charset="0"/>
                </a:rPr>
                <a:t>Sectores con oportunidades derivadas de la Profundización del G2</a:t>
              </a:r>
              <a:endParaRPr lang="es-MX" sz="1200" dirty="0">
                <a:latin typeface="Arial Narrow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Sectores de oportunidad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93484" y="1710691"/>
          <a:ext cx="7823202" cy="4614814"/>
        </p:xfrm>
        <a:graphic>
          <a:graphicData uri="http://schemas.openxmlformats.org/drawingml/2006/table">
            <a:tbl>
              <a:tblPr/>
              <a:tblGrid>
                <a:gridCol w="1089215"/>
                <a:gridCol w="2726713"/>
                <a:gridCol w="4007274"/>
              </a:tblGrid>
              <a:tr h="2476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Macrosector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Canasta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Categoría de Productos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66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MANUFACTURAS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Mercados Maduros para Colombia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Combustibles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fr-FR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minerales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</a:t>
                      </a:r>
                      <a:r>
                        <a:rPr lang="fr-FR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fueloils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Productos químicos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diversos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Productos farmacéuticos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Plásticos y artículos de plástico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Oportunidad Inmediata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Aluminio y artículos de aluminio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noProof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Manufacturas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hierro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y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acero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Cobre y sus manufacturas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Equipo eléctrico y electrónico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Aceites esenciales, perfumes, cosméticos y artículos de cuidado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personal.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Químicos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inorgánicos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compuestos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metales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preciosos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Hierro y acero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Electrodomésticos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ligeros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Artículos de manufacturas diversas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Químicos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orgánicos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Jabones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lubricantes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ceras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velas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pastas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moldeadoras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Pigmentos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y colorantes,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taninos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Herramietas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implementos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cuchillería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y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otros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a base de metal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416461" y="1122540"/>
            <a:ext cx="517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Oportunidades Manufacturas</a:t>
            </a:r>
            <a:endParaRPr lang="es-MX" sz="2400" b="1" dirty="0"/>
          </a:p>
        </p:txBody>
      </p:sp>
      <p:grpSp>
        <p:nvGrpSpPr>
          <p:cNvPr id="6" name="5 Grupo"/>
          <p:cNvGrpSpPr/>
          <p:nvPr/>
        </p:nvGrpSpPr>
        <p:grpSpPr>
          <a:xfrm>
            <a:off x="559558" y="6469043"/>
            <a:ext cx="4940485" cy="286603"/>
            <a:chOff x="559558" y="6237027"/>
            <a:chExt cx="4940485" cy="286603"/>
          </a:xfrm>
        </p:grpSpPr>
        <p:sp>
          <p:nvSpPr>
            <p:cNvPr id="8" name="7 Rectángulo"/>
            <p:cNvSpPr/>
            <p:nvPr/>
          </p:nvSpPr>
          <p:spPr>
            <a:xfrm>
              <a:off x="559558" y="6237027"/>
              <a:ext cx="873457" cy="2866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446658" y="6237027"/>
              <a:ext cx="4053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latin typeface="Arial Narrow" pitchFamily="34" charset="0"/>
                </a:rPr>
                <a:t>Sectores con oportunidades derivadas de la Profundización del G2</a:t>
              </a:r>
              <a:endParaRPr lang="es-MX" sz="1200" dirty="0">
                <a:latin typeface="Arial Narrow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Sectores de oportunidad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74081" y="1803402"/>
          <a:ext cx="7595862" cy="2588076"/>
        </p:xfrm>
        <a:graphic>
          <a:graphicData uri="http://schemas.openxmlformats.org/drawingml/2006/table">
            <a:tbl>
              <a:tblPr/>
              <a:tblGrid>
                <a:gridCol w="1057560"/>
                <a:gridCol w="2647477"/>
                <a:gridCol w="3890825"/>
              </a:tblGrid>
              <a:tr h="2156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Macrosector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Canasta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Categoría de Productos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73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MANUFACTURAS</a:t>
                      </a:r>
                      <a:endParaRPr lang="es-MX" sz="28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Oportunidades de Mediano Plazo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Productos cerámicos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156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Productos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a base de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fósforo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Muebles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hogar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156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Cristalería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Artículos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hogar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diversos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a base de metal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156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Autpartes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en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fundición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hierro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acero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y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alumnio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156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Papel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y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pulpa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papel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56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Artículos de hule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Manufacturas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</a:t>
                      </a:r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piedra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156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Juegos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y artículos deportivos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Vehículos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pasajeros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416461" y="1163484"/>
            <a:ext cx="517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Oportunidades Manufacturas</a:t>
            </a:r>
            <a:endParaRPr lang="es-MX" sz="24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559558" y="4640211"/>
            <a:ext cx="4940485" cy="286603"/>
            <a:chOff x="559558" y="6237027"/>
            <a:chExt cx="4940485" cy="286603"/>
          </a:xfrm>
        </p:grpSpPr>
        <p:sp>
          <p:nvSpPr>
            <p:cNvPr id="8" name="7 Rectángulo"/>
            <p:cNvSpPr/>
            <p:nvPr/>
          </p:nvSpPr>
          <p:spPr>
            <a:xfrm>
              <a:off x="559558" y="6237027"/>
              <a:ext cx="873457" cy="2866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446658" y="6237027"/>
              <a:ext cx="4053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latin typeface="Arial Narrow" pitchFamily="34" charset="0"/>
                </a:rPr>
                <a:t>Sectores con oportunidades derivadas de la Profundización del G2</a:t>
              </a:r>
              <a:endParaRPr lang="es-MX" sz="1200" dirty="0">
                <a:latin typeface="Arial Narrow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Sectores de oportunidad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80575" y="1922218"/>
          <a:ext cx="7997373" cy="4115332"/>
        </p:xfrm>
        <a:graphic>
          <a:graphicData uri="http://schemas.openxmlformats.org/drawingml/2006/table">
            <a:tbl>
              <a:tblPr/>
              <a:tblGrid>
                <a:gridCol w="1113464"/>
                <a:gridCol w="2787419"/>
                <a:gridCol w="4096490"/>
              </a:tblGrid>
              <a:tr h="2441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Macrosector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Canasta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Categoría de Productos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13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PRENDAS DE VESTIR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Mercados Maduros para Colombia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Prendas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vestir y accesorios en tejido de punto </a:t>
                      </a:r>
                    </a:p>
                    <a:p>
                      <a:pPr algn="l" fontAlgn="b"/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(</a:t>
                      </a:r>
                      <a:r>
                        <a:rPr lang="es-MX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jeanswear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41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Prendas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vestir y accesorios en tejido de plano (jeans y camisería)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Oportunidades de Mediano Plazo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Artículos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cuero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y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marroquinería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Calzado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dama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–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cinturones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y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billeteras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para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caballero,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piezas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en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cueros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reptil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)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41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Tejidos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impregnados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recubiertos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revestidos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o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estratificados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. 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Telas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para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uso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hogar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41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Tejidos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punto</a:t>
                      </a:r>
                    </a:p>
                    <a:p>
                      <a:pPr algn="l" fontAlgn="b"/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(Telas para ropa deportiva y camisería)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41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Los </a:t>
                      </a:r>
                      <a:r>
                        <a:rPr lang="es-MX" sz="1400" b="0" i="0" u="none" strike="noStrike" noProof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demás artículos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textiles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confeccionados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; 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Dotación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Uniformes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Conjuntos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coordinados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41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Superficies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textiles con pelo insertado; encajes. </a:t>
                      </a:r>
                    </a:p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(Tapetes: Uso hogar e institucional)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Guata, fieltro,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telas sin tejer; hilados especiales; cordeles, etc.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41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Oportunidades de Largo plazo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Artículos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calzado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 Narrow"/>
                      </a:endParaRP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Calzado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trabajo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calzado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de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seguridad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calzado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deportivo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416461" y="1245372"/>
            <a:ext cx="517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Oportunidades Prendas de Vestir</a:t>
            </a:r>
            <a:endParaRPr lang="es-MX" sz="2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Sectores de oportunidad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34331" y="1252338"/>
            <a:ext cx="6429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4400" i="1" dirty="0" smtClean="0">
                <a:latin typeface="Arial Narrow" pitchFamily="34" charset="0"/>
              </a:rPr>
              <a:t>Tengo un </a:t>
            </a:r>
            <a:r>
              <a:rPr lang="es-MX" sz="4800" i="1" dirty="0" smtClean="0">
                <a:latin typeface="Arial Narrow" pitchFamily="34" charset="0"/>
              </a:rPr>
              <a:t>producto </a:t>
            </a:r>
            <a:r>
              <a:rPr lang="es-MX" sz="4400" i="1" dirty="0" smtClean="0">
                <a:latin typeface="Arial Narrow" pitchFamily="34" charset="0"/>
              </a:rPr>
              <a:t>con </a:t>
            </a:r>
            <a:r>
              <a:rPr lang="es-MX" sz="4800" b="1" i="1" dirty="0" smtClean="0">
                <a:latin typeface="Arial Narrow" pitchFamily="34" charset="0"/>
              </a:rPr>
              <a:t>Oportunidad</a:t>
            </a:r>
            <a:r>
              <a:rPr lang="es-MX" sz="4800" i="1" dirty="0" smtClean="0">
                <a:latin typeface="Arial Narrow" pitchFamily="34" charset="0"/>
              </a:rPr>
              <a:t> </a:t>
            </a:r>
            <a:r>
              <a:rPr lang="es-MX" sz="4800" b="1" i="1" dirty="0" smtClean="0">
                <a:latin typeface="Arial Narrow" pitchFamily="34" charset="0"/>
              </a:rPr>
              <a:t>Inmediata</a:t>
            </a:r>
            <a:r>
              <a:rPr lang="es-MX" sz="4400" b="1" i="1" dirty="0" smtClean="0">
                <a:latin typeface="Arial Narrow" pitchFamily="34" charset="0"/>
              </a:rPr>
              <a:t>… </a:t>
            </a:r>
            <a:endParaRPr lang="es-MX" sz="2800" b="1" i="1" dirty="0" smtClean="0">
              <a:latin typeface="Arial Narrow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 rot="339880">
            <a:off x="6234793" y="3229800"/>
            <a:ext cx="1117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9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es-MX" sz="4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5207" y="4713122"/>
            <a:ext cx="6429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dirty="0" smtClean="0">
                <a:latin typeface="Arial Narrow" pitchFamily="34" charset="0"/>
              </a:rPr>
              <a:t>Cuál es el </a:t>
            </a:r>
            <a:r>
              <a:rPr lang="es-MX" sz="4800" b="1" dirty="0" smtClean="0">
                <a:latin typeface="Arial Narrow" pitchFamily="34" charset="0"/>
              </a:rPr>
              <a:t>siguiente paso</a:t>
            </a:r>
            <a:endParaRPr lang="es-MX" sz="3200" b="1" dirty="0" smtClean="0"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Sectores de oportunidad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34095" y="1515690"/>
            <a:ext cx="64298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s-MX" sz="5400" i="1" dirty="0" smtClean="0">
                <a:latin typeface="Arial Narrow" pitchFamily="34" charset="0"/>
              </a:rPr>
              <a:t>Defina su </a:t>
            </a:r>
            <a:r>
              <a:rPr lang="es-MX" sz="6000" b="1" dirty="0" smtClean="0">
                <a:latin typeface="Arial Narrow" pitchFamily="34" charset="0"/>
              </a:rPr>
              <a:t>modelo de negocio</a:t>
            </a:r>
            <a:endParaRPr lang="es-MX" sz="5400" b="1" dirty="0" smtClean="0">
              <a:latin typeface="Arial Narrow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97995" y="4470868"/>
            <a:ext cx="6719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6000"/>
              </a:lnSpc>
            </a:pPr>
            <a:r>
              <a:rPr lang="es-MX" sz="5400" dirty="0" smtClean="0">
                <a:latin typeface="Arial Narrow" pitchFamily="34" charset="0"/>
              </a:rPr>
              <a:t>Algunos ejemplos </a:t>
            </a:r>
          </a:p>
          <a:p>
            <a:pPr algn="r">
              <a:lnSpc>
                <a:spcPts val="6000"/>
              </a:lnSpc>
            </a:pPr>
            <a:r>
              <a:rPr lang="es-MX" sz="6600" b="1" i="1" dirty="0" smtClean="0">
                <a:latin typeface="Arial Narrow" pitchFamily="34" charset="0"/>
              </a:rPr>
              <a:t>a continuación…</a:t>
            </a:r>
            <a:endParaRPr lang="es-MX" sz="6600" b="1" dirty="0" smtClean="0"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Sectores de oportunidad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71656" y="1688465"/>
          <a:ext cx="8358246" cy="2011680"/>
        </p:xfrm>
        <a:graphic>
          <a:graphicData uri="http://schemas.openxmlformats.org/drawingml/2006/table">
            <a:tbl>
              <a:tblPr bandRow="1"/>
              <a:tblGrid>
                <a:gridCol w="2214578"/>
                <a:gridCol w="6143668"/>
              </a:tblGrid>
              <a:tr h="1857388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smtClean="0">
                          <a:latin typeface="Arial Narrow" pitchFamily="34" charset="0"/>
                        </a:rPr>
                        <a:t>Software &amp; </a:t>
                      </a:r>
                      <a:r>
                        <a:rPr lang="es-CO" b="1" dirty="0" err="1" smtClean="0">
                          <a:latin typeface="Arial Narrow" pitchFamily="34" charset="0"/>
                        </a:rPr>
                        <a:t>TIC’s</a:t>
                      </a:r>
                      <a:endParaRPr lang="es-CO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b="1" dirty="0" smtClean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baseline="0" dirty="0" smtClean="0">
                          <a:latin typeface="Arial Narrow" pitchFamily="34" charset="0"/>
                        </a:rPr>
                        <a:t> Animación Digital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CO" baseline="0" dirty="0" err="1" smtClean="0">
                          <a:latin typeface="Arial Narrow" pitchFamily="34" charset="0"/>
                        </a:rPr>
                        <a:t>ERP’s</a:t>
                      </a:r>
                      <a:r>
                        <a:rPr lang="es-CO" baseline="0" dirty="0" smtClean="0">
                          <a:latin typeface="Arial Narrow" pitchFamily="34" charset="0"/>
                        </a:rPr>
                        <a:t> para hospitales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CO" baseline="0" dirty="0" err="1" smtClean="0">
                          <a:latin typeface="Arial Narrow" pitchFamily="34" charset="0"/>
                        </a:rPr>
                        <a:t>ERP’s</a:t>
                      </a:r>
                      <a:r>
                        <a:rPr lang="es-CO" baseline="0" dirty="0" smtClean="0">
                          <a:latin typeface="Arial Narrow" pitchFamily="34" charset="0"/>
                        </a:rPr>
                        <a:t> para PYMES con especialización industrial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baseline="0" dirty="0" smtClean="0">
                          <a:latin typeface="Arial Narrow" pitchFamily="34" charset="0"/>
                        </a:rPr>
                        <a:t> Soluciones para prevención del lavado de activos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baseline="0" dirty="0" smtClean="0">
                          <a:latin typeface="Arial Narrow" pitchFamily="34" charset="0"/>
                        </a:rPr>
                        <a:t> Programas de e-</a:t>
                      </a:r>
                      <a:r>
                        <a:rPr lang="es-CO" baseline="0" dirty="0" err="1" smtClean="0">
                          <a:latin typeface="Arial Narrow" pitchFamily="34" charset="0"/>
                        </a:rPr>
                        <a:t>learning</a:t>
                      </a:r>
                      <a:r>
                        <a:rPr lang="es-CO" baseline="0" dirty="0" smtClean="0">
                          <a:latin typeface="Arial Narrow" pitchFamily="34" charset="0"/>
                        </a:rPr>
                        <a:t> institucional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baseline="0" dirty="0" smtClean="0">
                          <a:latin typeface="Arial Narrow" pitchFamily="34" charset="0"/>
                        </a:rPr>
                        <a:t> Desarrollos de software a la medida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baseline="0" dirty="0" smtClean="0">
                          <a:latin typeface="Arial Narrow" pitchFamily="34" charset="0"/>
                        </a:rPr>
                        <a:t> Pruebas de Software (</a:t>
                      </a:r>
                      <a:r>
                        <a:rPr lang="es-CO" baseline="0" dirty="0" err="1" smtClean="0">
                          <a:latin typeface="Arial Narrow" pitchFamily="34" charset="0"/>
                        </a:rPr>
                        <a:t>Testing</a:t>
                      </a:r>
                      <a:r>
                        <a:rPr lang="es-CO" baseline="0" dirty="0" smtClean="0">
                          <a:latin typeface="Arial Narrow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http://ficus.pntic.mec.es/~cmed0011/imagenes/softwa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674" y="2101327"/>
            <a:ext cx="1809762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Rectángulo"/>
          <p:cNvSpPr/>
          <p:nvPr/>
        </p:nvSpPr>
        <p:spPr>
          <a:xfrm>
            <a:off x="416461" y="1095244"/>
            <a:ext cx="517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Modelo de negocio -  Servicios</a:t>
            </a:r>
            <a:endParaRPr lang="es-MX" sz="2400" b="1" dirty="0"/>
          </a:p>
        </p:txBody>
      </p:sp>
      <p:graphicFrame>
        <p:nvGraphicFramePr>
          <p:cNvPr id="28" name="27 Tabla"/>
          <p:cNvGraphicFramePr>
            <a:graphicFrameLocks noGrp="1"/>
          </p:cNvGraphicFramePr>
          <p:nvPr/>
        </p:nvGraphicFramePr>
        <p:xfrm>
          <a:off x="388689" y="4086924"/>
          <a:ext cx="8358245" cy="2326270"/>
        </p:xfrm>
        <a:graphic>
          <a:graphicData uri="http://schemas.openxmlformats.org/drawingml/2006/table">
            <a:tbl>
              <a:tblPr bandRow="1"/>
              <a:tblGrid>
                <a:gridCol w="1430690"/>
                <a:gridCol w="2309185"/>
                <a:gridCol w="2309185"/>
                <a:gridCol w="2309185"/>
              </a:tblGrid>
              <a:tr h="357189">
                <a:tc gridSpan="4"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CANAL DE VENTAS </a:t>
                      </a:r>
                      <a:r>
                        <a:rPr lang="es-CO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B2B</a:t>
                      </a:r>
                      <a:endParaRPr lang="es-CO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591898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MODO</a:t>
                      </a:r>
                      <a:r>
                        <a:rPr lang="es-CO" sz="1600" b="1" baseline="0" dirty="0" smtClean="0">
                          <a:latin typeface="Arial Narrow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s-CO" sz="1200" b="1" baseline="0" dirty="0" smtClean="0">
                          <a:latin typeface="Arial Narrow" pitchFamily="34" charset="0"/>
                        </a:rPr>
                        <a:t>Venta Offshore</a:t>
                      </a:r>
                      <a:endParaRPr lang="es-CO" sz="14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FABRICANTE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CLIENTE FINAL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84306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MODO 2 </a:t>
                      </a:r>
                    </a:p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Distribuidor</a:t>
                      </a:r>
                      <a:endParaRPr lang="es-CO" sz="16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FABRICANTE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PARTNER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CLIENTE FINAL</a:t>
                      </a:r>
                    </a:p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SERVICIO</a:t>
                      </a:r>
                      <a:r>
                        <a:rPr lang="es-CO" sz="1600" baseline="0" dirty="0" smtClean="0">
                          <a:latin typeface="Arial Narrow" pitchFamily="34" charset="0"/>
                        </a:rPr>
                        <a:t> AL CLIENTE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84306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MODO 3 </a:t>
                      </a:r>
                    </a:p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Instalación</a:t>
                      </a:r>
                      <a:endParaRPr lang="es-CO" sz="16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FABRICANTE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FILIAL</a:t>
                      </a:r>
                      <a:r>
                        <a:rPr lang="es-CO" sz="1600" baseline="0" dirty="0" smtClean="0">
                          <a:latin typeface="Arial Narrow" pitchFamily="34" charset="0"/>
                        </a:rPr>
                        <a:t> EN </a:t>
                      </a:r>
                    </a:p>
                    <a:p>
                      <a:pPr algn="ctr"/>
                      <a:r>
                        <a:rPr lang="es-CO" sz="1600" baseline="0" dirty="0" smtClean="0">
                          <a:latin typeface="Arial Narrow" pitchFamily="34" charset="0"/>
                        </a:rPr>
                        <a:t>MÉXICO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PARTNERS</a:t>
                      </a:r>
                    </a:p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- CLIENTE</a:t>
                      </a:r>
                      <a:r>
                        <a:rPr lang="es-CO" sz="1600" baseline="0" dirty="0" smtClean="0">
                          <a:latin typeface="Arial Narrow" pitchFamily="34" charset="0"/>
                        </a:rPr>
                        <a:t> FINAL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" name="28 Flecha derecha"/>
          <p:cNvSpPr/>
          <p:nvPr/>
        </p:nvSpPr>
        <p:spPr>
          <a:xfrm>
            <a:off x="3817713" y="4657724"/>
            <a:ext cx="2857520" cy="214314"/>
          </a:xfrm>
          <a:prstGeom prst="right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817845" y="444341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s-CO" sz="1400" kern="1200" dirty="0">
                <a:solidFill>
                  <a:prstClr val="black"/>
                </a:solidFill>
                <a:latin typeface="Arial Narrow" pitchFamily="34" charset="0"/>
                <a:ea typeface="+mn-ea"/>
                <a:cs typeface="Arial" charset="0"/>
              </a:rPr>
              <a:t>USD</a:t>
            </a:r>
          </a:p>
        </p:txBody>
      </p:sp>
      <p:grpSp>
        <p:nvGrpSpPr>
          <p:cNvPr id="31" name="30 Grupo"/>
          <p:cNvGrpSpPr/>
          <p:nvPr/>
        </p:nvGrpSpPr>
        <p:grpSpPr>
          <a:xfrm>
            <a:off x="3674837" y="5077978"/>
            <a:ext cx="857256" cy="421236"/>
            <a:chOff x="3643306" y="2293384"/>
            <a:chExt cx="857256" cy="421236"/>
          </a:xfrm>
        </p:grpSpPr>
        <p:sp>
          <p:nvSpPr>
            <p:cNvPr id="32" name="31 Flecha derecha"/>
            <p:cNvSpPr/>
            <p:nvPr/>
          </p:nvSpPr>
          <p:spPr>
            <a:xfrm>
              <a:off x="3643306" y="2500306"/>
              <a:ext cx="857256" cy="214314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3674838" y="2293384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USD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6032291" y="5117884"/>
            <a:ext cx="857256" cy="421236"/>
            <a:chOff x="6000760" y="2333290"/>
            <a:chExt cx="857256" cy="421236"/>
          </a:xfrm>
        </p:grpSpPr>
        <p:sp>
          <p:nvSpPr>
            <p:cNvPr id="35" name="34 Flecha derecha"/>
            <p:cNvSpPr/>
            <p:nvPr/>
          </p:nvSpPr>
          <p:spPr>
            <a:xfrm>
              <a:off x="6000760" y="2540212"/>
              <a:ext cx="857256" cy="214314"/>
            </a:xfrm>
            <a:prstGeom prst="rightArrow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6032292" y="2333290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MXN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3674837" y="5752452"/>
            <a:ext cx="857256" cy="421236"/>
            <a:chOff x="3643306" y="2293384"/>
            <a:chExt cx="857256" cy="421236"/>
          </a:xfrm>
        </p:grpSpPr>
        <p:sp>
          <p:nvSpPr>
            <p:cNvPr id="38" name="37 Flecha derecha"/>
            <p:cNvSpPr/>
            <p:nvPr/>
          </p:nvSpPr>
          <p:spPr>
            <a:xfrm>
              <a:off x="3643306" y="2500306"/>
              <a:ext cx="857256" cy="214314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3674838" y="2293384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USD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6032291" y="5792358"/>
            <a:ext cx="857256" cy="421236"/>
            <a:chOff x="6000760" y="2333290"/>
            <a:chExt cx="857256" cy="421236"/>
          </a:xfrm>
        </p:grpSpPr>
        <p:sp>
          <p:nvSpPr>
            <p:cNvPr id="41" name="40 Flecha derecha"/>
            <p:cNvSpPr/>
            <p:nvPr/>
          </p:nvSpPr>
          <p:spPr>
            <a:xfrm>
              <a:off x="6000760" y="2540212"/>
              <a:ext cx="857256" cy="214314"/>
            </a:xfrm>
            <a:prstGeom prst="rightArrow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6032292" y="2333290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MXN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Sectores de oportunidad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16461" y="1136188"/>
            <a:ext cx="517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Modelo de negocio -  Agroindustria</a:t>
            </a:r>
            <a:endParaRPr lang="es-MX" sz="2400" b="1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428624" y="1741300"/>
          <a:ext cx="8447362" cy="4815840"/>
        </p:xfrm>
        <a:graphic>
          <a:graphicData uri="http://schemas.openxmlformats.org/drawingml/2006/table">
            <a:tbl>
              <a:tblPr bandRow="1"/>
              <a:tblGrid>
                <a:gridCol w="2238190"/>
                <a:gridCol w="6209172"/>
              </a:tblGrid>
              <a:tr h="1665597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Confitería</a:t>
                      </a:r>
                      <a:endParaRPr lang="es-CO" b="1" dirty="0" smtClean="0">
                        <a:latin typeface="Arial Narrow" pitchFamily="34" charset="0"/>
                      </a:endParaRPr>
                    </a:p>
                    <a:p>
                      <a:endParaRPr lang="es-CO" dirty="0" smtClean="0">
                        <a:latin typeface="Arial Narrow" pitchFamily="34" charset="0"/>
                      </a:endParaRPr>
                    </a:p>
                    <a:p>
                      <a:endParaRPr lang="es-CO" dirty="0" smtClean="0">
                        <a:latin typeface="Arial Narrow" pitchFamily="34" charset="0"/>
                      </a:endParaRPr>
                    </a:p>
                    <a:p>
                      <a:endParaRPr lang="es-CO" dirty="0" smtClean="0">
                        <a:latin typeface="Arial Narrow" pitchFamily="34" charset="0"/>
                      </a:endParaRPr>
                    </a:p>
                    <a:p>
                      <a:endParaRPr lang="es-CO" dirty="0" smtClean="0">
                        <a:latin typeface="Arial Narrow" pitchFamily="34" charset="0"/>
                      </a:endParaRPr>
                    </a:p>
                    <a:p>
                      <a:endParaRPr lang="es-CO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Caramelos suaves y paletas macizos con sabor intenso o agridulce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Gomitas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Dulces diversos con sabor a café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Dulces con cobertura de chocolate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Productos para diabéticos, con sustitutos o bajos  en azúcar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622827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Frutas y Hortalizas</a:t>
                      </a:r>
                      <a:r>
                        <a:rPr lang="es-CO" sz="1600" b="1" baseline="0" dirty="0" smtClean="0">
                          <a:latin typeface="Arial Narrow" pitchFamily="34" charset="0"/>
                        </a:rPr>
                        <a:t> Procesadas</a:t>
                      </a:r>
                    </a:p>
                    <a:p>
                      <a:endParaRPr lang="es-CO" baseline="0" dirty="0" smtClean="0">
                        <a:latin typeface="Arial Narrow" pitchFamily="34" charset="0"/>
                      </a:endParaRPr>
                    </a:p>
                    <a:p>
                      <a:endParaRPr lang="es-CO" baseline="0" dirty="0" smtClean="0">
                        <a:latin typeface="Arial Narrow" pitchFamily="34" charset="0"/>
                      </a:endParaRPr>
                    </a:p>
                    <a:p>
                      <a:endParaRPr lang="es-CO" baseline="0" dirty="0" smtClean="0">
                        <a:latin typeface="Arial Narrow" pitchFamily="34" charset="0"/>
                      </a:endParaRPr>
                    </a:p>
                    <a:p>
                      <a:endParaRPr lang="es-CO" baseline="0" dirty="0" smtClean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latin typeface="Arial Narrow" pitchFamily="34" charset="0"/>
                        </a:rPr>
                        <a:t> Frutas tropicales en conserva</a:t>
                      </a:r>
                      <a:r>
                        <a:rPr lang="es-CO" sz="1600" baseline="0" dirty="0" smtClean="0">
                          <a:latin typeface="Arial Narrow" pitchFamily="34" charset="0"/>
                        </a:rPr>
                        <a:t> en empaque flexible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Pulpas de fruta empacadas al alto vacío, con algún nivel de enriquecimiento nutricional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Pulpas, mermeladas y conservas orgánicas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Mermeladas y jaleas bajas en azúcar.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402608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Licores</a:t>
                      </a:r>
                      <a:endParaRPr lang="es-CO" b="1" dirty="0" smtClean="0">
                        <a:latin typeface="Arial Narrow" pitchFamily="34" charset="0"/>
                      </a:endParaRPr>
                    </a:p>
                    <a:p>
                      <a:endParaRPr lang="es-CO" dirty="0" smtClean="0">
                        <a:latin typeface="Arial Narrow" pitchFamily="34" charset="0"/>
                      </a:endParaRPr>
                    </a:p>
                    <a:p>
                      <a:endParaRPr lang="es-CO" dirty="0" smtClean="0">
                        <a:latin typeface="Arial Narrow" pitchFamily="34" charset="0"/>
                      </a:endParaRPr>
                    </a:p>
                    <a:p>
                      <a:endParaRPr lang="es-CO" dirty="0" smtClean="0">
                        <a:latin typeface="Arial Narrow" pitchFamily="34" charset="0"/>
                      </a:endParaRPr>
                    </a:p>
                    <a:p>
                      <a:endParaRPr lang="es-CO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latin typeface="Arial Narrow" pitchFamily="34" charset="0"/>
                        </a:rPr>
                        <a:t> Rones especiales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latin typeface="Arial Narrow" pitchFamily="34" charset="0"/>
                        </a:rPr>
                        <a:t> Licores de café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6" name="fullImage" descr="FRIJOLES-ISADORA.jpg $2.50 image by mexicangoodies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492" y="4082967"/>
            <a:ext cx="897533" cy="10829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1" descr="http://www.alimarket.es/media/images/20090607/detalle_art/34252/64043_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7303" y="2130001"/>
            <a:ext cx="914918" cy="1219890"/>
          </a:xfrm>
          <a:prstGeom prst="roundRect">
            <a:avLst>
              <a:gd name="adj" fmla="val 10472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 l="22168" t="40234" r="59522" b="14844"/>
          <a:stretch>
            <a:fillRect/>
          </a:stretch>
        </p:blipFill>
        <p:spPr bwMode="auto">
          <a:xfrm>
            <a:off x="730113" y="4067200"/>
            <a:ext cx="588584" cy="1082995"/>
          </a:xfrm>
          <a:prstGeom prst="roundRect">
            <a:avLst>
              <a:gd name="adj" fmla="val 15784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 descr="http://bunnyhugs.org/wp-content/uploads/2008/04/bhappletonrang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559" y="5464419"/>
            <a:ext cx="1931922" cy="10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Sectores de oportunidad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16461" y="1436442"/>
            <a:ext cx="517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Modelo de negocio -  Agroindustria</a:t>
            </a:r>
            <a:endParaRPr lang="es-MX" sz="2400" b="1" dirty="0"/>
          </a:p>
        </p:txBody>
      </p:sp>
      <p:graphicFrame>
        <p:nvGraphicFramePr>
          <p:cNvPr id="28" name="27 Tabla"/>
          <p:cNvGraphicFramePr>
            <a:graphicFrameLocks noGrp="1"/>
          </p:cNvGraphicFramePr>
          <p:nvPr/>
        </p:nvGraphicFramePr>
        <p:xfrm>
          <a:off x="491309" y="2497500"/>
          <a:ext cx="8229606" cy="3125372"/>
        </p:xfrm>
        <a:graphic>
          <a:graphicData uri="http://schemas.openxmlformats.org/drawingml/2006/table">
            <a:tbl>
              <a:tblPr bandRow="1"/>
              <a:tblGrid>
                <a:gridCol w="1408671"/>
                <a:gridCol w="2273645"/>
                <a:gridCol w="2273645"/>
                <a:gridCol w="2273645"/>
              </a:tblGrid>
              <a:tr h="403274">
                <a:tc gridSpan="4"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CANAL DE VENTAS </a:t>
                      </a:r>
                      <a:r>
                        <a:rPr lang="es-CO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B2B</a:t>
                      </a:r>
                      <a:endParaRPr lang="es-CO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638517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MODO</a:t>
                      </a:r>
                      <a:r>
                        <a:rPr lang="es-CO" sz="1600" b="1" baseline="0" dirty="0" smtClean="0">
                          <a:latin typeface="Arial Narrow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s-CO" sz="1600" b="1" baseline="0" dirty="0" smtClean="0">
                          <a:latin typeface="Arial Narrow" pitchFamily="34" charset="0"/>
                        </a:rPr>
                        <a:t>Vena Directa</a:t>
                      </a:r>
                      <a:endParaRPr lang="es-CO" sz="16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FABRICANTE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DISTRIBUIDOR</a:t>
                      </a:r>
                      <a:r>
                        <a:rPr lang="es-CO" sz="1600" baseline="0" dirty="0" smtClean="0">
                          <a:latin typeface="Arial Narrow" pitchFamily="34" charset="0"/>
                        </a:rPr>
                        <a:t> MAYORISTA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907366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MODO 2 </a:t>
                      </a:r>
                    </a:p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Distribuidor</a:t>
                      </a:r>
                      <a:endParaRPr lang="es-CO" sz="16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FABRICANTE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PARTNER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DISTRIBUIDOR MAYORISTA/  GRANDES SUPERFICIES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176215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MODO 3 </a:t>
                      </a:r>
                    </a:p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Instalación</a:t>
                      </a:r>
                      <a:endParaRPr lang="es-CO" sz="16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FABRICANTE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FILIAL</a:t>
                      </a:r>
                      <a:r>
                        <a:rPr lang="es-CO" sz="1600" baseline="0" dirty="0" smtClean="0">
                          <a:latin typeface="Arial Narrow" pitchFamily="34" charset="0"/>
                        </a:rPr>
                        <a:t> EN </a:t>
                      </a:r>
                    </a:p>
                    <a:p>
                      <a:pPr algn="ctr"/>
                      <a:r>
                        <a:rPr lang="es-CO" sz="1600" baseline="0" dirty="0" smtClean="0">
                          <a:latin typeface="Arial Narrow" pitchFamily="34" charset="0"/>
                        </a:rPr>
                        <a:t>MÉXICO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DISTIBUIDOR MAYORISTA/ GRANDES SUPERFICIES/ MENUDISTA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" name="28 Flecha derecha"/>
          <p:cNvSpPr/>
          <p:nvPr/>
        </p:nvSpPr>
        <p:spPr>
          <a:xfrm>
            <a:off x="3817713" y="3238332"/>
            <a:ext cx="2857520" cy="214314"/>
          </a:xfrm>
          <a:prstGeom prst="right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817845" y="302401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s-CO" sz="1400" kern="1200" dirty="0">
                <a:solidFill>
                  <a:prstClr val="black"/>
                </a:solidFill>
                <a:latin typeface="Arial Narrow" pitchFamily="34" charset="0"/>
                <a:ea typeface="+mn-ea"/>
                <a:cs typeface="Arial" charset="0"/>
              </a:rPr>
              <a:t>USD</a:t>
            </a:r>
          </a:p>
        </p:txBody>
      </p:sp>
      <p:grpSp>
        <p:nvGrpSpPr>
          <p:cNvPr id="2" name="30 Grupo"/>
          <p:cNvGrpSpPr/>
          <p:nvPr/>
        </p:nvGrpSpPr>
        <p:grpSpPr>
          <a:xfrm>
            <a:off x="3674837" y="3658586"/>
            <a:ext cx="857256" cy="421236"/>
            <a:chOff x="3643306" y="2293384"/>
            <a:chExt cx="857256" cy="421236"/>
          </a:xfrm>
        </p:grpSpPr>
        <p:sp>
          <p:nvSpPr>
            <p:cNvPr id="32" name="31 Flecha derecha"/>
            <p:cNvSpPr/>
            <p:nvPr/>
          </p:nvSpPr>
          <p:spPr>
            <a:xfrm>
              <a:off x="3643306" y="2500306"/>
              <a:ext cx="857256" cy="214314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3674838" y="2293384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USD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3" name="33 Grupo"/>
          <p:cNvGrpSpPr/>
          <p:nvPr/>
        </p:nvGrpSpPr>
        <p:grpSpPr>
          <a:xfrm>
            <a:off x="6032291" y="3630252"/>
            <a:ext cx="857256" cy="421236"/>
            <a:chOff x="6000760" y="2333290"/>
            <a:chExt cx="857256" cy="421236"/>
          </a:xfrm>
        </p:grpSpPr>
        <p:sp>
          <p:nvSpPr>
            <p:cNvPr id="35" name="34 Flecha derecha"/>
            <p:cNvSpPr/>
            <p:nvPr/>
          </p:nvSpPr>
          <p:spPr>
            <a:xfrm>
              <a:off x="6000760" y="2540212"/>
              <a:ext cx="857256" cy="214314"/>
            </a:xfrm>
            <a:prstGeom prst="rightArrow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6032292" y="2333290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MXN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4" name="36 Grupo"/>
          <p:cNvGrpSpPr/>
          <p:nvPr/>
        </p:nvGrpSpPr>
        <p:grpSpPr>
          <a:xfrm>
            <a:off x="3674837" y="4333060"/>
            <a:ext cx="857256" cy="421236"/>
            <a:chOff x="3643306" y="2293384"/>
            <a:chExt cx="857256" cy="421236"/>
          </a:xfrm>
        </p:grpSpPr>
        <p:sp>
          <p:nvSpPr>
            <p:cNvPr id="38" name="37 Flecha derecha"/>
            <p:cNvSpPr/>
            <p:nvPr/>
          </p:nvSpPr>
          <p:spPr>
            <a:xfrm>
              <a:off x="3643306" y="2500306"/>
              <a:ext cx="857256" cy="214314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3674838" y="2293384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USD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6" name="39 Grupo"/>
          <p:cNvGrpSpPr/>
          <p:nvPr/>
        </p:nvGrpSpPr>
        <p:grpSpPr>
          <a:xfrm>
            <a:off x="6032291" y="4318374"/>
            <a:ext cx="857256" cy="530420"/>
            <a:chOff x="6000760" y="2224106"/>
            <a:chExt cx="857256" cy="530420"/>
          </a:xfrm>
        </p:grpSpPr>
        <p:sp>
          <p:nvSpPr>
            <p:cNvPr id="41" name="40 Flecha derecha"/>
            <p:cNvSpPr/>
            <p:nvPr/>
          </p:nvSpPr>
          <p:spPr>
            <a:xfrm>
              <a:off x="6000760" y="2540212"/>
              <a:ext cx="857256" cy="214314"/>
            </a:xfrm>
            <a:prstGeom prst="rightArrow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6032292" y="2224106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MXN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Qué es México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05327" y="1006836"/>
            <a:ext cx="8037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 Narrow" pitchFamily="34" charset="0"/>
              </a:rPr>
              <a:t>México es:</a:t>
            </a:r>
          </a:p>
          <a:p>
            <a:pPr algn="ctr">
              <a:buFont typeface="Arial" pitchFamily="34" charset="0"/>
              <a:buChar char="•"/>
            </a:pPr>
            <a:r>
              <a:rPr lang="es-MX" sz="2000" dirty="0" smtClean="0">
                <a:latin typeface="Arial Narrow" pitchFamily="34" charset="0"/>
              </a:rPr>
              <a:t> </a:t>
            </a:r>
            <a:r>
              <a:rPr lang="es-MX" sz="2000" b="1" dirty="0" smtClean="0">
                <a:latin typeface="Arial Narrow" pitchFamily="34" charset="0"/>
              </a:rPr>
              <a:t>14ª</a:t>
            </a:r>
            <a:r>
              <a:rPr lang="es-MX" sz="2000" dirty="0" smtClean="0">
                <a:latin typeface="Arial Narrow" pitchFamily="34" charset="0"/>
              </a:rPr>
              <a:t> economía del </a:t>
            </a:r>
            <a:r>
              <a:rPr lang="es-MX" sz="2000" b="1" dirty="0" smtClean="0">
                <a:latin typeface="Arial Narrow" pitchFamily="34" charset="0"/>
              </a:rPr>
              <a:t>mundo</a:t>
            </a:r>
          </a:p>
          <a:p>
            <a:pPr algn="ctr">
              <a:buFont typeface="Arial" pitchFamily="34" charset="0"/>
              <a:buChar char="•"/>
            </a:pPr>
            <a:r>
              <a:rPr lang="es-MX" sz="2000" dirty="0" smtClean="0">
                <a:latin typeface="Arial Narrow" pitchFamily="34" charset="0"/>
              </a:rPr>
              <a:t> </a:t>
            </a:r>
            <a:r>
              <a:rPr lang="es-MX" sz="2000" b="1" dirty="0" smtClean="0">
                <a:latin typeface="Arial Narrow" pitchFamily="34" charset="0"/>
              </a:rPr>
              <a:t>4ª</a:t>
            </a:r>
            <a:r>
              <a:rPr lang="es-MX" sz="2000" dirty="0" smtClean="0">
                <a:latin typeface="Arial Narrow" pitchFamily="34" charset="0"/>
              </a:rPr>
              <a:t> economía de </a:t>
            </a:r>
            <a:r>
              <a:rPr lang="es-MX" sz="2000" b="1" dirty="0" smtClean="0">
                <a:latin typeface="Arial Narrow" pitchFamily="34" charset="0"/>
              </a:rPr>
              <a:t>América</a:t>
            </a:r>
          </a:p>
          <a:p>
            <a:pPr algn="ctr">
              <a:buFont typeface="Arial" pitchFamily="34" charset="0"/>
              <a:buChar char="•"/>
            </a:pPr>
            <a:r>
              <a:rPr lang="es-MX" sz="2000" dirty="0" smtClean="0">
                <a:latin typeface="Arial Narrow" pitchFamily="34" charset="0"/>
              </a:rPr>
              <a:t> </a:t>
            </a:r>
            <a:r>
              <a:rPr lang="es-MX" sz="2000" b="1" dirty="0" smtClean="0">
                <a:latin typeface="Arial Narrow" pitchFamily="34" charset="0"/>
              </a:rPr>
              <a:t>2ª</a:t>
            </a:r>
            <a:r>
              <a:rPr lang="es-MX" sz="2000" dirty="0" smtClean="0">
                <a:latin typeface="Arial Narrow" pitchFamily="34" charset="0"/>
              </a:rPr>
              <a:t> economía de </a:t>
            </a:r>
            <a:r>
              <a:rPr lang="es-MX" sz="2000" b="1" dirty="0" smtClean="0">
                <a:latin typeface="Arial Narrow" pitchFamily="34" charset="0"/>
              </a:rPr>
              <a:t>América Latina, </a:t>
            </a:r>
            <a:r>
              <a:rPr lang="es-MX" sz="2000" dirty="0" smtClean="0">
                <a:latin typeface="Arial Narrow" pitchFamily="34" charset="0"/>
              </a:rPr>
              <a:t>después de Brasil</a:t>
            </a:r>
            <a:endParaRPr lang="es-MX" sz="2000" b="1" dirty="0" smtClean="0">
              <a:latin typeface="Arial Narrow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es-MX" sz="2000" dirty="0" smtClean="0">
              <a:latin typeface="Arial Narrow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000" dirty="0" smtClean="0">
                <a:latin typeface="Arial Narrow" pitchFamily="34" charset="0"/>
              </a:rPr>
              <a:t> </a:t>
            </a:r>
            <a:r>
              <a:rPr lang="es-MX" sz="2000" b="1" dirty="0" smtClean="0">
                <a:latin typeface="Arial Narrow" pitchFamily="34" charset="0"/>
              </a:rPr>
              <a:t>115 millones</a:t>
            </a:r>
            <a:r>
              <a:rPr lang="es-MX" sz="2000" dirty="0" smtClean="0">
                <a:latin typeface="Arial Narrow" pitchFamily="34" charset="0"/>
              </a:rPr>
              <a:t> de habitantes</a:t>
            </a:r>
          </a:p>
          <a:p>
            <a:pPr algn="ctr">
              <a:buFont typeface="Arial" pitchFamily="34" charset="0"/>
              <a:buChar char="•"/>
            </a:pPr>
            <a:r>
              <a:rPr lang="es-MX" sz="2000" dirty="0" smtClean="0">
                <a:latin typeface="Arial Narrow" pitchFamily="34" charset="0"/>
              </a:rPr>
              <a:t> PIB per cápita de </a:t>
            </a:r>
            <a:r>
              <a:rPr lang="es-MX" sz="2000" b="1" dirty="0" smtClean="0">
                <a:latin typeface="Arial Narrow" pitchFamily="34" charset="0"/>
              </a:rPr>
              <a:t>US$ 17.690 </a:t>
            </a:r>
            <a:endParaRPr lang="es-MX" sz="2000" b="1" dirty="0">
              <a:latin typeface="Arial Narrow" pitchFamily="34" charset="0"/>
            </a:endParaRPr>
          </a:p>
        </p:txBody>
      </p:sp>
      <p:pic>
        <p:nvPicPr>
          <p:cNvPr id="3074" name="Picture 2" descr="http://yopasolavoz.com/wp-content/uploads/2011/05/banderas-by-fabian-everardo-alvarez-navarro.jpeg"/>
          <p:cNvPicPr>
            <a:picLocks noChangeAspect="1" noChangeArrowheads="1"/>
          </p:cNvPicPr>
          <p:nvPr/>
        </p:nvPicPr>
        <p:blipFill>
          <a:blip r:embed="rId3"/>
          <a:srcRect t="48584"/>
          <a:stretch>
            <a:fillRect/>
          </a:stretch>
        </p:blipFill>
        <p:spPr bwMode="auto">
          <a:xfrm>
            <a:off x="0" y="3344779"/>
            <a:ext cx="9144000" cy="3526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-43260" y="6579251"/>
            <a:ext cx="23583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Fuente: FMI – </a:t>
            </a:r>
            <a:r>
              <a:rPr lang="es-CO" sz="1000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Economist</a:t>
            </a:r>
            <a:r>
              <a:rPr lang="es-CO" sz="1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s-CO" sz="1000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Intelligence</a:t>
            </a:r>
            <a:r>
              <a:rPr lang="es-CO" sz="1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s-CO" sz="1000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Unitt</a:t>
            </a:r>
            <a:r>
              <a:rPr lang="es-CO" sz="1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EIU</a:t>
            </a:r>
            <a:endParaRPr lang="es-MX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Sectores de oportunidad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16461" y="1190780"/>
            <a:ext cx="517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Modelo de negocio -  Manufacturas</a:t>
            </a:r>
            <a:endParaRPr lang="es-MX" sz="2400" b="1" dirty="0"/>
          </a:p>
        </p:txBody>
      </p: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397064" y="1812520"/>
          <a:ext cx="8100549" cy="4840529"/>
        </p:xfrm>
        <a:graphic>
          <a:graphicData uri="http://schemas.openxmlformats.org/drawingml/2006/table">
            <a:tbl>
              <a:tblPr bandRow="1"/>
              <a:tblGrid>
                <a:gridCol w="2146299"/>
                <a:gridCol w="5954250"/>
              </a:tblGrid>
              <a:tr h="1626138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Cosméticos</a:t>
                      </a:r>
                    </a:p>
                    <a:p>
                      <a:pPr algn="ctr"/>
                      <a:endParaRPr lang="es-CO" sz="1600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sz="1600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sz="1600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sz="1600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sz="1600" b="1" dirty="0" smtClean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Formulaciones </a:t>
                      </a:r>
                      <a:r>
                        <a:rPr lang="es-CO" sz="1600" baseline="0" dirty="0" err="1" smtClean="0">
                          <a:latin typeface="Arial Narrow" pitchFamily="34" charset="0"/>
                        </a:rPr>
                        <a:t>dermocosméticas</a:t>
                      </a:r>
                      <a:endParaRPr lang="es-CO" sz="1600" baseline="0" dirty="0" smtClean="0">
                        <a:latin typeface="Arial Narrow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Formulaciones con extractos naturales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Kits de cosméticos de precio competitivo en el segmento medio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Kits para el mercado de ventas por catálogo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Fórmulas masculinas y multifamiliares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616782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err="1" smtClean="0">
                          <a:latin typeface="Arial Narrow" pitchFamily="34" charset="0"/>
                        </a:rPr>
                        <a:t>Kitchen</a:t>
                      </a:r>
                      <a:r>
                        <a:rPr lang="es-CO" sz="1600" b="1" dirty="0" smtClean="0">
                          <a:latin typeface="Arial Narrow" pitchFamily="34" charset="0"/>
                        </a:rPr>
                        <a:t> &amp;</a:t>
                      </a:r>
                      <a:r>
                        <a:rPr lang="es-CO" sz="16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CO" sz="1600" b="1" baseline="0" dirty="0" err="1" smtClean="0">
                          <a:latin typeface="Arial Narrow" pitchFamily="34" charset="0"/>
                        </a:rPr>
                        <a:t>Dinnerware</a:t>
                      </a:r>
                      <a:endParaRPr lang="es-CO" sz="1600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sz="1600" b="1" baseline="0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sz="1600" b="1" baseline="0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sz="1600" b="1" baseline="0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sz="1600" b="1" baseline="0" dirty="0" smtClean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latin typeface="Arial Narrow" pitchFamily="34" charset="0"/>
                        </a:rPr>
                        <a:t> Cristalería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Cristalería de alta gama para hoteles y restaurantes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Locería doméstica con diseños diferenciados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Manufacturas en plástico para uso en la cocina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Ollas y sartenes antiadherentes 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597609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baseline="0" dirty="0" smtClean="0">
                          <a:latin typeface="Arial Narrow" pitchFamily="34" charset="0"/>
                        </a:rPr>
                        <a:t>Muebles y  Decoración</a:t>
                      </a:r>
                    </a:p>
                    <a:p>
                      <a:pPr algn="ctr"/>
                      <a:endParaRPr lang="es-CO" sz="1600" b="1" baseline="0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sz="1600" b="1" baseline="0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sz="1600" b="1" baseline="0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sz="1600" b="1" baseline="0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sz="1600" b="1" baseline="0" dirty="0" smtClean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latin typeface="Arial Narrow" pitchFamily="34" charset="0"/>
                        </a:rPr>
                        <a:t> Muebles para armar de bajo precio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Muebles de alto diseño en cuero para el mercado hotelero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Alfombras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latin typeface="Arial Narrow" pitchFamily="34" charset="0"/>
                        </a:rPr>
                        <a:t> Mosaicos cerámicos y con materiales naturales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6" name="Picture 22" descr="MaryKayBackground.jpg image by dana_joy_callaw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926" y="2153951"/>
            <a:ext cx="1141044" cy="1141044"/>
          </a:xfrm>
          <a:prstGeom prst="rect">
            <a:avLst/>
          </a:prstGeom>
          <a:noFill/>
        </p:spPr>
      </p:pic>
      <p:pic>
        <p:nvPicPr>
          <p:cNvPr id="27" name="Picture 26" descr="http://www.saborcontinental.com/wp-content/uploads/2010/02/ollasysarten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5577" y="3799010"/>
            <a:ext cx="1066779" cy="787775"/>
          </a:xfrm>
          <a:prstGeom prst="rect">
            <a:avLst/>
          </a:prstGeom>
          <a:noFill/>
        </p:spPr>
      </p:pic>
      <p:pic>
        <p:nvPicPr>
          <p:cNvPr id="31" name="Picture 28" descr="http://www.buscaprof.es/logotipos/483d69ca_FOTO_LAGAS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967" y="5413343"/>
            <a:ext cx="1485435" cy="1113582"/>
          </a:xfrm>
          <a:prstGeom prst="rect">
            <a:avLst/>
          </a:prstGeom>
          <a:noFill/>
        </p:spPr>
      </p:pic>
      <p:pic>
        <p:nvPicPr>
          <p:cNvPr id="34" name="Picture 24" descr="http://www.uysa.com.pe/imagenes/eventos/2009/lanzamientos/linea-prana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140" y="3783244"/>
            <a:ext cx="863523" cy="115136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Sectores de oportunidad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16461" y="1190780"/>
            <a:ext cx="517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Modelo de negocio -  Manufacturas</a:t>
            </a:r>
            <a:endParaRPr lang="es-MX" sz="2400" b="1" dirty="0"/>
          </a:p>
        </p:txBody>
      </p:sp>
      <p:graphicFrame>
        <p:nvGraphicFramePr>
          <p:cNvPr id="42" name="41 Tabla"/>
          <p:cNvGraphicFramePr>
            <a:graphicFrameLocks noGrp="1"/>
          </p:cNvGraphicFramePr>
          <p:nvPr/>
        </p:nvGraphicFramePr>
        <p:xfrm>
          <a:off x="325627" y="1734685"/>
          <a:ext cx="8358245" cy="4490337"/>
        </p:xfrm>
        <a:graphic>
          <a:graphicData uri="http://schemas.openxmlformats.org/drawingml/2006/table">
            <a:tbl>
              <a:tblPr bandRow="1"/>
              <a:tblGrid>
                <a:gridCol w="1430690"/>
                <a:gridCol w="2309185"/>
                <a:gridCol w="2309185"/>
                <a:gridCol w="2309185"/>
              </a:tblGrid>
              <a:tr h="357189">
                <a:tc gridSpan="4"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CANAL DE VENTAS </a:t>
                      </a:r>
                      <a:r>
                        <a:rPr lang="es-CO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MATERIAS PRIMAS – BIENES INTERMEDIO</a:t>
                      </a:r>
                      <a:endParaRPr lang="es-CO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591898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smtClean="0">
                          <a:latin typeface="Arial Narrow" pitchFamily="34" charset="0"/>
                        </a:rPr>
                        <a:t>MODO</a:t>
                      </a:r>
                      <a:r>
                        <a:rPr lang="es-CO" b="1" baseline="0" dirty="0" smtClean="0">
                          <a:latin typeface="Arial Narrow" pitchFamily="34" charset="0"/>
                        </a:rPr>
                        <a:t> 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dirty="0" smtClean="0">
                          <a:latin typeface="Arial Narrow" pitchFamily="34" charset="0"/>
                        </a:rPr>
                        <a:t>FABRICANTE</a:t>
                      </a:r>
                      <a:endParaRPr lang="es-CO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CONSUMIDOR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84306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smtClean="0">
                          <a:latin typeface="Arial Narrow" pitchFamily="34" charset="0"/>
                        </a:rPr>
                        <a:t>MODO 2 </a:t>
                      </a:r>
                      <a:endParaRPr lang="es-CO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dirty="0" smtClean="0">
                          <a:latin typeface="Arial Narrow" pitchFamily="34" charset="0"/>
                        </a:rPr>
                        <a:t>FABRICANTE</a:t>
                      </a:r>
                      <a:endParaRPr lang="es-CO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IMPORTADOR – DISTRIBUDOR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CONSUMIDOR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84306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smtClean="0">
                          <a:latin typeface="Arial Narrow" pitchFamily="34" charset="0"/>
                        </a:rPr>
                        <a:t>MODO 3 </a:t>
                      </a:r>
                      <a:endParaRPr lang="es-CO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dirty="0" smtClean="0">
                          <a:latin typeface="Arial Narrow" pitchFamily="34" charset="0"/>
                        </a:rPr>
                        <a:t>FABRICANTE</a:t>
                      </a:r>
                      <a:endParaRPr lang="es-CO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FILIAL</a:t>
                      </a:r>
                      <a:r>
                        <a:rPr lang="es-CO" sz="1600" baseline="0" dirty="0" smtClean="0">
                          <a:latin typeface="Arial Narrow" pitchFamily="34" charset="0"/>
                        </a:rPr>
                        <a:t> EN </a:t>
                      </a:r>
                    </a:p>
                    <a:p>
                      <a:pPr algn="ctr"/>
                      <a:r>
                        <a:rPr lang="es-CO" sz="1600" baseline="0" dirty="0" smtClean="0">
                          <a:latin typeface="Arial Narrow" pitchFamily="34" charset="0"/>
                        </a:rPr>
                        <a:t>MÉXICO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DISTRIBUIDOR</a:t>
                      </a:r>
                    </a:p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- CONSUMIDOR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8373">
                <a:tc gridSpan="4"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CANAL</a:t>
                      </a:r>
                      <a:r>
                        <a:rPr lang="es-CO" sz="1600" b="1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DE VENTAS </a:t>
                      </a:r>
                      <a:r>
                        <a:rPr lang="es-CO" sz="1800" b="1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PRODUCTO FINAL</a:t>
                      </a:r>
                      <a:endParaRPr lang="es-CO" sz="1600" b="1" kern="120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591898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smtClean="0">
                          <a:latin typeface="Arial Narrow" pitchFamily="34" charset="0"/>
                        </a:rPr>
                        <a:t>MODO</a:t>
                      </a:r>
                      <a:r>
                        <a:rPr lang="es-CO" b="1" baseline="0" dirty="0" smtClean="0">
                          <a:latin typeface="Arial Narrow" pitchFamily="34" charset="0"/>
                        </a:rPr>
                        <a:t> 4</a:t>
                      </a:r>
                      <a:endParaRPr lang="es-CO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dirty="0" smtClean="0">
                          <a:latin typeface="Arial Narrow" pitchFamily="34" charset="0"/>
                        </a:rPr>
                        <a:t>FABRICANTE</a:t>
                      </a:r>
                      <a:endParaRPr lang="es-CO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400" dirty="0" smtClean="0">
                          <a:latin typeface="Arial Narrow" pitchFamily="34" charset="0"/>
                        </a:rPr>
                        <a:t>ALMACENES DE CADENA / AUTOSERVICIO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CONSUMIDOR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91898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smtClean="0">
                          <a:latin typeface="Arial Narrow" pitchFamily="34" charset="0"/>
                        </a:rPr>
                        <a:t>MODO 5</a:t>
                      </a:r>
                      <a:endParaRPr lang="es-CO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dirty="0" smtClean="0">
                          <a:latin typeface="Arial Narrow" pitchFamily="34" charset="0"/>
                        </a:rPr>
                        <a:t>FABRICANTE</a:t>
                      </a:r>
                      <a:endParaRPr lang="es-CO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IMPORTADOR - DISTRIBUIDOR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400" dirty="0" smtClean="0">
                          <a:latin typeface="Arial Narrow" pitchFamily="34" charset="0"/>
                        </a:rPr>
                        <a:t>ALMACENES DE CADENA / AUTOSERVICIO</a:t>
                      </a:r>
                      <a:endParaRPr lang="es-CO" sz="14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91898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smtClean="0">
                          <a:latin typeface="Arial Narrow" pitchFamily="34" charset="0"/>
                        </a:rPr>
                        <a:t>MODO 6 </a:t>
                      </a:r>
                      <a:endParaRPr lang="es-CO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dirty="0" smtClean="0">
                          <a:latin typeface="Arial Narrow" pitchFamily="34" charset="0"/>
                        </a:rPr>
                        <a:t>FABRICANTE</a:t>
                      </a:r>
                      <a:endParaRPr lang="es-CO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EMPRESA VENTA DIRECTA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CONSUMIDOR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3" name="42 Flecha derecha"/>
          <p:cNvSpPr/>
          <p:nvPr/>
        </p:nvSpPr>
        <p:spPr>
          <a:xfrm>
            <a:off x="3754651" y="2393392"/>
            <a:ext cx="2857520" cy="214314"/>
          </a:xfrm>
          <a:prstGeom prst="right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754783" y="217907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s-CO" sz="1400" kern="1200" dirty="0">
                <a:solidFill>
                  <a:prstClr val="black"/>
                </a:solidFill>
                <a:latin typeface="Arial Narrow" pitchFamily="34" charset="0"/>
                <a:ea typeface="+mn-ea"/>
                <a:cs typeface="Arial" charset="0"/>
              </a:rPr>
              <a:t>USD</a:t>
            </a:r>
          </a:p>
        </p:txBody>
      </p:sp>
      <p:grpSp>
        <p:nvGrpSpPr>
          <p:cNvPr id="45" name="44 Grupo"/>
          <p:cNvGrpSpPr/>
          <p:nvPr/>
        </p:nvGrpSpPr>
        <p:grpSpPr>
          <a:xfrm>
            <a:off x="3611775" y="2813646"/>
            <a:ext cx="857256" cy="421236"/>
            <a:chOff x="3643306" y="2293384"/>
            <a:chExt cx="857256" cy="421236"/>
          </a:xfrm>
        </p:grpSpPr>
        <p:sp>
          <p:nvSpPr>
            <p:cNvPr id="46" name="45 Flecha derecha"/>
            <p:cNvSpPr/>
            <p:nvPr/>
          </p:nvSpPr>
          <p:spPr>
            <a:xfrm>
              <a:off x="3643306" y="2500306"/>
              <a:ext cx="857256" cy="214314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3674838" y="2293384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USD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5969229" y="2853552"/>
            <a:ext cx="857256" cy="421236"/>
            <a:chOff x="6000760" y="2333290"/>
            <a:chExt cx="857256" cy="421236"/>
          </a:xfrm>
        </p:grpSpPr>
        <p:sp>
          <p:nvSpPr>
            <p:cNvPr id="49" name="48 Flecha derecha"/>
            <p:cNvSpPr/>
            <p:nvPr/>
          </p:nvSpPr>
          <p:spPr>
            <a:xfrm>
              <a:off x="6000760" y="2540212"/>
              <a:ext cx="857256" cy="214314"/>
            </a:xfrm>
            <a:prstGeom prst="rightArrow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6032292" y="2333290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MXN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3611775" y="3488120"/>
            <a:ext cx="857256" cy="421236"/>
            <a:chOff x="3643306" y="2293384"/>
            <a:chExt cx="857256" cy="421236"/>
          </a:xfrm>
        </p:grpSpPr>
        <p:sp>
          <p:nvSpPr>
            <p:cNvPr id="52" name="51 Flecha derecha"/>
            <p:cNvSpPr/>
            <p:nvPr/>
          </p:nvSpPr>
          <p:spPr>
            <a:xfrm>
              <a:off x="3643306" y="2500306"/>
              <a:ext cx="857256" cy="214314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3674838" y="2293384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USD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5969229" y="3528026"/>
            <a:ext cx="857256" cy="421236"/>
            <a:chOff x="6000760" y="2333290"/>
            <a:chExt cx="857256" cy="421236"/>
          </a:xfrm>
        </p:grpSpPr>
        <p:sp>
          <p:nvSpPr>
            <p:cNvPr id="55" name="54 Flecha derecha"/>
            <p:cNvSpPr/>
            <p:nvPr/>
          </p:nvSpPr>
          <p:spPr>
            <a:xfrm>
              <a:off x="6000760" y="2540212"/>
              <a:ext cx="857256" cy="214314"/>
            </a:xfrm>
            <a:prstGeom prst="rightArrow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6032292" y="2333290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MXN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3611775" y="4559690"/>
            <a:ext cx="857256" cy="421236"/>
            <a:chOff x="3643306" y="2293384"/>
            <a:chExt cx="857256" cy="421236"/>
          </a:xfrm>
        </p:grpSpPr>
        <p:sp>
          <p:nvSpPr>
            <p:cNvPr id="58" name="57 Flecha derecha"/>
            <p:cNvSpPr/>
            <p:nvPr/>
          </p:nvSpPr>
          <p:spPr>
            <a:xfrm>
              <a:off x="3643306" y="2500306"/>
              <a:ext cx="857256" cy="214314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3674838" y="2293384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USD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5969229" y="4599596"/>
            <a:ext cx="857256" cy="421236"/>
            <a:chOff x="6000760" y="2333290"/>
            <a:chExt cx="857256" cy="421236"/>
          </a:xfrm>
        </p:grpSpPr>
        <p:sp>
          <p:nvSpPr>
            <p:cNvPr id="61" name="60 Flecha derecha"/>
            <p:cNvSpPr/>
            <p:nvPr/>
          </p:nvSpPr>
          <p:spPr>
            <a:xfrm>
              <a:off x="6000760" y="2540212"/>
              <a:ext cx="857256" cy="214314"/>
            </a:xfrm>
            <a:prstGeom prst="rightArrow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62" name="61 CuadroTexto"/>
            <p:cNvSpPr txBox="1"/>
            <p:nvPr/>
          </p:nvSpPr>
          <p:spPr>
            <a:xfrm>
              <a:off x="6032292" y="2333290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MXN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3611775" y="5163708"/>
            <a:ext cx="857256" cy="421236"/>
            <a:chOff x="3643306" y="2293384"/>
            <a:chExt cx="857256" cy="421236"/>
          </a:xfrm>
        </p:grpSpPr>
        <p:sp>
          <p:nvSpPr>
            <p:cNvPr id="64" name="63 Flecha derecha"/>
            <p:cNvSpPr/>
            <p:nvPr/>
          </p:nvSpPr>
          <p:spPr>
            <a:xfrm>
              <a:off x="3643306" y="2500306"/>
              <a:ext cx="857256" cy="214314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3674838" y="2293384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USD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66" name="65 Grupo"/>
          <p:cNvGrpSpPr/>
          <p:nvPr/>
        </p:nvGrpSpPr>
        <p:grpSpPr>
          <a:xfrm>
            <a:off x="5969229" y="5203614"/>
            <a:ext cx="857256" cy="421236"/>
            <a:chOff x="6000760" y="2333290"/>
            <a:chExt cx="857256" cy="421236"/>
          </a:xfrm>
        </p:grpSpPr>
        <p:sp>
          <p:nvSpPr>
            <p:cNvPr id="67" name="66 Flecha derecha"/>
            <p:cNvSpPr/>
            <p:nvPr/>
          </p:nvSpPr>
          <p:spPr>
            <a:xfrm>
              <a:off x="6000760" y="2540212"/>
              <a:ext cx="857256" cy="214314"/>
            </a:xfrm>
            <a:prstGeom prst="rightArrow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6032292" y="2333290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MXN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69" name="68 Grupo"/>
          <p:cNvGrpSpPr/>
          <p:nvPr/>
        </p:nvGrpSpPr>
        <p:grpSpPr>
          <a:xfrm>
            <a:off x="3611775" y="5845574"/>
            <a:ext cx="857256" cy="421236"/>
            <a:chOff x="3643306" y="2293384"/>
            <a:chExt cx="857256" cy="421236"/>
          </a:xfrm>
        </p:grpSpPr>
        <p:sp>
          <p:nvSpPr>
            <p:cNvPr id="70" name="69 Flecha derecha"/>
            <p:cNvSpPr/>
            <p:nvPr/>
          </p:nvSpPr>
          <p:spPr>
            <a:xfrm>
              <a:off x="3643306" y="2500306"/>
              <a:ext cx="857256" cy="214314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3674838" y="2293384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USD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2" name="71 Grupo"/>
          <p:cNvGrpSpPr/>
          <p:nvPr/>
        </p:nvGrpSpPr>
        <p:grpSpPr>
          <a:xfrm>
            <a:off x="5969229" y="5885480"/>
            <a:ext cx="857256" cy="421236"/>
            <a:chOff x="6000760" y="2333290"/>
            <a:chExt cx="857256" cy="421236"/>
          </a:xfrm>
        </p:grpSpPr>
        <p:sp>
          <p:nvSpPr>
            <p:cNvPr id="73" name="72 Flecha derecha"/>
            <p:cNvSpPr/>
            <p:nvPr/>
          </p:nvSpPr>
          <p:spPr>
            <a:xfrm>
              <a:off x="6000760" y="2540212"/>
              <a:ext cx="857256" cy="214314"/>
            </a:xfrm>
            <a:prstGeom prst="rightArrow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74" name="73 CuadroTexto"/>
            <p:cNvSpPr txBox="1"/>
            <p:nvPr/>
          </p:nvSpPr>
          <p:spPr>
            <a:xfrm>
              <a:off x="6032292" y="2333290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MXN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273585" y="1943398"/>
            <a:ext cx="846051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Arial Narrow" pitchFamily="34" charset="0"/>
              </a:rPr>
              <a:t>En el sector de </a:t>
            </a:r>
            <a:r>
              <a:rPr lang="es-MX" sz="2400" b="1" dirty="0" smtClean="0">
                <a:latin typeface="Arial Narrow" pitchFamily="34" charset="0"/>
              </a:rPr>
              <a:t>bienes intermedios</a:t>
            </a:r>
            <a:r>
              <a:rPr lang="es-MX" sz="2400" dirty="0" smtClean="0">
                <a:latin typeface="Arial Narrow" pitchFamily="34" charset="0"/>
              </a:rPr>
              <a:t>, tenga en cuenta…</a:t>
            </a:r>
          </a:p>
          <a:p>
            <a:pPr algn="just"/>
            <a:endParaRPr lang="es-MX" sz="4400" b="1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400" dirty="0" smtClean="0">
                <a:latin typeface="Arial Narrow" pitchFamily="34" charset="0"/>
              </a:rPr>
              <a:t> El negocio de tamaño promedio no realiza importaciones</a:t>
            </a:r>
          </a:p>
          <a:p>
            <a:pPr algn="just">
              <a:buFont typeface="Arial" pitchFamily="34" charset="0"/>
              <a:buChar char="•"/>
            </a:pPr>
            <a:r>
              <a:rPr lang="es-MX" sz="2400" dirty="0" smtClean="0">
                <a:latin typeface="Arial Narrow" pitchFamily="34" charset="0"/>
              </a:rPr>
              <a:t> Disposición a pagar más por un mejor rendimiento o calidad. Nunca más de un 10% sobre la calidad estándar.</a:t>
            </a:r>
          </a:p>
          <a:p>
            <a:pPr algn="just">
              <a:buFont typeface="Arial" pitchFamily="34" charset="0"/>
              <a:buChar char="•"/>
            </a:pPr>
            <a:r>
              <a:rPr lang="es-MX" sz="2400" dirty="0" smtClean="0">
                <a:latin typeface="Arial Narrow" pitchFamily="34" charset="0"/>
              </a:rPr>
              <a:t> El referente de calidad es EE.UU. y el de precio es el líder local.</a:t>
            </a:r>
          </a:p>
          <a:p>
            <a:pPr algn="just">
              <a:buFont typeface="Arial" pitchFamily="34" charset="0"/>
              <a:buChar char="•"/>
            </a:pPr>
            <a:r>
              <a:rPr lang="es-MX" sz="2400" dirty="0" smtClean="0">
                <a:latin typeface="Arial Narrow" pitchFamily="34" charset="0"/>
              </a:rPr>
              <a:t> Disposición a cambiar de proveedor por mejor servicio (tiempo de entrega, entrega local)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Perfil del mercado mexicano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Sectores de oportunidad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71656" y="1688465"/>
          <a:ext cx="8358246" cy="1857388"/>
        </p:xfrm>
        <a:graphic>
          <a:graphicData uri="http://schemas.openxmlformats.org/drawingml/2006/table">
            <a:tbl>
              <a:tblPr bandRow="1"/>
              <a:tblGrid>
                <a:gridCol w="2214578"/>
                <a:gridCol w="6143668"/>
              </a:tblGrid>
              <a:tr h="1857388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err="1" smtClean="0">
                          <a:latin typeface="Arial Narrow" pitchFamily="34" charset="0"/>
                        </a:rPr>
                        <a:t>Beachwear</a:t>
                      </a:r>
                      <a:endParaRPr lang="es-CO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es-CO" b="1" dirty="0" smtClean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baseline="0" dirty="0" smtClean="0">
                          <a:latin typeface="Arial Narrow" pitchFamily="34" charset="0"/>
                        </a:rPr>
                        <a:t> Trajes de baño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baseline="0" dirty="0" smtClean="0">
                          <a:latin typeface="Arial Narrow" pitchFamily="34" charset="0"/>
                        </a:rPr>
                        <a:t> Accesorios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baseline="0" dirty="0" smtClean="0">
                          <a:latin typeface="Arial Narrow" pitchFamily="34" charset="0"/>
                        </a:rPr>
                        <a:t> Coordinados con alto diseño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416461" y="1149836"/>
            <a:ext cx="517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Modelo de negocio -  Prendas de Vestir</a:t>
            </a:r>
            <a:endParaRPr lang="es-MX" sz="2400" b="1" dirty="0"/>
          </a:p>
        </p:txBody>
      </p:sp>
      <p:graphicFrame>
        <p:nvGraphicFramePr>
          <p:cNvPr id="28" name="27 Tabla"/>
          <p:cNvGraphicFramePr>
            <a:graphicFrameLocks noGrp="1"/>
          </p:cNvGraphicFramePr>
          <p:nvPr/>
        </p:nvGraphicFramePr>
        <p:xfrm>
          <a:off x="388689" y="4086924"/>
          <a:ext cx="8358245" cy="2326270"/>
        </p:xfrm>
        <a:graphic>
          <a:graphicData uri="http://schemas.openxmlformats.org/drawingml/2006/table">
            <a:tbl>
              <a:tblPr bandRow="1"/>
              <a:tblGrid>
                <a:gridCol w="1430690"/>
                <a:gridCol w="2309185"/>
                <a:gridCol w="2309185"/>
                <a:gridCol w="2309185"/>
              </a:tblGrid>
              <a:tr h="357189">
                <a:tc gridSpan="4"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CANAL DE VENTAS </a:t>
                      </a:r>
                      <a:r>
                        <a:rPr lang="es-CO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B2B</a:t>
                      </a:r>
                      <a:endParaRPr lang="es-CO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591898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MODO</a:t>
                      </a:r>
                      <a:r>
                        <a:rPr lang="es-CO" sz="1600" b="1" baseline="0" dirty="0" smtClean="0">
                          <a:latin typeface="Arial Narrow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s-CO" sz="1600" b="1" baseline="0" dirty="0" smtClean="0">
                          <a:latin typeface="Arial Narrow" pitchFamily="34" charset="0"/>
                        </a:rPr>
                        <a:t>Franquicia</a:t>
                      </a:r>
                      <a:endParaRPr lang="es-CO" sz="14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FABRICANTE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FRANQUICIADO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84306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MODO 2 </a:t>
                      </a:r>
                    </a:p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Distribuidor</a:t>
                      </a:r>
                      <a:endParaRPr lang="es-CO" sz="16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FABRICANTE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DISTRIBUDOR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BOUTIQUES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84306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MODO 3 </a:t>
                      </a:r>
                    </a:p>
                    <a:p>
                      <a:pPr algn="ctr"/>
                      <a:r>
                        <a:rPr lang="es-CO" sz="1600" b="1" dirty="0" smtClean="0">
                          <a:latin typeface="Arial Narrow" pitchFamily="34" charset="0"/>
                        </a:rPr>
                        <a:t>Instalación</a:t>
                      </a:r>
                      <a:endParaRPr lang="es-CO" sz="16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FABRICANTE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FILIAL</a:t>
                      </a:r>
                      <a:r>
                        <a:rPr lang="es-CO" sz="1600" baseline="0" dirty="0" smtClean="0">
                          <a:latin typeface="Arial Narrow" pitchFamily="34" charset="0"/>
                        </a:rPr>
                        <a:t> EN </a:t>
                      </a:r>
                    </a:p>
                    <a:p>
                      <a:pPr algn="ctr"/>
                      <a:r>
                        <a:rPr lang="es-CO" sz="1600" baseline="0" dirty="0" smtClean="0">
                          <a:latin typeface="Arial Narrow" pitchFamily="34" charset="0"/>
                        </a:rPr>
                        <a:t>MÉXICO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600" dirty="0" smtClean="0">
                          <a:latin typeface="Arial Narrow" pitchFamily="34" charset="0"/>
                        </a:rPr>
                        <a:t>BOUTIQUES</a:t>
                      </a:r>
                      <a:endParaRPr lang="es-CO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" name="28 Flecha derecha"/>
          <p:cNvSpPr/>
          <p:nvPr/>
        </p:nvSpPr>
        <p:spPr>
          <a:xfrm>
            <a:off x="3817713" y="4657724"/>
            <a:ext cx="2857520" cy="214314"/>
          </a:xfrm>
          <a:prstGeom prst="right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817845" y="444341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s-CO" sz="1400" kern="1200" dirty="0">
                <a:solidFill>
                  <a:prstClr val="black"/>
                </a:solidFill>
                <a:latin typeface="Arial Narrow" pitchFamily="34" charset="0"/>
                <a:ea typeface="+mn-ea"/>
                <a:cs typeface="Arial" charset="0"/>
              </a:rPr>
              <a:t>USD</a:t>
            </a:r>
          </a:p>
        </p:txBody>
      </p:sp>
      <p:grpSp>
        <p:nvGrpSpPr>
          <p:cNvPr id="2" name="30 Grupo"/>
          <p:cNvGrpSpPr/>
          <p:nvPr/>
        </p:nvGrpSpPr>
        <p:grpSpPr>
          <a:xfrm>
            <a:off x="3674837" y="5077978"/>
            <a:ext cx="857256" cy="421236"/>
            <a:chOff x="3643306" y="2293384"/>
            <a:chExt cx="857256" cy="421236"/>
          </a:xfrm>
        </p:grpSpPr>
        <p:sp>
          <p:nvSpPr>
            <p:cNvPr id="32" name="31 Flecha derecha"/>
            <p:cNvSpPr/>
            <p:nvPr/>
          </p:nvSpPr>
          <p:spPr>
            <a:xfrm>
              <a:off x="3643306" y="2500306"/>
              <a:ext cx="857256" cy="214314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3674838" y="2293384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USD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3" name="33 Grupo"/>
          <p:cNvGrpSpPr/>
          <p:nvPr/>
        </p:nvGrpSpPr>
        <p:grpSpPr>
          <a:xfrm>
            <a:off x="6032291" y="5117884"/>
            <a:ext cx="857256" cy="421236"/>
            <a:chOff x="6000760" y="2333290"/>
            <a:chExt cx="857256" cy="421236"/>
          </a:xfrm>
        </p:grpSpPr>
        <p:sp>
          <p:nvSpPr>
            <p:cNvPr id="35" name="34 Flecha derecha"/>
            <p:cNvSpPr/>
            <p:nvPr/>
          </p:nvSpPr>
          <p:spPr>
            <a:xfrm>
              <a:off x="6000760" y="2540212"/>
              <a:ext cx="857256" cy="214314"/>
            </a:xfrm>
            <a:prstGeom prst="rightArrow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6032292" y="2333290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MXN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4" name="36 Grupo"/>
          <p:cNvGrpSpPr/>
          <p:nvPr/>
        </p:nvGrpSpPr>
        <p:grpSpPr>
          <a:xfrm>
            <a:off x="3674837" y="5752452"/>
            <a:ext cx="857256" cy="421236"/>
            <a:chOff x="3643306" y="2293384"/>
            <a:chExt cx="857256" cy="421236"/>
          </a:xfrm>
        </p:grpSpPr>
        <p:sp>
          <p:nvSpPr>
            <p:cNvPr id="38" name="37 Flecha derecha"/>
            <p:cNvSpPr/>
            <p:nvPr/>
          </p:nvSpPr>
          <p:spPr>
            <a:xfrm>
              <a:off x="3643306" y="2500306"/>
              <a:ext cx="857256" cy="214314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3674838" y="2293384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USD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6" name="39 Grupo"/>
          <p:cNvGrpSpPr/>
          <p:nvPr/>
        </p:nvGrpSpPr>
        <p:grpSpPr>
          <a:xfrm>
            <a:off x="6032291" y="5792358"/>
            <a:ext cx="857256" cy="421236"/>
            <a:chOff x="6000760" y="2333290"/>
            <a:chExt cx="857256" cy="421236"/>
          </a:xfrm>
        </p:grpSpPr>
        <p:sp>
          <p:nvSpPr>
            <p:cNvPr id="41" name="40 Flecha derecha"/>
            <p:cNvSpPr/>
            <p:nvPr/>
          </p:nvSpPr>
          <p:spPr>
            <a:xfrm>
              <a:off x="6000760" y="2540212"/>
              <a:ext cx="857256" cy="214314"/>
            </a:xfrm>
            <a:prstGeom prst="rightArrow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6032292" y="2333290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charset="0"/>
                </a:rPr>
                <a:t>MXN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120834" name="Picture 2" descr="http://catwalkfashion.co.uk/wp-content/uploads/2008/05/swimw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839" y="2048205"/>
            <a:ext cx="1801618" cy="1404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9051" y="4891261"/>
            <a:ext cx="8079475" cy="7140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86248" y="168672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Agenda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325762" y="2054601"/>
            <a:ext cx="71650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MX" sz="2400" dirty="0" smtClean="0">
                <a:latin typeface="Arial Narrow" pitchFamily="34" charset="0"/>
              </a:rPr>
              <a:t>Qué es México </a:t>
            </a:r>
          </a:p>
          <a:p>
            <a:pPr marL="742950" indent="-742950">
              <a:buFont typeface="+mj-lt"/>
              <a:buAutoNum type="arabicPeriod"/>
            </a:pPr>
            <a:endParaRPr lang="es-MX" sz="2400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s-MX" sz="2400" dirty="0" smtClean="0">
                <a:latin typeface="Arial Narrow" pitchFamily="34" charset="0"/>
              </a:rPr>
              <a:t>Perfil del mercado mexicano </a:t>
            </a:r>
          </a:p>
          <a:p>
            <a:pPr marL="742950" indent="-742950"/>
            <a:r>
              <a:rPr lang="es-MX" sz="2400" i="1" dirty="0" smtClean="0">
                <a:latin typeface="Arial Narrow" pitchFamily="34" charset="0"/>
              </a:rPr>
              <a:t>	</a:t>
            </a:r>
          </a:p>
          <a:p>
            <a:pPr marL="742950" indent="-742950">
              <a:buAutoNum type="arabicPeriod" startAt="3"/>
            </a:pPr>
            <a:r>
              <a:rPr lang="es-MX" sz="2400" dirty="0" smtClean="0">
                <a:latin typeface="Arial Narrow" pitchFamily="34" charset="0"/>
              </a:rPr>
              <a:t>Cómo estamos hoy</a:t>
            </a:r>
          </a:p>
          <a:p>
            <a:pPr marL="742950" indent="-742950">
              <a:buAutoNum type="arabicPeriod" startAt="3"/>
            </a:pPr>
            <a:endParaRPr lang="es-MX" sz="2400" dirty="0" smtClean="0">
              <a:latin typeface="Arial Narrow" pitchFamily="34" charset="0"/>
            </a:endParaRPr>
          </a:p>
          <a:p>
            <a:pPr marL="742950" indent="-742950">
              <a:buAutoNum type="arabicPeriod" startAt="4"/>
            </a:pPr>
            <a:r>
              <a:rPr lang="es-MX" sz="2400" dirty="0" smtClean="0">
                <a:latin typeface="Arial Narrow" pitchFamily="34" charset="0"/>
              </a:rPr>
              <a:t>Sectores de oportunidad para Colombia en México</a:t>
            </a:r>
          </a:p>
          <a:p>
            <a:pPr marL="742950" indent="-742950">
              <a:buAutoNum type="arabicPeriod" startAt="4"/>
            </a:pPr>
            <a:endParaRPr lang="es-MX" sz="2400" dirty="0" smtClean="0">
              <a:latin typeface="Arial Narrow" pitchFamily="34" charset="0"/>
            </a:endParaRPr>
          </a:p>
          <a:p>
            <a:pPr marL="742950" indent="-742950">
              <a:buAutoNum type="arabicPeriod" startAt="4"/>
            </a:pPr>
            <a:r>
              <a:rPr lang="es-MX" sz="2400" b="1" dirty="0" smtClean="0">
                <a:latin typeface="Arial Narrow" pitchFamily="34" charset="0"/>
              </a:rPr>
              <a:t>Recomendaciones: Qué hacer y qué no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Recomendaciones: Qué hacer y qué no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67104" y="1065914"/>
          <a:ext cx="7441324" cy="5674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0662"/>
                <a:gridCol w="37206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itchFamily="34" charset="0"/>
                        </a:rPr>
                        <a:t>Qué hacer</a:t>
                      </a:r>
                      <a:endParaRPr lang="es-MX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itchFamily="34" charset="0"/>
                        </a:rPr>
                        <a:t>Qué NO hacer </a:t>
                      </a:r>
                      <a:endParaRPr lang="es-MX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>
                          <a:latin typeface="Arial Narrow" pitchFamily="34" charset="0"/>
                        </a:rPr>
                        <a:t> Buenas relaciones</a:t>
                      </a:r>
                      <a:r>
                        <a:rPr lang="es-MX" baseline="0" dirty="0" smtClean="0">
                          <a:latin typeface="Arial Narrow" pitchFamily="34" charset="0"/>
                        </a:rPr>
                        <a:t> son indispensables para hacer negocios en México (Ganar confianza, antes de hacer negocios).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MX" baseline="0" dirty="0" smtClean="0">
                        <a:latin typeface="Arial Narrow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baseline="0" dirty="0" smtClean="0">
                          <a:latin typeface="Arial Narrow" pitchFamily="34" charset="0"/>
                        </a:rPr>
                        <a:t> Establezca qué tan prioritario / interesante es México dentro de su estrategia de exportaciones.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baseline="0" dirty="0" smtClean="0">
                        <a:latin typeface="Arial Narrow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baseline="0" dirty="0" smtClean="0">
                          <a:latin typeface="Arial Narrow" pitchFamily="34" charset="0"/>
                        </a:rPr>
                        <a:t> Realice un primer viaje de investigación de mercados, con el cual pueda definir su modelo de negocios para México.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MX" baseline="0" dirty="0" smtClean="0">
                        <a:latin typeface="Arial Narrow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baseline="0" dirty="0" smtClean="0">
                          <a:latin typeface="Arial Narrow" pitchFamily="34" charset="0"/>
                        </a:rPr>
                        <a:t> Identifique si lo que usted necesita es tener presencia local.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baseline="0" dirty="0" smtClean="0">
                        <a:latin typeface="Arial Narrow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baseline="0" dirty="0" smtClean="0">
                          <a:latin typeface="Arial Narrow" pitchFamily="34" charset="0"/>
                        </a:rPr>
                        <a:t> A la hora de fijar sus costos de exportación, piense que los márgenes de intermediación más bajos en México son de 35%</a:t>
                      </a:r>
                      <a:endParaRPr lang="es-MX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>
                          <a:latin typeface="Arial Narrow" pitchFamily="34" charset="0"/>
                        </a:rPr>
                        <a:t> No negocie</a:t>
                      </a:r>
                      <a:r>
                        <a:rPr lang="es-MX" baseline="0" dirty="0" smtClean="0">
                          <a:latin typeface="Arial Narrow" pitchFamily="34" charset="0"/>
                        </a:rPr>
                        <a:t> exclusividades en México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baseline="0" dirty="0" smtClean="0">
                        <a:latin typeface="Arial Narrow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baseline="0" dirty="0" smtClean="0">
                          <a:latin typeface="Arial Narrow" pitchFamily="34" charset="0"/>
                        </a:rPr>
                        <a:t> No busque hacer negocios por e-mail. Venga a México con frecuencia a cubrir sus clientes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s-MX" baseline="0" dirty="0" smtClean="0">
                          <a:latin typeface="Arial Narrow" pitchFamily="34" charset="0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baseline="0" dirty="0" smtClean="0">
                          <a:latin typeface="Arial Narrow" pitchFamily="34" charset="0"/>
                        </a:rPr>
                        <a:t> No confunda buena calidad, con precios fuera del mercado. Calcule con precisión sus costos de exportación.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s-MX" baseline="0" dirty="0" smtClean="0">
                          <a:latin typeface="Arial Narrow" pitchFamily="34" charset="0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baseline="0" dirty="0" smtClean="0">
                          <a:latin typeface="Arial Narrow" pitchFamily="34" charset="0"/>
                        </a:rPr>
                        <a:t> No piense que México es sólo Ciudad de México y los alrededores. Investigue las oportunidades de negocios en otras zonas.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baseline="0" dirty="0" smtClean="0">
                        <a:latin typeface="Arial Narrow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baseline="0" dirty="0" smtClean="0">
                          <a:latin typeface="Arial Narrow" pitchFamily="34" charset="0"/>
                        </a:rPr>
                        <a:t> No espere que el mercado se adapte a su producto. Identifique las necesidades del consumidor y actúe en consecuencia.</a:t>
                      </a:r>
                      <a:endParaRPr lang="es-MX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2 Imagen" descr="background GRACIAS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62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0" y="2144117"/>
            <a:ext cx="9144000" cy="1970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Para mayor información contáctenos o visite:</a:t>
            </a:r>
          </a:p>
          <a:p>
            <a:pPr algn="ctr"/>
            <a:r>
              <a:rPr lang="es-MX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www.proexport.com.co 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5791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140525" y="58149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b="1" dirty="0" smtClean="0">
                <a:solidFill>
                  <a:schemeClr val="tx1"/>
                </a:solidFill>
                <a:latin typeface="Arial Narrow" pitchFamily="34" charset="0"/>
              </a:rPr>
              <a:t>Proexport Colombia – Oficina Comercial en México</a:t>
            </a:r>
          </a:p>
          <a:p>
            <a:r>
              <a:rPr lang="es-MX" sz="1400" dirty="0" smtClean="0">
                <a:solidFill>
                  <a:schemeClr val="tx1"/>
                </a:solidFill>
                <a:latin typeface="Arial Narrow" pitchFamily="34" charset="0"/>
              </a:rPr>
              <a:t>Paseo de la Reforma 379, piso 6</a:t>
            </a:r>
          </a:p>
          <a:p>
            <a:r>
              <a:rPr lang="es-MX" sz="1400" dirty="0" smtClean="0">
                <a:solidFill>
                  <a:schemeClr val="tx1"/>
                </a:solidFill>
                <a:latin typeface="Arial Narrow" pitchFamily="34" charset="0"/>
              </a:rPr>
              <a:t>México DF, 06500</a:t>
            </a:r>
          </a:p>
          <a:p>
            <a:r>
              <a:rPr lang="es-MX" sz="1400" dirty="0" smtClean="0">
                <a:solidFill>
                  <a:schemeClr val="tx1"/>
                </a:solidFill>
                <a:latin typeface="Arial Narrow" pitchFamily="34" charset="0"/>
              </a:rPr>
              <a:t>Tel. 55 5533 3760</a:t>
            </a:r>
            <a:endParaRPr lang="es-MX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bright="55000" contrast="2000"/>
          </a:blip>
          <a:srcRect/>
          <a:stretch>
            <a:fillRect/>
          </a:stretch>
        </p:blipFill>
        <p:spPr bwMode="auto">
          <a:xfrm>
            <a:off x="-1160" y="955345"/>
            <a:ext cx="9158808" cy="566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Qué es México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43260" y="6579251"/>
            <a:ext cx="13580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Fuente: </a:t>
            </a:r>
            <a:r>
              <a:rPr lang="es-CO" sz="1000" dirty="0" err="1" smtClean="0">
                <a:latin typeface="Arial Narrow" pitchFamily="34" charset="0"/>
                <a:cs typeface="Arial" pitchFamily="34" charset="0"/>
              </a:rPr>
              <a:t>World</a:t>
            </a:r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 Bank, IMD</a:t>
            </a:r>
            <a:endParaRPr lang="es-MX" sz="20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818842" y="1598960"/>
            <a:ext cx="76564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b="1" dirty="0" smtClean="0">
              <a:latin typeface="Arial Narrow" pitchFamily="34" charset="0"/>
            </a:endParaRPr>
          </a:p>
          <a:p>
            <a:pPr algn="ctr"/>
            <a:endParaRPr lang="es-MX" sz="2400" b="1" dirty="0" smtClean="0">
              <a:latin typeface="Arial Narrow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400" b="1" dirty="0" smtClean="0">
                <a:latin typeface="Arial Narrow" pitchFamily="34" charset="0"/>
              </a:rPr>
              <a:t> NAFTA, OECD, APEC</a:t>
            </a:r>
          </a:p>
          <a:p>
            <a:pPr algn="ctr">
              <a:buFont typeface="Arial" pitchFamily="34" charset="0"/>
              <a:buChar char="•"/>
            </a:pPr>
            <a:endParaRPr lang="es-MX" sz="2400" dirty="0" smtClean="0">
              <a:latin typeface="Arial Narrow" pitchFamily="34" charset="0"/>
            </a:endParaRPr>
          </a:p>
          <a:p>
            <a:pPr algn="ctr"/>
            <a:r>
              <a:rPr lang="es-MX" sz="2400" dirty="0" smtClean="0">
                <a:latin typeface="Arial Narrow" pitchFamily="34" charset="0"/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es-MX" sz="2400" b="1" dirty="0" smtClean="0">
                <a:latin typeface="Arial Narrow" pitchFamily="34" charset="0"/>
              </a:rPr>
              <a:t>Puesto 53</a:t>
            </a:r>
            <a:r>
              <a:rPr lang="es-MX" sz="2400" dirty="0" smtClean="0">
                <a:latin typeface="Arial Narrow" pitchFamily="34" charset="0"/>
              </a:rPr>
              <a:t> en el </a:t>
            </a:r>
            <a:r>
              <a:rPr lang="es-MX" sz="2400" b="1" dirty="0" err="1" smtClean="0">
                <a:latin typeface="Arial Narrow" pitchFamily="34" charset="0"/>
              </a:rPr>
              <a:t>Doing</a:t>
            </a:r>
            <a:endParaRPr lang="es-MX" sz="2400" b="1" dirty="0" smtClean="0">
              <a:latin typeface="Arial Narrow" pitchFamily="34" charset="0"/>
            </a:endParaRPr>
          </a:p>
          <a:p>
            <a:pPr algn="ctr"/>
            <a:r>
              <a:rPr lang="es-MX" sz="2400" b="1" dirty="0" smtClean="0">
                <a:latin typeface="Arial Narrow" pitchFamily="34" charset="0"/>
              </a:rPr>
              <a:t> Business </a:t>
            </a:r>
            <a:r>
              <a:rPr lang="es-MX" sz="2400" dirty="0" smtClean="0">
                <a:latin typeface="Arial Narrow" pitchFamily="34" charset="0"/>
              </a:rPr>
              <a:t>2012</a:t>
            </a:r>
          </a:p>
          <a:p>
            <a:pPr algn="ctr">
              <a:buFont typeface="Arial" pitchFamily="34" charset="0"/>
              <a:buChar char="•"/>
            </a:pPr>
            <a:endParaRPr lang="es-MX" sz="2400" dirty="0" smtClean="0">
              <a:latin typeface="Arial Narrow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400" dirty="0" smtClean="0">
                <a:latin typeface="Arial Narrow" pitchFamily="34" charset="0"/>
              </a:rPr>
              <a:t> </a:t>
            </a:r>
            <a:r>
              <a:rPr lang="es-MX" sz="2400" b="1" dirty="0" smtClean="0">
                <a:latin typeface="Arial Narrow" pitchFamily="34" charset="0"/>
              </a:rPr>
              <a:t>Puesto 37 </a:t>
            </a:r>
            <a:r>
              <a:rPr lang="es-MX" sz="2400" dirty="0" smtClean="0">
                <a:latin typeface="Arial Narrow" pitchFamily="34" charset="0"/>
              </a:rPr>
              <a:t>en el </a:t>
            </a:r>
            <a:r>
              <a:rPr lang="es-MX" sz="2400" b="1" dirty="0" smtClean="0">
                <a:latin typeface="Arial Narrow" pitchFamily="34" charset="0"/>
              </a:rPr>
              <a:t>ranking mundial de </a:t>
            </a:r>
          </a:p>
          <a:p>
            <a:pPr algn="ctr"/>
            <a:r>
              <a:rPr lang="es-MX" sz="2400" b="1" dirty="0" smtClean="0">
                <a:latin typeface="Arial Narrow" pitchFamily="34" charset="0"/>
              </a:rPr>
              <a:t>competitividad</a:t>
            </a:r>
            <a:r>
              <a:rPr lang="es-MX" sz="2400" dirty="0" smtClean="0">
                <a:latin typeface="Arial Narrow" pitchFamily="34" charset="0"/>
              </a:rPr>
              <a:t> del IMD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55000" contrast="2000"/>
          </a:blip>
          <a:srcRect/>
          <a:stretch>
            <a:fillRect/>
          </a:stretch>
        </p:blipFill>
        <p:spPr bwMode="auto">
          <a:xfrm>
            <a:off x="0" y="955345"/>
            <a:ext cx="9158808" cy="566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Qué es México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119107" y="1388624"/>
            <a:ext cx="70890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b="1" dirty="0" smtClean="0">
              <a:latin typeface="Arial Narrow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400" b="1" dirty="0" smtClean="0">
                <a:latin typeface="Arial Narrow" pitchFamily="34" charset="0"/>
              </a:rPr>
              <a:t>12 tratados </a:t>
            </a:r>
            <a:r>
              <a:rPr lang="es-MX" sz="2400" dirty="0" smtClean="0">
                <a:latin typeface="Arial Narrow" pitchFamily="34" charset="0"/>
              </a:rPr>
              <a:t>con </a:t>
            </a:r>
            <a:r>
              <a:rPr lang="es-MX" sz="2400" b="1" dirty="0" smtClean="0">
                <a:latin typeface="Arial Narrow" pitchFamily="34" charset="0"/>
              </a:rPr>
              <a:t>44 países</a:t>
            </a:r>
          </a:p>
          <a:p>
            <a:pPr algn="ctr"/>
            <a:endParaRPr lang="es-MX" sz="2400" b="1" dirty="0" smtClean="0">
              <a:latin typeface="Arial Narrow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400" b="1" dirty="0" smtClean="0">
                <a:latin typeface="Arial Narrow" pitchFamily="34" charset="0"/>
              </a:rPr>
              <a:t>M US$ 390,5 mil millones</a:t>
            </a:r>
            <a:r>
              <a:rPr lang="es-MX" sz="2400" dirty="0" smtClean="0">
                <a:latin typeface="Arial Narrow" pitchFamily="34" charset="0"/>
              </a:rPr>
              <a:t> /año</a:t>
            </a:r>
          </a:p>
          <a:p>
            <a:pPr algn="ctr">
              <a:buFont typeface="Arial" pitchFamily="34" charset="0"/>
              <a:buChar char="•"/>
            </a:pPr>
            <a:endParaRPr lang="es-MX" sz="2400" dirty="0" smtClean="0">
              <a:latin typeface="Arial Narrow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400" dirty="0" smtClean="0">
                <a:latin typeface="Arial Narrow" pitchFamily="34" charset="0"/>
              </a:rPr>
              <a:t> </a:t>
            </a:r>
            <a:r>
              <a:rPr lang="es-MX" sz="2400" b="1" dirty="0" smtClean="0">
                <a:latin typeface="Arial Narrow" pitchFamily="34" charset="0"/>
              </a:rPr>
              <a:t>49%</a:t>
            </a:r>
            <a:r>
              <a:rPr lang="es-MX" sz="2400" dirty="0" smtClean="0">
                <a:latin typeface="Arial Narrow" pitchFamily="34" charset="0"/>
              </a:rPr>
              <a:t> de M </a:t>
            </a:r>
            <a:r>
              <a:rPr lang="es-MX" sz="2400" b="1" dirty="0" smtClean="0">
                <a:latin typeface="Arial Narrow" pitchFamily="34" charset="0"/>
              </a:rPr>
              <a:t>Estados Unidos</a:t>
            </a:r>
            <a:r>
              <a:rPr lang="es-MX" sz="2400" dirty="0" smtClean="0">
                <a:latin typeface="Arial Narrow" pitchFamily="34" charset="0"/>
              </a:rPr>
              <a:t> y el </a:t>
            </a:r>
            <a:r>
              <a:rPr lang="es-MX" sz="2400" b="1" dirty="0" smtClean="0">
                <a:latin typeface="Arial Narrow" pitchFamily="34" charset="0"/>
              </a:rPr>
              <a:t>13% </a:t>
            </a:r>
            <a:r>
              <a:rPr lang="es-MX" sz="2400" dirty="0" smtClean="0">
                <a:latin typeface="Arial Narrow" pitchFamily="34" charset="0"/>
              </a:rPr>
              <a:t>de M </a:t>
            </a:r>
            <a:r>
              <a:rPr lang="es-MX" sz="2400" b="1" dirty="0" smtClean="0">
                <a:latin typeface="Arial Narrow" pitchFamily="34" charset="0"/>
              </a:rPr>
              <a:t>China </a:t>
            </a:r>
          </a:p>
          <a:p>
            <a:pPr algn="ctr">
              <a:buFont typeface="Arial" pitchFamily="34" charset="0"/>
              <a:buChar char="•"/>
            </a:pPr>
            <a:endParaRPr lang="es-MX" sz="2400" dirty="0" smtClean="0">
              <a:latin typeface="Arial Narrow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400" b="1" dirty="0" smtClean="0">
                <a:latin typeface="Arial Narrow" pitchFamily="34" charset="0"/>
              </a:rPr>
              <a:t>X US$ 382,3 mil millones </a:t>
            </a:r>
            <a:r>
              <a:rPr lang="es-MX" sz="2400" dirty="0" smtClean="0">
                <a:latin typeface="Arial Narrow" pitchFamily="34" charset="0"/>
              </a:rPr>
              <a:t>/año</a:t>
            </a:r>
          </a:p>
          <a:p>
            <a:pPr algn="ctr">
              <a:buFont typeface="Arial" pitchFamily="34" charset="0"/>
              <a:buChar char="•"/>
            </a:pPr>
            <a:endParaRPr lang="es-MX" sz="2400" dirty="0" smtClean="0">
              <a:latin typeface="Arial Narrow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400" dirty="0" smtClean="0">
                <a:latin typeface="Arial Narrow" pitchFamily="34" charset="0"/>
              </a:rPr>
              <a:t> </a:t>
            </a:r>
            <a:r>
              <a:rPr lang="es-MX" sz="2400" b="1" dirty="0" smtClean="0">
                <a:latin typeface="Arial Narrow" pitchFamily="34" charset="0"/>
              </a:rPr>
              <a:t>80% de X a Estados Unidos </a:t>
            </a:r>
          </a:p>
          <a:p>
            <a:pPr algn="ctr"/>
            <a:r>
              <a:rPr lang="es-MX" sz="2400" dirty="0" smtClean="0">
                <a:latin typeface="Arial Narrow" pitchFamily="34" charset="0"/>
              </a:rPr>
              <a:t>y </a:t>
            </a:r>
            <a:r>
              <a:rPr lang="es-MX" sz="2400" b="1" dirty="0" smtClean="0">
                <a:latin typeface="Arial Narrow" pitchFamily="34" charset="0"/>
              </a:rPr>
              <a:t>4% a Canadá</a:t>
            </a:r>
            <a:endParaRPr lang="es-MX" sz="2400" dirty="0" smtClean="0">
              <a:latin typeface="Arial Narrow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-43260" y="6579251"/>
            <a:ext cx="12410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Fuente: </a:t>
            </a:r>
            <a:r>
              <a:rPr lang="es-CO" sz="1000" dirty="0" err="1" smtClean="0">
                <a:latin typeface="Arial Narrow" pitchFamily="34" charset="0"/>
                <a:cs typeface="Arial" pitchFamily="34" charset="0"/>
              </a:rPr>
              <a:t>Trademap</a:t>
            </a:r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, SE</a:t>
            </a:r>
            <a:endParaRPr lang="es-MX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55000" contrast="2000"/>
          </a:blip>
          <a:srcRect/>
          <a:stretch>
            <a:fillRect/>
          </a:stretch>
        </p:blipFill>
        <p:spPr bwMode="auto">
          <a:xfrm>
            <a:off x="0" y="955345"/>
            <a:ext cx="9158808" cy="566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Qué es México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514902" y="1107627"/>
            <a:ext cx="60050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 smtClean="0">
              <a:latin typeface="Arial Narrow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800" dirty="0" smtClean="0">
                <a:latin typeface="Arial Narrow" pitchFamily="34" charset="0"/>
              </a:rPr>
              <a:t> Décimo productor mundial </a:t>
            </a:r>
          </a:p>
          <a:p>
            <a:pPr algn="ctr"/>
            <a:r>
              <a:rPr lang="es-MX" sz="2800" dirty="0" smtClean="0">
                <a:latin typeface="Arial Narrow" pitchFamily="34" charset="0"/>
              </a:rPr>
              <a:t>de </a:t>
            </a:r>
            <a:r>
              <a:rPr lang="es-MX" sz="2800" b="1" dirty="0" smtClean="0">
                <a:latin typeface="Arial Narrow" pitchFamily="34" charset="0"/>
              </a:rPr>
              <a:t>Automóviles </a:t>
            </a:r>
            <a:r>
              <a:rPr lang="es-MX" sz="2800" dirty="0" smtClean="0">
                <a:latin typeface="Arial Narrow" pitchFamily="34" charset="0"/>
              </a:rPr>
              <a:t>y el </a:t>
            </a:r>
          </a:p>
          <a:p>
            <a:pPr algn="ctr"/>
            <a:endParaRPr lang="es-MX" sz="2800" dirty="0" smtClean="0">
              <a:latin typeface="Arial Narrow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800" dirty="0" smtClean="0">
                <a:latin typeface="Arial Narrow" pitchFamily="34" charset="0"/>
              </a:rPr>
              <a:t> Primer productor de </a:t>
            </a:r>
            <a:r>
              <a:rPr lang="es-MX" sz="2800" b="1" dirty="0" smtClean="0">
                <a:latin typeface="Arial Narrow" pitchFamily="34" charset="0"/>
              </a:rPr>
              <a:t>Plata</a:t>
            </a:r>
          </a:p>
          <a:p>
            <a:pPr algn="ctr"/>
            <a:endParaRPr lang="es-MX" sz="2800" dirty="0" smtClean="0">
              <a:latin typeface="Arial Narrow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800" b="1" dirty="0" smtClean="0">
                <a:latin typeface="Arial Narrow" pitchFamily="34" charset="0"/>
              </a:rPr>
              <a:t> Acceso a Internet 26%</a:t>
            </a:r>
            <a:r>
              <a:rPr lang="es-MX" sz="2800" dirty="0" smtClean="0">
                <a:latin typeface="Arial Narrow" pitchFamily="34" charset="0"/>
              </a:rPr>
              <a:t> de la población </a:t>
            </a:r>
          </a:p>
          <a:p>
            <a:pPr algn="ctr"/>
            <a:endParaRPr lang="es-MX" sz="2800" b="1" dirty="0" smtClean="0">
              <a:latin typeface="Arial Narrow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sz="2800" dirty="0" smtClean="0">
                <a:latin typeface="Arial Narrow" pitchFamily="34" charset="0"/>
              </a:rPr>
              <a:t> País con mayor consumo</a:t>
            </a:r>
          </a:p>
          <a:p>
            <a:pPr algn="ctr"/>
            <a:r>
              <a:rPr lang="es-MX" sz="2800" dirty="0" smtClean="0">
                <a:latin typeface="Arial Narrow" pitchFamily="34" charset="0"/>
              </a:rPr>
              <a:t>de </a:t>
            </a:r>
            <a:r>
              <a:rPr lang="es-MX" sz="2800" b="1" dirty="0" smtClean="0">
                <a:latin typeface="Arial Narrow" pitchFamily="34" charset="0"/>
              </a:rPr>
              <a:t>marcas de lujo </a:t>
            </a:r>
            <a:r>
              <a:rPr lang="es-MX" sz="2800" dirty="0" smtClean="0">
                <a:latin typeface="Arial Narrow" pitchFamily="34" charset="0"/>
              </a:rPr>
              <a:t>en América Latina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43260" y="6579251"/>
            <a:ext cx="2611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Fuente: </a:t>
            </a:r>
            <a:r>
              <a:rPr lang="es-CO" sz="1000" dirty="0" err="1" smtClean="0">
                <a:latin typeface="Arial Narrow" pitchFamily="34" charset="0"/>
                <a:cs typeface="Arial" pitchFamily="34" charset="0"/>
              </a:rPr>
              <a:t>Sagarpa</a:t>
            </a:r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, INEGI, </a:t>
            </a:r>
            <a:r>
              <a:rPr lang="es-CO" sz="1000" dirty="0" err="1" smtClean="0">
                <a:latin typeface="Arial Narrow" pitchFamily="34" charset="0"/>
                <a:cs typeface="Arial" pitchFamily="34" charset="0"/>
              </a:rPr>
              <a:t>Canieti</a:t>
            </a:r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, Revista Expansión</a:t>
            </a:r>
            <a:endParaRPr lang="es-MX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Qué es México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16280" y="1162226"/>
            <a:ext cx="789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 Narrow" pitchFamily="34" charset="0"/>
              </a:rPr>
              <a:t>México en relación con otros mercados es: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43260" y="6579251"/>
            <a:ext cx="7409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Fuente: EIU</a:t>
            </a:r>
            <a:endParaRPr lang="es-MX" sz="20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86606" y="4266721"/>
          <a:ext cx="8516203" cy="2161692"/>
        </p:xfrm>
        <a:graphic>
          <a:graphicData uri="http://schemas.openxmlformats.org/drawingml/2006/table">
            <a:tbl>
              <a:tblPr/>
              <a:tblGrid>
                <a:gridCol w="2009185"/>
                <a:gridCol w="929574"/>
                <a:gridCol w="929574"/>
                <a:gridCol w="929574"/>
                <a:gridCol w="929574"/>
                <a:gridCol w="929574"/>
                <a:gridCol w="929574"/>
                <a:gridCol w="929574"/>
              </a:tblGrid>
              <a:tr h="119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Ítem</a:t>
                      </a:r>
                    </a:p>
                  </a:txBody>
                  <a:tcPr marL="7023" marR="7023" marT="7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MÉXICO</a:t>
                      </a:r>
                    </a:p>
                  </a:txBody>
                  <a:tcPr marL="7023" marR="7023" marT="7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EE.UU.</a:t>
                      </a:r>
                    </a:p>
                  </a:txBody>
                  <a:tcPr marL="7023" marR="7023" marT="7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CHINA</a:t>
                      </a:r>
                    </a:p>
                  </a:txBody>
                  <a:tcPr marL="7023" marR="7023" marT="7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BRASIL</a:t>
                      </a:r>
                    </a:p>
                  </a:txBody>
                  <a:tcPr marL="7023" marR="7023" marT="7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CANADÁ</a:t>
                      </a:r>
                    </a:p>
                  </a:txBody>
                  <a:tcPr marL="7023" marR="7023" marT="7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COLOMBIA</a:t>
                      </a:r>
                    </a:p>
                  </a:txBody>
                  <a:tcPr marL="7023" marR="7023" marT="7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CHILE</a:t>
                      </a:r>
                    </a:p>
                  </a:txBody>
                  <a:tcPr marL="7023" marR="7023" marT="7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8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PIB 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s-MX" sz="1400" b="0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(miles de millones US$ PPP</a:t>
                      </a:r>
                      <a:r>
                        <a:rPr lang="es-MX" sz="1400" b="0" i="1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)</a:t>
                      </a:r>
                    </a:p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2,033.70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15,780.0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12,583.0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2,447.0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1,452.0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507,7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299,1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3878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Población 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s-MX" sz="1400" b="0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(millones de habitantes</a:t>
                      </a:r>
                      <a:r>
                        <a:rPr lang="es-MX" sz="1400" b="0" i="1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)</a:t>
                      </a:r>
                    </a:p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115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314,3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1,320.7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194,7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34.7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48,2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17.4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PIB per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Cápita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(US$ at PPP</a:t>
                      </a: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)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17,690.0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50,202.0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9,476.0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12,569.0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41,862.0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10.541.0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17,184.0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023" marR="7023" marT="7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388961" y="1414992"/>
            <a:ext cx="62847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800" b="1" dirty="0" smtClean="0">
                <a:latin typeface="Arial Narrow" pitchFamily="34" charset="0"/>
              </a:rPr>
              <a:t> 4 veces</a:t>
            </a:r>
            <a:r>
              <a:rPr lang="es-MX" sz="2800" dirty="0" smtClean="0">
                <a:latin typeface="Arial Narrow" pitchFamily="34" charset="0"/>
              </a:rPr>
              <a:t> </a:t>
            </a:r>
            <a:r>
              <a:rPr lang="es-MX" sz="2000" dirty="0" smtClean="0">
                <a:latin typeface="Arial Narrow" pitchFamily="34" charset="0"/>
              </a:rPr>
              <a:t>el PIB total de Colombia</a:t>
            </a:r>
            <a:endParaRPr lang="es-MX" sz="28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800" b="1" dirty="0" smtClean="0">
                <a:latin typeface="Arial Narrow" pitchFamily="34" charset="0"/>
              </a:rPr>
              <a:t> 2,4 veces </a:t>
            </a:r>
            <a:r>
              <a:rPr lang="es-MX" sz="2000" dirty="0" smtClean="0">
                <a:latin typeface="Arial Narrow" pitchFamily="34" charset="0"/>
              </a:rPr>
              <a:t>la población de Colombia</a:t>
            </a:r>
            <a:endParaRPr lang="es-MX" sz="28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800" b="1" dirty="0" smtClean="0">
                <a:latin typeface="Arial Narrow" pitchFamily="34" charset="0"/>
              </a:rPr>
              <a:t> 1,7 veces </a:t>
            </a:r>
            <a:r>
              <a:rPr lang="es-MX" sz="2000" dirty="0" smtClean="0">
                <a:latin typeface="Arial Narrow" pitchFamily="34" charset="0"/>
              </a:rPr>
              <a:t>el PIB per cápita de Colombia</a:t>
            </a:r>
            <a:endParaRPr lang="es-MX" sz="28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800" b="1" dirty="0" smtClean="0">
                <a:latin typeface="Arial Narrow" pitchFamily="34" charset="0"/>
              </a:rPr>
              <a:t> 1,7 veces</a:t>
            </a:r>
            <a:r>
              <a:rPr lang="es-MX" sz="2800" dirty="0" smtClean="0">
                <a:latin typeface="Arial Narrow" pitchFamily="34" charset="0"/>
              </a:rPr>
              <a:t> </a:t>
            </a:r>
            <a:r>
              <a:rPr lang="es-MX" sz="2000" dirty="0" smtClean="0">
                <a:latin typeface="Arial Narrow" pitchFamily="34" charset="0"/>
              </a:rPr>
              <a:t>la superficie de Colombia</a:t>
            </a:r>
            <a:r>
              <a:rPr lang="es-MX" sz="2000" b="1" dirty="0" smtClean="0">
                <a:latin typeface="Arial Narrow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MX" sz="2800" b="1" dirty="0" smtClean="0">
                <a:latin typeface="Arial Narrow" pitchFamily="34" charset="0"/>
              </a:rPr>
              <a:t> 7,8 veces</a:t>
            </a:r>
            <a:r>
              <a:rPr lang="es-MX" sz="2800" dirty="0" smtClean="0">
                <a:latin typeface="Arial Narrow" pitchFamily="34" charset="0"/>
              </a:rPr>
              <a:t> </a:t>
            </a:r>
            <a:r>
              <a:rPr lang="es-MX" sz="2000" dirty="0" smtClean="0">
                <a:latin typeface="Arial Narrow" pitchFamily="34" charset="0"/>
              </a:rPr>
              <a:t>las importaciones de Colombia</a:t>
            </a:r>
            <a:r>
              <a:rPr lang="es-MX" sz="2800" b="1" dirty="0" smtClean="0">
                <a:latin typeface="Arial Narrow" pitchFamily="34" charset="0"/>
              </a:rPr>
              <a:t> </a:t>
            </a:r>
            <a:r>
              <a:rPr lang="es-MX" sz="2000" dirty="0" smtClean="0">
                <a:latin typeface="Arial Narrow" pitchFamily="34" charset="0"/>
              </a:rPr>
              <a:t>/ año</a:t>
            </a:r>
            <a:endParaRPr lang="es-MX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9310" y="1506866"/>
            <a:ext cx="7478641" cy="52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Rectángulo"/>
          <p:cNvSpPr/>
          <p:nvPr/>
        </p:nvSpPr>
        <p:spPr>
          <a:xfrm>
            <a:off x="232008" y="4844947"/>
            <a:ext cx="341193" cy="232015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0"/>
          </a:p>
        </p:txBody>
      </p:sp>
      <p:sp>
        <p:nvSpPr>
          <p:cNvPr id="26" name="25 Rectángulo"/>
          <p:cNvSpPr/>
          <p:nvPr/>
        </p:nvSpPr>
        <p:spPr>
          <a:xfrm>
            <a:off x="234280" y="5174771"/>
            <a:ext cx="341193" cy="2320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0"/>
          </a:p>
        </p:txBody>
      </p:sp>
      <p:sp>
        <p:nvSpPr>
          <p:cNvPr id="27" name="26 Rectángulo"/>
          <p:cNvSpPr/>
          <p:nvPr/>
        </p:nvSpPr>
        <p:spPr>
          <a:xfrm>
            <a:off x="234280" y="5502323"/>
            <a:ext cx="341193" cy="2320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0"/>
          </a:p>
        </p:txBody>
      </p:sp>
      <p:sp>
        <p:nvSpPr>
          <p:cNvPr id="28" name="27 Rectángulo"/>
          <p:cNvSpPr/>
          <p:nvPr/>
        </p:nvSpPr>
        <p:spPr>
          <a:xfrm>
            <a:off x="234280" y="5829875"/>
            <a:ext cx="341193" cy="2320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0"/>
          </a:p>
        </p:txBody>
      </p:sp>
      <p:pic>
        <p:nvPicPr>
          <p:cNvPr id="1028" name="Picture 4" descr="http://www.solidshack.com/wp-content/uploads/2009/10/map-pin-5in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EEFF8"/>
              </a:clrFrom>
              <a:clrTo>
                <a:srgbClr val="CE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7309">
            <a:off x="2653117" y="5068590"/>
            <a:ext cx="595052" cy="362060"/>
          </a:xfrm>
          <a:prstGeom prst="rect">
            <a:avLst/>
          </a:prstGeom>
          <a:noFill/>
        </p:spPr>
      </p:pic>
      <p:pic>
        <p:nvPicPr>
          <p:cNvPr id="42" name="Picture 4" descr="http://www.solidshack.com/wp-content/uploads/2009/10/map-pin-5in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EEFF8"/>
              </a:clrFrom>
              <a:clrTo>
                <a:srgbClr val="CE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7309">
            <a:off x="3706269" y="3760679"/>
            <a:ext cx="595052" cy="362060"/>
          </a:xfrm>
          <a:prstGeom prst="rect">
            <a:avLst/>
          </a:prstGeom>
          <a:noFill/>
        </p:spPr>
      </p:pic>
      <p:pic>
        <p:nvPicPr>
          <p:cNvPr id="43" name="Picture 4" descr="http://www.solidshack.com/wp-content/uploads/2009/10/map-pin-5in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EEFF8"/>
              </a:clrFrom>
              <a:clrTo>
                <a:srgbClr val="CE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7309">
            <a:off x="3926906" y="5318798"/>
            <a:ext cx="595052" cy="362060"/>
          </a:xfrm>
          <a:prstGeom prst="rect">
            <a:avLst/>
          </a:prstGeom>
          <a:noFill/>
        </p:spPr>
      </p:pic>
      <p:pic>
        <p:nvPicPr>
          <p:cNvPr id="44" name="Picture 4" descr="http://www.solidshack.com/wp-content/uploads/2009/10/map-pin-5in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EEFF8"/>
              </a:clrFrom>
              <a:clrTo>
                <a:srgbClr val="CE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7309">
            <a:off x="6194709" y="4747867"/>
            <a:ext cx="595052" cy="362060"/>
          </a:xfrm>
          <a:prstGeom prst="rect">
            <a:avLst/>
          </a:prstGeom>
          <a:noFill/>
        </p:spPr>
      </p:pic>
      <p:pic>
        <p:nvPicPr>
          <p:cNvPr id="45" name="Picture 4" descr="http://www.solidshack.com/wp-content/uploads/2009/10/map-pin-5in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EEFF8"/>
              </a:clrFrom>
              <a:clrTo>
                <a:srgbClr val="CE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7309">
            <a:off x="4818560" y="5473473"/>
            <a:ext cx="595052" cy="362060"/>
          </a:xfrm>
          <a:prstGeom prst="rect">
            <a:avLst/>
          </a:prstGeom>
          <a:noFill/>
        </p:spPr>
      </p:pic>
      <p:sp>
        <p:nvSpPr>
          <p:cNvPr id="46" name="45 Rectángulo"/>
          <p:cNvSpPr/>
          <p:nvPr/>
        </p:nvSpPr>
        <p:spPr>
          <a:xfrm>
            <a:off x="6390599" y="4484261"/>
            <a:ext cx="635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Mérida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4823378" y="5264459"/>
            <a:ext cx="949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Veracruz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2893322" y="5048368"/>
            <a:ext cx="11759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Guadalajara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3979488" y="5102961"/>
            <a:ext cx="1193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México DF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3394906" y="3522097"/>
            <a:ext cx="1193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Monterrey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Picture 4" descr="http://www.solidshack.com/wp-content/uploads/2009/10/map-pin-5in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EEFF8"/>
              </a:clrFrom>
              <a:clrTo>
                <a:srgbClr val="CE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7309">
            <a:off x="3667597" y="4540887"/>
            <a:ext cx="595052" cy="362060"/>
          </a:xfrm>
          <a:prstGeom prst="rect">
            <a:avLst/>
          </a:prstGeom>
          <a:noFill/>
        </p:spPr>
      </p:pic>
      <p:sp>
        <p:nvSpPr>
          <p:cNvPr id="52" name="51 Rectángulo"/>
          <p:cNvSpPr/>
          <p:nvPr/>
        </p:nvSpPr>
        <p:spPr>
          <a:xfrm>
            <a:off x="3738375" y="4247712"/>
            <a:ext cx="1193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San Luis Potosí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4" descr="http://www.solidshack.com/wp-content/uploads/2009/10/map-pin-5in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EEFF8"/>
              </a:clrFrom>
              <a:clrTo>
                <a:srgbClr val="CE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7309">
            <a:off x="1852448" y="3831192"/>
            <a:ext cx="595052" cy="362060"/>
          </a:xfrm>
          <a:prstGeom prst="rect">
            <a:avLst/>
          </a:prstGeom>
          <a:noFill/>
        </p:spPr>
      </p:pic>
      <p:sp>
        <p:nvSpPr>
          <p:cNvPr id="55" name="54 Rectángulo"/>
          <p:cNvSpPr/>
          <p:nvPr/>
        </p:nvSpPr>
        <p:spPr>
          <a:xfrm>
            <a:off x="2182535" y="3739487"/>
            <a:ext cx="874563" cy="311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Culiacán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605267" y="4802134"/>
            <a:ext cx="1974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latin typeface="Arial Narrow" pitchFamily="34" charset="0"/>
              </a:rPr>
              <a:t>Región Norte</a:t>
            </a:r>
            <a:endParaRPr lang="es-MX" sz="1400" dirty="0"/>
          </a:p>
        </p:txBody>
      </p:sp>
      <p:sp>
        <p:nvSpPr>
          <p:cNvPr id="58" name="57 Rectángulo"/>
          <p:cNvSpPr/>
          <p:nvPr/>
        </p:nvSpPr>
        <p:spPr>
          <a:xfrm>
            <a:off x="593512" y="5145606"/>
            <a:ext cx="19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latin typeface="Arial Narrow" pitchFamily="34" charset="0"/>
              </a:rPr>
              <a:t>Región Centro Occidente</a:t>
            </a:r>
            <a:endParaRPr lang="es-MX" sz="1400" dirty="0"/>
          </a:p>
        </p:txBody>
      </p:sp>
      <p:sp>
        <p:nvSpPr>
          <p:cNvPr id="59" name="58 Rectángulo"/>
          <p:cNvSpPr/>
          <p:nvPr/>
        </p:nvSpPr>
        <p:spPr>
          <a:xfrm>
            <a:off x="593893" y="5486802"/>
            <a:ext cx="16329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latin typeface="Arial Narrow" pitchFamily="34" charset="0"/>
              </a:rPr>
              <a:t>Región Centro y DF</a:t>
            </a:r>
            <a:endParaRPr lang="es-MX" sz="1400" dirty="0"/>
          </a:p>
        </p:txBody>
      </p:sp>
      <p:sp>
        <p:nvSpPr>
          <p:cNvPr id="60" name="59 Rectángulo"/>
          <p:cNvSpPr/>
          <p:nvPr/>
        </p:nvSpPr>
        <p:spPr>
          <a:xfrm>
            <a:off x="593886" y="5814352"/>
            <a:ext cx="16329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latin typeface="Arial Narrow" pitchFamily="34" charset="0"/>
              </a:rPr>
              <a:t>Región Sur</a:t>
            </a:r>
            <a:endParaRPr lang="es-MX" sz="1400" dirty="0"/>
          </a:p>
        </p:txBody>
      </p:sp>
      <p:sp>
        <p:nvSpPr>
          <p:cNvPr id="61" name="60 Rectángulo"/>
          <p:cNvSpPr/>
          <p:nvPr/>
        </p:nvSpPr>
        <p:spPr>
          <a:xfrm>
            <a:off x="189461" y="1086998"/>
            <a:ext cx="6798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 Narrow" pitchFamily="34" charset="0"/>
              </a:rPr>
              <a:t>Regiones y principales centros de consumo de México</a:t>
            </a:r>
            <a:endParaRPr lang="es-MX" sz="2400" b="1" dirty="0"/>
          </a:p>
        </p:txBody>
      </p:sp>
      <p:graphicFrame>
        <p:nvGraphicFramePr>
          <p:cNvPr id="30" name="1 Gráfico"/>
          <p:cNvGraphicFramePr/>
          <p:nvPr/>
        </p:nvGraphicFramePr>
        <p:xfrm>
          <a:off x="7146024" y="4574631"/>
          <a:ext cx="1902440" cy="182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1 Gráfico"/>
          <p:cNvGraphicFramePr/>
          <p:nvPr/>
        </p:nvGraphicFramePr>
        <p:xfrm>
          <a:off x="6414450" y="1552426"/>
          <a:ext cx="2866030" cy="2364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7404563" y="4394580"/>
            <a:ext cx="1398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 Narrow" pitchFamily="34" charset="0"/>
              </a:rPr>
              <a:t>PIB por Regiones</a:t>
            </a:r>
          </a:p>
          <a:p>
            <a:pPr algn="ctr"/>
            <a:r>
              <a:rPr lang="es-MX" sz="1200" dirty="0" smtClean="0">
                <a:latin typeface="Arial Narrow" pitchFamily="34" charset="0"/>
              </a:rPr>
              <a:t>2008</a:t>
            </a:r>
            <a:endParaRPr lang="es-MX" sz="1200" dirty="0"/>
          </a:p>
        </p:txBody>
      </p:sp>
      <p:sp>
        <p:nvSpPr>
          <p:cNvPr id="33" name="32 Rectángulo"/>
          <p:cNvSpPr/>
          <p:nvPr/>
        </p:nvSpPr>
        <p:spPr>
          <a:xfrm>
            <a:off x="7199863" y="1392064"/>
            <a:ext cx="1398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 Narrow" pitchFamily="34" charset="0"/>
              </a:rPr>
              <a:t>Población por Regiones 2010</a:t>
            </a:r>
            <a:endParaRPr lang="es-MX" sz="1200" dirty="0"/>
          </a:p>
        </p:txBody>
      </p:sp>
      <p:pic>
        <p:nvPicPr>
          <p:cNvPr id="36" name="Picture 4" descr="http://www.solidshack.com/wp-content/uploads/2009/10/map-pin-5in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EEFF8"/>
              </a:clrFrom>
              <a:clrTo>
                <a:srgbClr val="CE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7309">
            <a:off x="4121838" y="5471198"/>
            <a:ext cx="595052" cy="362060"/>
          </a:xfrm>
          <a:prstGeom prst="rect">
            <a:avLst/>
          </a:prstGeom>
          <a:noFill/>
        </p:spPr>
      </p:pic>
      <p:sp>
        <p:nvSpPr>
          <p:cNvPr id="37" name="36 Rectángulo"/>
          <p:cNvSpPr/>
          <p:nvPr/>
        </p:nvSpPr>
        <p:spPr>
          <a:xfrm>
            <a:off x="4142521" y="5510553"/>
            <a:ext cx="1193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Puebla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4" descr="http://www.solidshack.com/wp-content/uploads/2009/10/map-pin-5in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EEFF8"/>
              </a:clrFrom>
              <a:clrTo>
                <a:srgbClr val="CE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7309">
            <a:off x="3962347" y="4886407"/>
            <a:ext cx="595052" cy="362060"/>
          </a:xfrm>
          <a:prstGeom prst="rect">
            <a:avLst/>
          </a:prstGeom>
          <a:noFill/>
        </p:spPr>
      </p:pic>
      <p:sp>
        <p:nvSpPr>
          <p:cNvPr id="39" name="38 Rectángulo"/>
          <p:cNvSpPr/>
          <p:nvPr/>
        </p:nvSpPr>
        <p:spPr>
          <a:xfrm>
            <a:off x="4099993" y="4734368"/>
            <a:ext cx="1193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Querétaro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" descr="http://www.solidshack.com/wp-content/uploads/2009/10/map-pin-5in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EEFF8"/>
              </a:clrFrom>
              <a:clrTo>
                <a:srgbClr val="CE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7309">
            <a:off x="5535966" y="5449933"/>
            <a:ext cx="595052" cy="362060"/>
          </a:xfrm>
          <a:prstGeom prst="rect">
            <a:avLst/>
          </a:prstGeom>
          <a:noFill/>
        </p:spPr>
      </p:pic>
      <p:sp>
        <p:nvSpPr>
          <p:cNvPr id="53" name="52 Rectángulo"/>
          <p:cNvSpPr/>
          <p:nvPr/>
        </p:nvSpPr>
        <p:spPr>
          <a:xfrm>
            <a:off x="5588548" y="5234096"/>
            <a:ext cx="1193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Villahermosa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Picture 4" descr="http://www.solidshack.com/wp-content/uploads/2009/10/map-pin-5in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EEFF8"/>
              </a:clrFrom>
              <a:clrTo>
                <a:srgbClr val="CE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7309">
            <a:off x="3432864" y="4806303"/>
            <a:ext cx="595052" cy="362060"/>
          </a:xfrm>
          <a:prstGeom prst="rect">
            <a:avLst/>
          </a:prstGeom>
          <a:noFill/>
        </p:spPr>
      </p:pic>
      <p:sp>
        <p:nvSpPr>
          <p:cNvPr id="62" name="61 Rectángulo"/>
          <p:cNvSpPr/>
          <p:nvPr/>
        </p:nvSpPr>
        <p:spPr>
          <a:xfrm>
            <a:off x="2950069" y="4679754"/>
            <a:ext cx="11759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León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" name="Picture 4" descr="http://www.solidshack.com/wp-content/uploads/2009/10/map-pin-5in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EEFF8"/>
              </a:clrFrom>
              <a:clrTo>
                <a:srgbClr val="CE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7309">
            <a:off x="3156891" y="3551557"/>
            <a:ext cx="595052" cy="362060"/>
          </a:xfrm>
          <a:prstGeom prst="rect">
            <a:avLst/>
          </a:prstGeom>
          <a:noFill/>
        </p:spPr>
      </p:pic>
      <p:sp>
        <p:nvSpPr>
          <p:cNvPr id="64" name="63 Rectángulo"/>
          <p:cNvSpPr/>
          <p:nvPr/>
        </p:nvSpPr>
        <p:spPr>
          <a:xfrm>
            <a:off x="2845528" y="3312975"/>
            <a:ext cx="1193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Torreón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" name="Picture 4" descr="http://www.solidshack.com/wp-content/uploads/2009/10/map-pin-5in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EEFF8"/>
              </a:clrFrom>
              <a:clrTo>
                <a:srgbClr val="CE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7309">
            <a:off x="140787" y="1885786"/>
            <a:ext cx="595052" cy="362060"/>
          </a:xfrm>
          <a:prstGeom prst="rect">
            <a:avLst/>
          </a:prstGeom>
          <a:noFill/>
        </p:spPr>
      </p:pic>
      <p:sp>
        <p:nvSpPr>
          <p:cNvPr id="66" name="65 Rectángulo"/>
          <p:cNvSpPr/>
          <p:nvPr/>
        </p:nvSpPr>
        <p:spPr>
          <a:xfrm>
            <a:off x="-170576" y="1647204"/>
            <a:ext cx="1193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Tijuana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47816" y="262447"/>
            <a:ext cx="5854700" cy="52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Qué es México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-43260" y="6579251"/>
            <a:ext cx="17107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Fuente: </a:t>
            </a:r>
            <a:r>
              <a:rPr lang="es-CO" sz="1000" dirty="0" err="1" smtClean="0">
                <a:latin typeface="Arial Narrow" pitchFamily="34" charset="0"/>
                <a:cs typeface="Arial" pitchFamily="34" charset="0"/>
              </a:rPr>
              <a:t>Inegi</a:t>
            </a:r>
            <a:r>
              <a:rPr lang="es-CO" sz="1000" dirty="0" smtClean="0">
                <a:latin typeface="Arial Narrow" pitchFamily="34" charset="0"/>
                <a:cs typeface="Arial" pitchFamily="34" charset="0"/>
              </a:rPr>
              <a:t> – Banco de México</a:t>
            </a:r>
            <a:endParaRPr lang="es-MX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6248" y="168672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Agenda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1071785" y="2605297"/>
            <a:ext cx="8079475" cy="7140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1325762" y="2054601"/>
            <a:ext cx="71650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MX" sz="2400" dirty="0" smtClean="0">
                <a:latin typeface="Arial Narrow" pitchFamily="34" charset="0"/>
              </a:rPr>
              <a:t>Qué es México </a:t>
            </a:r>
          </a:p>
          <a:p>
            <a:pPr marL="742950" indent="-742950">
              <a:buFont typeface="+mj-lt"/>
              <a:buAutoNum type="arabicPeriod"/>
            </a:pPr>
            <a:endParaRPr lang="es-MX" sz="2400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s-MX" sz="2400" b="1" dirty="0" smtClean="0">
                <a:latin typeface="Arial Narrow" pitchFamily="34" charset="0"/>
              </a:rPr>
              <a:t>Perfil del mercado mexicano </a:t>
            </a:r>
          </a:p>
          <a:p>
            <a:pPr marL="742950" indent="-742950"/>
            <a:r>
              <a:rPr lang="es-MX" sz="2400" i="1" dirty="0" smtClean="0">
                <a:latin typeface="Arial Narrow" pitchFamily="34" charset="0"/>
              </a:rPr>
              <a:t>	</a:t>
            </a:r>
          </a:p>
          <a:p>
            <a:pPr marL="742950" indent="-742950">
              <a:buAutoNum type="arabicPeriod" startAt="3"/>
            </a:pPr>
            <a:r>
              <a:rPr lang="es-MX" sz="2400" dirty="0" smtClean="0">
                <a:latin typeface="Arial Narrow" pitchFamily="34" charset="0"/>
              </a:rPr>
              <a:t>Cómo estamos hoy</a:t>
            </a:r>
          </a:p>
          <a:p>
            <a:pPr marL="742950" indent="-742950">
              <a:buAutoNum type="arabicPeriod" startAt="3"/>
            </a:pPr>
            <a:endParaRPr lang="es-MX" sz="2400" dirty="0" smtClean="0">
              <a:latin typeface="Arial Narrow" pitchFamily="34" charset="0"/>
            </a:endParaRPr>
          </a:p>
          <a:p>
            <a:pPr marL="742950" indent="-742950">
              <a:buAutoNum type="arabicPeriod" startAt="4"/>
            </a:pPr>
            <a:r>
              <a:rPr lang="es-MX" sz="2400" dirty="0" smtClean="0">
                <a:latin typeface="Arial Narrow" pitchFamily="34" charset="0"/>
              </a:rPr>
              <a:t>Sectores de oportunidad para Colombia en México</a:t>
            </a:r>
          </a:p>
          <a:p>
            <a:pPr marL="742950" indent="-742950">
              <a:buAutoNum type="arabicPeriod" startAt="4"/>
            </a:pPr>
            <a:endParaRPr lang="es-MX" sz="2400" dirty="0" smtClean="0">
              <a:latin typeface="Arial Narrow" pitchFamily="34" charset="0"/>
            </a:endParaRPr>
          </a:p>
          <a:p>
            <a:pPr marL="742950" indent="-742950">
              <a:buAutoNum type="arabicPeriod" startAt="4"/>
            </a:pPr>
            <a:r>
              <a:rPr lang="es-MX" sz="2400" dirty="0" smtClean="0">
                <a:latin typeface="Arial Narrow" pitchFamily="34" charset="0"/>
              </a:rPr>
              <a:t>Recomendaciones: Qué hacer y qué no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22607</TotalTime>
  <Words>2583</Words>
  <Application>Microsoft Office PowerPoint</Application>
  <PresentationFormat>Presentación en pantalla (4:3)</PresentationFormat>
  <Paragraphs>784</Paragraphs>
  <Slides>36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39" baseType="lpstr">
      <vt:lpstr>2_Diseño predeterminado</vt:lpstr>
      <vt:lpstr>3_Diseño predeterminado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Company>OMNIGROUP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aquintero</dc:creator>
  <cp:lastModifiedBy>MERY CARDENAS COLLANTE</cp:lastModifiedBy>
  <cp:revision>1464</cp:revision>
  <dcterms:created xsi:type="dcterms:W3CDTF">2010-10-08T15:51:02Z</dcterms:created>
  <dcterms:modified xsi:type="dcterms:W3CDTF">2012-08-01T17:40:37Z</dcterms:modified>
</cp:coreProperties>
</file>