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6" r:id="rId2"/>
  </p:sldMasterIdLst>
  <p:notesMasterIdLst>
    <p:notesMasterId r:id="rId60"/>
  </p:notesMasterIdLst>
  <p:sldIdLst>
    <p:sldId id="534" r:id="rId3"/>
    <p:sldId id="606" r:id="rId4"/>
    <p:sldId id="662" r:id="rId5"/>
    <p:sldId id="607" r:id="rId6"/>
    <p:sldId id="660" r:id="rId7"/>
    <p:sldId id="659" r:id="rId8"/>
    <p:sldId id="608" r:id="rId9"/>
    <p:sldId id="609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63" r:id="rId21"/>
    <p:sldId id="664" r:id="rId22"/>
    <p:sldId id="658" r:id="rId23"/>
    <p:sldId id="622" r:id="rId24"/>
    <p:sldId id="623" r:id="rId25"/>
    <p:sldId id="621" r:id="rId26"/>
    <p:sldId id="624" r:id="rId27"/>
    <p:sldId id="626" r:id="rId28"/>
    <p:sldId id="655" r:id="rId29"/>
    <p:sldId id="627" r:id="rId30"/>
    <p:sldId id="629" r:id="rId31"/>
    <p:sldId id="632" r:id="rId32"/>
    <p:sldId id="631" r:id="rId33"/>
    <p:sldId id="633" r:id="rId34"/>
    <p:sldId id="634" r:id="rId35"/>
    <p:sldId id="635" r:id="rId36"/>
    <p:sldId id="636" r:id="rId37"/>
    <p:sldId id="637" r:id="rId38"/>
    <p:sldId id="639" r:id="rId39"/>
    <p:sldId id="638" r:id="rId40"/>
    <p:sldId id="665" r:id="rId41"/>
    <p:sldId id="640" r:id="rId42"/>
    <p:sldId id="641" r:id="rId43"/>
    <p:sldId id="642" r:id="rId44"/>
    <p:sldId id="666" r:id="rId45"/>
    <p:sldId id="643" r:id="rId46"/>
    <p:sldId id="644" r:id="rId47"/>
    <p:sldId id="645" r:id="rId48"/>
    <p:sldId id="650" r:id="rId49"/>
    <p:sldId id="646" r:id="rId50"/>
    <p:sldId id="649" r:id="rId51"/>
    <p:sldId id="648" r:id="rId52"/>
    <p:sldId id="647" r:id="rId53"/>
    <p:sldId id="651" r:id="rId54"/>
    <p:sldId id="652" r:id="rId55"/>
    <p:sldId id="654" r:id="rId56"/>
    <p:sldId id="653" r:id="rId57"/>
    <p:sldId id="656" r:id="rId58"/>
    <p:sldId id="60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arr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129"/>
    <a:srgbClr val="FEE002"/>
    <a:srgbClr val="F3E319"/>
    <a:srgbClr val="CC3399"/>
    <a:srgbClr val="FF3399"/>
    <a:srgbClr val="71D228"/>
    <a:srgbClr val="9999FF"/>
    <a:srgbClr val="015F11"/>
    <a:srgbClr val="99FF33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1039" autoAdjust="0"/>
  </p:normalViewPr>
  <p:slideViewPr>
    <p:cSldViewPr>
      <p:cViewPr>
        <p:scale>
          <a:sx n="75" d="100"/>
          <a:sy n="75" d="100"/>
        </p:scale>
        <p:origin x="-10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ED47-50DC-4622-BB57-3136E5731D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E6CC-E57C-49D6-82C3-70A8516430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D471-7780-4A08-ADDA-2862955298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C424-9E69-423F-BA89-F51608F0CC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9B1A-476B-4B09-9F1E-93B07035A1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3374-FA25-4D2C-910E-9C43770DA9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C4EB-0AAE-4E97-A0AD-23BD42BBE1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EB11-7816-401F-937B-CF1152D144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1A1F-FF2B-4174-BC9A-3F4A3F94EB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8865-C96F-4CBE-B4D6-F1F28A75BD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21EF-C4D7-4479-89BF-F358E82239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5" r:id="rId1"/>
    <p:sldLayoutId id="2147494756" r:id="rId2"/>
    <p:sldLayoutId id="2147494757" r:id="rId3"/>
    <p:sldLayoutId id="2147494758" r:id="rId4"/>
    <p:sldLayoutId id="2147494759" r:id="rId5"/>
    <p:sldLayoutId id="2147494760" r:id="rId6"/>
    <p:sldLayoutId id="2147494761" r:id="rId7"/>
    <p:sldLayoutId id="2147494762" r:id="rId8"/>
    <p:sldLayoutId id="2147494763" r:id="rId9"/>
    <p:sldLayoutId id="2147494764" r:id="rId10"/>
    <p:sldLayoutId id="2147494765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+mj-lt"/>
          <a:ea typeface="+mj-ea"/>
          <a:cs typeface="+mj-cs"/>
          <a:sym typeface="Arial" pitchFamily="34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92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1F81F47-FF22-41EB-A355-2E8D6B74CE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21" r:id="rId1"/>
    <p:sldLayoutId id="2147494822" r:id="rId2"/>
    <p:sldLayoutId id="2147494823" r:id="rId3"/>
    <p:sldLayoutId id="2147494824" r:id="rId4"/>
    <p:sldLayoutId id="2147494825" r:id="rId5"/>
    <p:sldLayoutId id="2147494826" r:id="rId6"/>
    <p:sldLayoutId id="2147494827" r:id="rId7"/>
    <p:sldLayoutId id="2147494828" r:id="rId8"/>
    <p:sldLayoutId id="2147494829" r:id="rId9"/>
    <p:sldLayoutId id="2147494830" r:id="rId10"/>
    <p:sldLayoutId id="2147494831" r:id="rId11"/>
    <p:sldLayoutId id="2147496187" r:id="rId12"/>
  </p:sldLayoutIdLst>
  <p:transition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500174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6" name="Rectangle 5"/>
          <p:cNvSpPr>
            <a:spLocks/>
          </p:cNvSpPr>
          <p:nvPr/>
        </p:nvSpPr>
        <p:spPr bwMode="auto">
          <a:xfrm>
            <a:off x="0" y="5016499"/>
            <a:ext cx="8964488" cy="1841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Lucida Grande" charset="0"/>
              <a:cs typeface="Helvetica" pitchFamily="34" charset="0"/>
              <a:sym typeface="Lucida Grande" charset="0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7848872" cy="2592288"/>
          </a:xfrm>
        </p:spPr>
        <p:txBody>
          <a:bodyPr/>
          <a:lstStyle/>
          <a:p>
            <a:r>
              <a:rPr lang="es-CO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SEMINARIO ESPECIALIZADO Agroindustria en la Unión Europea </a:t>
            </a:r>
          </a:p>
          <a:p>
            <a:r>
              <a:rPr lang="es-CO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Exportación de Productos Frescos</a:t>
            </a:r>
          </a:p>
          <a:p>
            <a:endParaRPr lang="en-US" sz="1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cs typeface="Helvetica" pitchFamily="34" charset="0"/>
            </a:endParaRPr>
          </a:p>
          <a:p>
            <a:pPr marL="39688"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Alberto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Sánchez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Fernández</a:t>
            </a:r>
          </a:p>
          <a:p>
            <a:pPr marL="39688">
              <a:defRPr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Septiembre 2013</a:t>
            </a:r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Lucida Grande" charset="0"/>
              <a:cs typeface="Helvetica" pitchFamily="34" charset="0"/>
              <a:sym typeface="Lucida Grande" charset="0"/>
            </a:endParaRPr>
          </a:p>
          <a:p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es-ES" sz="2800" dirty="0" smtClean="0">
                <a:latin typeface="Helvetica" pitchFamily="34" charset="0"/>
              </a:rPr>
              <a:t>Por otro lado: signos positivos</a:t>
            </a:r>
          </a:p>
          <a:p>
            <a:endParaRPr lang="es-ES" sz="2800" dirty="0" smtClean="0">
              <a:latin typeface="Helvetica" pitchFamily="34" charset="0"/>
            </a:endParaRPr>
          </a:p>
          <a:p>
            <a:pPr lvl="0"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Hay países que prevén </a:t>
            </a:r>
            <a:r>
              <a:rPr lang="es-ES" sz="2800" dirty="0" smtClean="0">
                <a:latin typeface="Impact" pitchFamily="34" charset="0"/>
              </a:rPr>
              <a:t>PIB positivo </a:t>
            </a:r>
          </a:p>
          <a:p>
            <a:pPr lvl="0">
              <a:spcBef>
                <a:spcPts val="0"/>
              </a:spcBef>
              <a:buNone/>
            </a:pPr>
            <a:r>
              <a:rPr lang="es-ES" sz="2800" dirty="0" smtClean="0">
                <a:latin typeface="Impact" pitchFamily="34" charset="0"/>
              </a:rPr>
              <a:t>	</a:t>
            </a:r>
            <a:r>
              <a:rPr lang="es-ES" sz="2800" dirty="0" smtClean="0">
                <a:latin typeface="Helvetica" pitchFamily="34" charset="0"/>
              </a:rPr>
              <a:t>consolidado a medio plazo</a:t>
            </a:r>
          </a:p>
          <a:p>
            <a:pPr lvl="0">
              <a:spcBef>
                <a:spcPts val="0"/>
              </a:spcBef>
              <a:buNone/>
            </a:pPr>
            <a:endParaRPr lang="es-ES" sz="2800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La </a:t>
            </a:r>
            <a:r>
              <a:rPr lang="es-ES" sz="2800" dirty="0" smtClean="0">
                <a:latin typeface="Impact" pitchFamily="34" charset="0"/>
              </a:rPr>
              <a:t>demanda</a:t>
            </a:r>
            <a:r>
              <a:rPr lang="es-ES" sz="2800" dirty="0" smtClean="0">
                <a:latin typeface="Helvetica" pitchFamily="34" charset="0"/>
              </a:rPr>
              <a:t> de materias primas básicas</a:t>
            </a:r>
          </a:p>
          <a:p>
            <a:pPr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	se </a:t>
            </a:r>
            <a:r>
              <a:rPr lang="es-ES" sz="2800" dirty="0" smtClean="0">
                <a:latin typeface="Impact" pitchFamily="34" charset="0"/>
              </a:rPr>
              <a:t>recupera</a:t>
            </a: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9" name="Picture 2" descr="E:\Documentos\Alberto\Ponencia PROEXPORT Colombia\Imágenes\benefic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285860"/>
            <a:ext cx="1714512" cy="16105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1481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Empresas europeas: </a:t>
            </a:r>
            <a:r>
              <a:rPr lang="es-ES" sz="2800" dirty="0" smtClean="0">
                <a:latin typeface="Impact" pitchFamily="34" charset="0"/>
              </a:rPr>
              <a:t>3 alternativas</a:t>
            </a:r>
          </a:p>
          <a:p>
            <a:pPr>
              <a:spcBef>
                <a:spcPts val="0"/>
              </a:spcBef>
              <a:buNone/>
            </a:pPr>
            <a:endParaRPr lang="es-ES" sz="2600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s-ES" sz="1000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Subir precios: riesgo pérdida mercado</a:t>
            </a:r>
          </a:p>
          <a:p>
            <a:pPr>
              <a:spcBef>
                <a:spcPts val="0"/>
              </a:spcBef>
              <a:buNone/>
            </a:pPr>
            <a:endParaRPr lang="es-ES" sz="2800" dirty="0" smtClean="0">
              <a:latin typeface="Helvetica" pitchFamily="34" charset="0"/>
            </a:endParaRPr>
          </a:p>
          <a:p>
            <a:pPr lvl="0"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Mantener (mejor bajar) precios, reduciendo márgenes</a:t>
            </a:r>
          </a:p>
          <a:p>
            <a:pPr lvl="0">
              <a:spcBef>
                <a:spcPts val="0"/>
              </a:spcBef>
            </a:pPr>
            <a:endParaRPr lang="es-ES" sz="1000" dirty="0" smtClean="0">
              <a:latin typeface="Helvetica" pitchFamily="34" charset="0"/>
            </a:endParaRPr>
          </a:p>
          <a:p>
            <a:pPr lvl="0"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Mantener (mejor bajar) precios, pero </a:t>
            </a:r>
            <a:r>
              <a:rPr lang="es-ES" sz="2800" dirty="0" smtClean="0">
                <a:latin typeface="Impact" pitchFamily="34" charset="0"/>
              </a:rPr>
              <a:t>reduciendo</a:t>
            </a:r>
            <a:r>
              <a:rPr lang="es-ES" sz="2800" dirty="0" smtClean="0">
                <a:latin typeface="Helvetica" pitchFamily="34" charset="0"/>
              </a:rPr>
              <a:t> los </a:t>
            </a:r>
            <a:r>
              <a:rPr lang="es-ES" sz="2800" dirty="0" smtClean="0">
                <a:latin typeface="Impact" pitchFamily="34" charset="0"/>
              </a:rPr>
              <a:t>costes</a:t>
            </a: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9" name="irc_mi" descr="http://api.ning.com/files/F5--Sl-3JQImwOLio06arIpPxP*0rfVLPVIxDuEXVNSzgfMSu0eNngLCUXEV9N2G1vl1Fl2Vy2YF0N*BaaGRBLXytMIIeuHm/tecnica_tres_ded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1357322" cy="20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es-ES" sz="2800" dirty="0" smtClean="0">
                <a:latin typeface="Helvetica" pitchFamily="34" charset="0"/>
              </a:rPr>
              <a:t>	Es necesario </a:t>
            </a:r>
            <a:r>
              <a:rPr lang="es-ES" sz="2800" dirty="0" smtClean="0">
                <a:latin typeface="Impact" pitchFamily="34" charset="0"/>
              </a:rPr>
              <a:t>mantener</a:t>
            </a:r>
            <a:r>
              <a:rPr lang="es-ES" sz="2800" dirty="0" smtClean="0">
                <a:latin typeface="Helvetica" pitchFamily="34" charset="0"/>
              </a:rPr>
              <a:t> los objetivos empresariales de los 2000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643042" y="2214554"/>
            <a:ext cx="7158030" cy="3143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	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Vender, “mimando” al cliente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Maximizar la rentabilidad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Maximizar la velocidad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Maximizar la rapidez de reacción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14816"/>
          </a:xfrm>
        </p:spPr>
        <p:txBody>
          <a:bodyPr/>
          <a:lstStyle/>
          <a:p>
            <a:pPr algn="ctr">
              <a:buNone/>
            </a:pPr>
            <a:r>
              <a:rPr lang="es-ES" sz="2800" dirty="0" smtClean="0">
                <a:latin typeface="Helvetica" pitchFamily="34" charset="0"/>
              </a:rPr>
              <a:t>Añadir nuevo objetivo:</a:t>
            </a:r>
            <a:endParaRPr lang="es-ES" dirty="0" smtClean="0">
              <a:latin typeface="Helvetica" pitchFamily="34" charset="0"/>
            </a:endParaRPr>
          </a:p>
          <a:p>
            <a:pPr lvl="0" algn="ctr">
              <a:buNone/>
            </a:pPr>
            <a:r>
              <a:rPr lang="es-ES" sz="3600" dirty="0" smtClean="0">
                <a:latin typeface="Impact" pitchFamily="34" charset="0"/>
              </a:rPr>
              <a:t>Reducción de los costes</a:t>
            </a:r>
            <a:endParaRPr lang="es-ES" sz="3600" dirty="0">
              <a:latin typeface="Impact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9" name="BLOGGER_PHOTO_ID_5543341141738030402" descr="http://4.bp.blogspot.com/_tg8LQofRfo0/TO3nZgYahUI/AAAAAAAAAOY/vJhsTRLosN8/s320/reducir-costo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14816"/>
          </a:xfrm>
        </p:spPr>
        <p:txBody>
          <a:bodyPr/>
          <a:lstStyle/>
          <a:p>
            <a:pPr algn="ctr">
              <a:buNone/>
            </a:pPr>
            <a:r>
              <a:rPr lang="es-ES" sz="3000" dirty="0" smtClean="0">
                <a:latin typeface="Helvetica" pitchFamily="34" charset="0"/>
              </a:rPr>
              <a:t>VENTAJAS para la exportación:</a:t>
            </a:r>
          </a:p>
          <a:p>
            <a:endParaRPr lang="es-ES" sz="28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3000" dirty="0" smtClean="0">
                <a:latin typeface="Impact" pitchFamily="34" charset="0"/>
              </a:rPr>
              <a:t>Descenso</a:t>
            </a:r>
            <a:r>
              <a:rPr lang="es-ES" sz="3000" dirty="0" smtClean="0">
                <a:latin typeface="Helvetica" pitchFamily="34" charset="0"/>
              </a:rPr>
              <a:t> del empleo agrario e industrial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3000" dirty="0" smtClean="0">
                <a:latin typeface="Helvetica" pitchFamily="34" charset="0"/>
              </a:rPr>
              <a:t>La </a:t>
            </a:r>
            <a:r>
              <a:rPr lang="es-ES" sz="3000" dirty="0" smtClean="0">
                <a:latin typeface="Impact" pitchFamily="34" charset="0"/>
              </a:rPr>
              <a:t>globalización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3000" dirty="0" smtClean="0">
                <a:latin typeface="Impact" pitchFamily="34" charset="0"/>
              </a:rPr>
              <a:t>Nuevo acuerdo </a:t>
            </a:r>
            <a:r>
              <a:rPr lang="es-ES" sz="3000" dirty="0" smtClean="0">
                <a:latin typeface="Helvetica" pitchFamily="34" charset="0"/>
              </a:rPr>
              <a:t>comercial Colombia-UE</a:t>
            </a:r>
            <a:endParaRPr lang="es-ES" sz="3000" dirty="0" smtClean="0">
              <a:latin typeface="Impact" pitchFamily="34" charset="0"/>
            </a:endParaRPr>
          </a:p>
          <a:p>
            <a:endParaRPr lang="es-ES" dirty="0" smtClean="0">
              <a:latin typeface="Impact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642910" y="2357430"/>
            <a:ext cx="7500990" cy="3500462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7643866" cy="642942"/>
          </a:xfrm>
          <a:noFill/>
        </p:spPr>
        <p:txBody>
          <a:bodyPr/>
          <a:lstStyle/>
          <a:p>
            <a:pPr>
              <a:buNone/>
            </a:pPr>
            <a:r>
              <a:rPr lang="es-ES" sz="2800" dirty="0" smtClean="0">
                <a:latin typeface="Helvetica" pitchFamily="34" charset="0"/>
              </a:rPr>
              <a:t>En resumen, nuevas y mayores </a:t>
            </a:r>
            <a:r>
              <a:rPr lang="es-ES" sz="2800" dirty="0" smtClean="0">
                <a:latin typeface="Impact" pitchFamily="34" charset="0"/>
              </a:rPr>
              <a:t>oportunidades</a:t>
            </a:r>
          </a:p>
          <a:p>
            <a:pPr>
              <a:buNone/>
            </a:pPr>
            <a:endParaRPr lang="es-ES" sz="2400" dirty="0" smtClean="0">
              <a:latin typeface="Helvetica" pitchFamily="34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Impact" pitchFamily="34" charset="0"/>
              </a:rPr>
              <a:t>	Más clientes</a:t>
            </a:r>
          </a:p>
          <a:p>
            <a:endParaRPr lang="es-ES" dirty="0" smtClean="0">
              <a:latin typeface="Helvetica" pitchFamily="34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Impact" pitchFamily="34" charset="0"/>
              </a:rPr>
              <a:t>	Más consumidores</a:t>
            </a:r>
          </a:p>
          <a:p>
            <a:endParaRPr lang="es-ES" dirty="0" smtClean="0">
              <a:latin typeface="Helvetica" pitchFamily="34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Impact" pitchFamily="34" charset="0"/>
              </a:rPr>
              <a:t>	Menos barreras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Unión Europea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ocumentos\Alberto\Ponencia PROEXPORT Colombia\MH900402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3433145" cy="3500462"/>
          </a:xfrm>
          <a:prstGeom prst="rect">
            <a:avLst/>
          </a:prstGeom>
          <a:noFill/>
        </p:spPr>
      </p:pic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os\Alberto\Ponencia PROEXPORT Colombia\Euro con fle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14554"/>
            <a:ext cx="3429024" cy="328614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3786214" cy="3286148"/>
          </a:xfrm>
          <a:solidFill>
            <a:srgbClr val="FEE002"/>
          </a:solidFill>
        </p:spPr>
        <p:txBody>
          <a:bodyPr/>
          <a:lstStyle/>
          <a:p>
            <a:pPr>
              <a:buNone/>
            </a:pPr>
            <a:endParaRPr lang="es-ES" sz="2800" dirty="0" smtClean="0">
              <a:latin typeface="Impact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6643702" y="2214554"/>
            <a:ext cx="2143140" cy="32861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428868"/>
            <a:ext cx="3000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¿Y cómo entrar en estos mercados?</a:t>
            </a:r>
          </a:p>
        </p:txBody>
      </p:sp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000528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Objetivo: </a:t>
            </a:r>
            <a:r>
              <a:rPr lang="es-ES" sz="2800" dirty="0" smtClean="0">
                <a:latin typeface="Impact" pitchFamily="34" charset="0"/>
              </a:rPr>
              <a:t>INFORMACIÓN</a:t>
            </a:r>
          </a:p>
          <a:p>
            <a:pPr lvl="0">
              <a:spcBef>
                <a:spcPts val="0"/>
              </a:spcBef>
            </a:pPr>
            <a:endParaRPr lang="es-ES" sz="2800" dirty="0" smtClean="0">
              <a:latin typeface="Impact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Adquisición</a:t>
            </a:r>
            <a:r>
              <a:rPr lang="es-ES" sz="2800" dirty="0" smtClean="0">
                <a:latin typeface="Helvetica" pitchFamily="34" charset="0"/>
              </a:rPr>
              <a:t> de un estudio ya realizado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Realización</a:t>
            </a:r>
            <a:r>
              <a:rPr lang="es-ES" sz="2800" dirty="0" smtClean="0">
                <a:latin typeface="Helvetica" pitchFamily="34" charset="0"/>
              </a:rPr>
              <a:t> propia en la empresa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Consultoría </a:t>
            </a:r>
            <a:r>
              <a:rPr lang="es-ES" sz="2800" dirty="0" smtClean="0">
                <a:latin typeface="Impact" pitchFamily="34" charset="0"/>
              </a:rPr>
              <a:t>multinacional</a:t>
            </a:r>
            <a:endParaRPr lang="es-ES" sz="28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Consultoría local en </a:t>
            </a:r>
            <a:r>
              <a:rPr lang="es-ES" sz="2800" dirty="0" smtClean="0">
                <a:latin typeface="Impact" pitchFamily="34" charset="0"/>
              </a:rPr>
              <a:t>país</a:t>
            </a:r>
            <a:r>
              <a:rPr lang="es-ES" sz="2800" dirty="0" smtClean="0">
                <a:latin typeface="Helvetica" pitchFamily="34" charset="0"/>
              </a:rPr>
              <a:t> de </a:t>
            </a:r>
            <a:r>
              <a:rPr lang="es-ES" sz="2800" dirty="0" smtClean="0">
                <a:latin typeface="Impact" pitchFamily="34" charset="0"/>
              </a:rPr>
              <a:t>destino</a:t>
            </a:r>
          </a:p>
          <a:p>
            <a:pPr>
              <a:buNone/>
            </a:pPr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1. Investigación de Mercado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000528"/>
          </a:xfrm>
        </p:spPr>
        <p:txBody>
          <a:bodyPr/>
          <a:lstStyle/>
          <a:p>
            <a:pPr lvl="0"/>
            <a:r>
              <a:rPr lang="es-ES" dirty="0" smtClean="0">
                <a:latin typeface="Impact" pitchFamily="34" charset="0"/>
              </a:rPr>
              <a:t>Dónde</a:t>
            </a:r>
            <a:r>
              <a:rPr lang="es-ES" dirty="0" smtClean="0">
                <a:latin typeface="Helvetica" pitchFamily="34" charset="0"/>
              </a:rPr>
              <a:t> ir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Impact" pitchFamily="34" charset="0"/>
              </a:rPr>
              <a:t>Cómo</a:t>
            </a:r>
            <a:r>
              <a:rPr lang="es-ES" dirty="0" smtClean="0">
                <a:latin typeface="Helvetica" pitchFamily="34" charset="0"/>
              </a:rPr>
              <a:t> llegar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Helvetica" pitchFamily="34" charset="0"/>
              </a:rPr>
              <a:t>A </a:t>
            </a:r>
            <a:r>
              <a:rPr lang="es-ES" dirty="0" smtClean="0">
                <a:latin typeface="Impact" pitchFamily="34" charset="0"/>
              </a:rPr>
              <a:t>quién</a:t>
            </a:r>
            <a:r>
              <a:rPr lang="es-ES" dirty="0" smtClean="0">
                <a:latin typeface="Helvetica" pitchFamily="34" charset="0"/>
              </a:rPr>
              <a:t> vender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Impact" pitchFamily="34" charset="0"/>
              </a:rPr>
              <a:t>Qué</a:t>
            </a:r>
            <a:r>
              <a:rPr lang="es-ES" dirty="0" smtClean="0">
                <a:latin typeface="Helvetica" pitchFamily="34" charset="0"/>
              </a:rPr>
              <a:t> ofertar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Impact" pitchFamily="34" charset="0"/>
              </a:rPr>
              <a:t>Cuánto</a:t>
            </a:r>
            <a:r>
              <a:rPr lang="es-ES" dirty="0" smtClean="0">
                <a:latin typeface="Helvetica" pitchFamily="34" charset="0"/>
              </a:rPr>
              <a:t> necesito invertir</a:t>
            </a: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pPr algn="r"/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Investigación de mercado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8" name="7 Imagen" descr="http://www.esan.edu.pe/conexion/actualidad/assets_c/2012/10/investigacion_mercados-miniatura-290xauto-72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3643338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Objetivo: </a:t>
            </a:r>
            <a:r>
              <a:rPr lang="es-ES" sz="2800" dirty="0" smtClean="0">
                <a:latin typeface="Impact" pitchFamily="34" charset="0"/>
              </a:rPr>
              <a:t>AUTOEVALUACIÓN + ESTRATEGIA</a:t>
            </a:r>
          </a:p>
          <a:p>
            <a:pPr lvl="0">
              <a:spcBef>
                <a:spcPts val="0"/>
              </a:spcBef>
            </a:pPr>
            <a:endParaRPr lang="es-ES" sz="2800" dirty="0" smtClean="0">
              <a:latin typeface="Impact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Capacidad</a:t>
            </a:r>
            <a:r>
              <a:rPr lang="es-ES" sz="2800" dirty="0" smtClean="0">
                <a:latin typeface="Helvetica" pitchFamily="34" charset="0"/>
              </a:rPr>
              <a:t> de mantener la exportación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Recursos</a:t>
            </a:r>
            <a:r>
              <a:rPr lang="es-ES" sz="2800" dirty="0" smtClean="0">
                <a:latin typeface="Helvetica" pitchFamily="34" charset="0"/>
              </a:rPr>
              <a:t> económicos y humanos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Adaptación </a:t>
            </a:r>
            <a:r>
              <a:rPr lang="es-ES" sz="2800" dirty="0" smtClean="0">
                <a:latin typeface="Helvetica" pitchFamily="34" charset="0"/>
              </a:rPr>
              <a:t>del producto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Nuevas </a:t>
            </a:r>
            <a:r>
              <a:rPr lang="es-ES" sz="2800" dirty="0" smtClean="0">
                <a:latin typeface="Helvetica" pitchFamily="34" charset="0"/>
              </a:rPr>
              <a:t>formas de trabajo</a:t>
            </a:r>
          </a:p>
          <a:p>
            <a:pPr>
              <a:buNone/>
            </a:pPr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71570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2. Análisis de la propia capacidad exportadora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8" name="irc_mi" descr="http://www.nascia.com/wp-content/uploads/ventajas-nascia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929198"/>
            <a:ext cx="3420100" cy="9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6"/>
          <p:cNvSpPr>
            <a:spLocks/>
          </p:cNvSpPr>
          <p:nvPr/>
        </p:nvSpPr>
        <p:spPr bwMode="auto">
          <a:xfrm>
            <a:off x="857224" y="2571744"/>
            <a:ext cx="7429552" cy="28740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496887" indent="-457200" algn="just">
              <a:buClr>
                <a:schemeClr val="tx2"/>
              </a:buClr>
              <a:buSzPct val="100000"/>
              <a:defRPr/>
            </a:pPr>
            <a:r>
              <a:rPr lang="es-ES" sz="28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  <a:sym typeface="Lucida Grande"/>
              </a:rPr>
              <a:t>Actualidad</a:t>
            </a:r>
            <a:r>
              <a:rPr lang="es-ES" sz="28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sym typeface="Lucida Grande"/>
              </a:rPr>
              <a:t> y </a:t>
            </a:r>
            <a:r>
              <a:rPr lang="es-ES" sz="28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  <a:sym typeface="Lucida Grande"/>
              </a:rPr>
              <a:t>tendencias</a:t>
            </a:r>
            <a:r>
              <a:rPr lang="es-ES" sz="28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sym typeface="Lucida Grande"/>
              </a:rPr>
              <a:t> del sector en la UE</a:t>
            </a: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8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  <a:sym typeface="Lucida Grande" charset="0"/>
            </a:endParaRPr>
          </a:p>
          <a:p>
            <a:pPr marL="496887" indent="-457200" algn="just">
              <a:buClr>
                <a:schemeClr val="tx2"/>
              </a:buClr>
              <a:buSzPct val="100000"/>
              <a:defRPr/>
            </a:pPr>
            <a:r>
              <a:rPr lang="es-ES" sz="28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  <a:sym typeface="Lucida Grande"/>
              </a:rPr>
              <a:t>Cómo entrar </a:t>
            </a:r>
            <a:r>
              <a:rPr lang="es-ES" sz="28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sym typeface="Lucida Grande"/>
              </a:rPr>
              <a:t>en el mercado de la UE</a:t>
            </a: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8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  <a:sym typeface="Lucida Grande"/>
            </a:endParaRPr>
          </a:p>
          <a:p>
            <a:pPr marL="496887" indent="-457200" algn="just">
              <a:buClr>
                <a:schemeClr val="tx2"/>
              </a:buClr>
              <a:buSzPct val="100000"/>
              <a:defRPr/>
            </a:pPr>
            <a:r>
              <a:rPr lang="es-ES" sz="28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  <a:sym typeface="Lucida Grande"/>
              </a:rPr>
              <a:t>Claves</a:t>
            </a:r>
            <a:r>
              <a:rPr lang="es-ES" sz="28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sym typeface="Lucida Grande"/>
              </a:rPr>
              <a:t> y </a:t>
            </a:r>
            <a:r>
              <a:rPr lang="es-ES" sz="28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  <a:sym typeface="Lucida Grande"/>
              </a:rPr>
              <a:t>recursos</a:t>
            </a:r>
            <a:r>
              <a:rPr lang="es-ES" sz="28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sym typeface="Lucida Grande"/>
              </a:rPr>
              <a:t> para la exportación</a:t>
            </a: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400" dirty="0" smtClean="0">
              <a:solidFill>
                <a:schemeClr val="tx1"/>
              </a:solidFill>
              <a:latin typeface="Helvetica" pitchFamily="34" charset="0"/>
              <a:ea typeface="Lucida Grande"/>
              <a:cs typeface="Helvetica" pitchFamily="34" charset="0"/>
              <a:sym typeface="Lucida Grande"/>
            </a:endParaRP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400" dirty="0" smtClean="0">
              <a:solidFill>
                <a:schemeClr val="tx1"/>
              </a:solidFill>
              <a:latin typeface="Helvetica" pitchFamily="34" charset="0"/>
              <a:ea typeface="Lucida Grande"/>
              <a:cs typeface="Helvetica" pitchFamily="34" charset="0"/>
              <a:sym typeface="Lucida Grande"/>
            </a:endParaRP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400" dirty="0" smtClean="0">
              <a:solidFill>
                <a:schemeClr val="tx1"/>
              </a:solidFill>
              <a:latin typeface="Helvetica" pitchFamily="34" charset="0"/>
              <a:ea typeface="Lucida Grande"/>
              <a:cs typeface="Helvetica" pitchFamily="34" charset="0"/>
              <a:sym typeface="Lucida Grande"/>
            </a:endParaRPr>
          </a:p>
          <a:p>
            <a:pPr marL="496887" indent="-457200" algn="just"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s-ES" sz="2400" dirty="0" smtClean="0">
              <a:solidFill>
                <a:schemeClr val="tx1"/>
              </a:solidFill>
              <a:latin typeface="Helvetica" pitchFamily="34" charset="0"/>
              <a:ea typeface="Lucida Grande"/>
              <a:cs typeface="Helvetica" pitchFamily="34" charset="0"/>
              <a:sym typeface="Lucida Grande"/>
            </a:endParaRPr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Índice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928802"/>
            <a:ext cx="7572428" cy="3714776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endParaRPr lang="es-ES" sz="2800" dirty="0" smtClean="0">
              <a:latin typeface="Impact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Costes logísticos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Certificaciones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Aduanas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Facturación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ETC</a:t>
            </a:r>
          </a:p>
          <a:p>
            <a:pPr>
              <a:buNone/>
            </a:pPr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500034" y="1214422"/>
            <a:ext cx="8229600" cy="1071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3. Procedimientos y documentación</a:t>
            </a:r>
          </a:p>
        </p:txBody>
      </p:sp>
      <p:pic>
        <p:nvPicPr>
          <p:cNvPr id="10" name="irc_mi" descr="http://us.123rf.com/400wm/400/400/3ddock/3ddock1206/3ddock120600248/14228104-concepto-de-la-entrega-de-logistica-y-transporte-de-todo-tipo-de-transpor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os\Alberto\Ponencia PROEXPORT Colombia\Imágenes\lápices de co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000528" cy="400052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857652"/>
          </a:xfrm>
        </p:spPr>
        <p:txBody>
          <a:bodyPr/>
          <a:lstStyle/>
          <a:p>
            <a:endParaRPr lang="es-ES" sz="800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Mercado </a:t>
            </a:r>
            <a:r>
              <a:rPr lang="es-ES" dirty="0" smtClean="0">
                <a:latin typeface="Impact" pitchFamily="34" charset="0"/>
              </a:rPr>
              <a:t>heterogéneo</a:t>
            </a:r>
          </a:p>
          <a:p>
            <a:endParaRPr lang="es-ES" sz="800" dirty="0" smtClean="0">
              <a:latin typeface="Impac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Impact" pitchFamily="34" charset="0"/>
              </a:rPr>
              <a:t>Precio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Impact" pitchFamily="34" charset="0"/>
              </a:rPr>
              <a:t>Idioma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Impact" pitchFamily="34" charset="0"/>
              </a:rPr>
              <a:t>Cultura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Impact" pitchFamily="34" charset="0"/>
              </a:rPr>
              <a:t>Hábitos alimenticios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Impact" pitchFamily="34" charset="0"/>
              </a:rPr>
              <a:t>Logística</a:t>
            </a:r>
          </a:p>
          <a:p>
            <a:pPr lvl="0"/>
            <a:endParaRPr lang="es-ES" dirty="0" smtClean="0">
              <a:latin typeface="Helvetica" pitchFamily="34" charset="0"/>
            </a:endParaRPr>
          </a:p>
          <a:p>
            <a:pPr lvl="0"/>
            <a:endParaRPr lang="es-ES" dirty="0" smtClean="0">
              <a:latin typeface="Impact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Dónde ir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ocumentos\Alberto\Ponencia PROEXPORT Colombia\Imágenes\señales en bl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429420" cy="431290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3286124"/>
            <a:ext cx="3000396" cy="2643206"/>
          </a:xfrm>
        </p:spPr>
        <p:txBody>
          <a:bodyPr/>
          <a:lstStyle/>
          <a:p>
            <a:pPr lvl="0"/>
            <a:endParaRPr lang="es-ES" dirty="0" smtClean="0">
              <a:latin typeface="Helvetica" pitchFamily="34" charset="0"/>
            </a:endParaRPr>
          </a:p>
          <a:p>
            <a:pPr marL="0" algn="ctr">
              <a:buNone/>
            </a:pPr>
            <a:r>
              <a:rPr lang="es-ES" dirty="0" smtClean="0">
                <a:latin typeface="Helvetica" pitchFamily="34" charset="0"/>
              </a:rPr>
              <a:t>Vender directamente desde </a:t>
            </a:r>
            <a:r>
              <a:rPr lang="es-ES" dirty="0" smtClean="0">
                <a:latin typeface="Impact" pitchFamily="34" charset="0"/>
              </a:rPr>
              <a:t>origen</a:t>
            </a:r>
          </a:p>
          <a:p>
            <a:pPr lvl="0"/>
            <a:endParaRPr lang="es-ES" dirty="0" smtClean="0">
              <a:latin typeface="Helvetica" pitchFamily="34" charset="0"/>
            </a:endParaRPr>
          </a:p>
          <a:p>
            <a:pPr lvl="0"/>
            <a:endParaRPr lang="es-ES" dirty="0" smtClean="0">
              <a:latin typeface="Helvetica" pitchFamily="34" charset="0"/>
            </a:endParaRPr>
          </a:p>
          <a:p>
            <a:pPr lvl="0"/>
            <a:endParaRPr lang="es-ES" dirty="0" smtClean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Cómo llegar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72066" y="1785926"/>
            <a:ext cx="30718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Abrir delegación en </a:t>
            </a:r>
            <a:r>
              <a:rPr lang="es-ES" sz="32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destino</a:t>
            </a: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Documentos\Alberto\Ponencia PROEXPORT Colombia\Imágenes\empresar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3357586" cy="343506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571900"/>
          </a:xfrm>
        </p:spPr>
        <p:txBody>
          <a:bodyPr/>
          <a:lstStyle/>
          <a:p>
            <a:pPr lvl="0"/>
            <a:endParaRPr lang="es-ES" dirty="0" smtClean="0">
              <a:latin typeface="Helvetica" pitchFamily="34" charset="0"/>
            </a:endParaRPr>
          </a:p>
          <a:p>
            <a:pPr lvl="0"/>
            <a:r>
              <a:rPr lang="es-ES" sz="2800" dirty="0" smtClean="0">
                <a:latin typeface="Helvetica" pitchFamily="34" charset="0"/>
              </a:rPr>
              <a:t>Contactar </a:t>
            </a:r>
            <a:r>
              <a:rPr lang="es-ES" sz="2800" dirty="0" smtClean="0">
                <a:latin typeface="Impact" pitchFamily="34" charset="0"/>
              </a:rPr>
              <a:t>directamente</a:t>
            </a:r>
            <a:r>
              <a:rPr lang="es-ES" sz="2800" dirty="0" smtClean="0">
                <a:latin typeface="Helvetica" pitchFamily="34" charset="0"/>
              </a:rPr>
              <a:t> </a:t>
            </a:r>
          </a:p>
          <a:p>
            <a:pPr lvl="0">
              <a:buNone/>
            </a:pPr>
            <a:r>
              <a:rPr lang="es-ES" sz="2800" dirty="0" smtClean="0">
                <a:latin typeface="Helvetica" pitchFamily="34" charset="0"/>
              </a:rPr>
              <a:t>	(teléfono, e-mail)</a:t>
            </a:r>
          </a:p>
          <a:p>
            <a:pPr lvl="0"/>
            <a:endParaRPr lang="es-ES" sz="2800" dirty="0" smtClean="0">
              <a:latin typeface="Helvetica" pitchFamily="34" charset="0"/>
            </a:endParaRPr>
          </a:p>
          <a:p>
            <a:pPr lvl="0"/>
            <a:r>
              <a:rPr lang="es-ES" sz="2800" dirty="0" smtClean="0">
                <a:latin typeface="Impact" pitchFamily="34" charset="0"/>
              </a:rPr>
              <a:t>Ferias</a:t>
            </a:r>
            <a:r>
              <a:rPr lang="es-ES" sz="2800" dirty="0" smtClean="0">
                <a:latin typeface="Helvetica" pitchFamily="34" charset="0"/>
              </a:rPr>
              <a:t> y </a:t>
            </a:r>
            <a:r>
              <a:rPr lang="es-ES" sz="2800" dirty="0" smtClean="0">
                <a:latin typeface="Impact" pitchFamily="34" charset="0"/>
              </a:rPr>
              <a:t>encuentros</a:t>
            </a: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Cómo llegar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Documentos\Alberto\Ponencia PROEXPORT Colombia\Imágenes\agen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2857520" cy="2857520"/>
          </a:xfrm>
          <a:prstGeom prst="rect">
            <a:avLst/>
          </a:prstGeom>
          <a:noFill/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00528"/>
          </a:xfrm>
        </p:spPr>
        <p:txBody>
          <a:bodyPr/>
          <a:lstStyle/>
          <a:p>
            <a:pPr>
              <a:buNone/>
            </a:pPr>
            <a:r>
              <a:rPr lang="es-ES" sz="2800" dirty="0" smtClean="0">
                <a:latin typeface="Impact" pitchFamily="34" charset="0"/>
              </a:rPr>
              <a:t>Canales de distribución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Cadenas de Supermercados e Hipermercados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Tiendas de barrio especializadas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Mercados minoristas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Canal </a:t>
            </a:r>
            <a:r>
              <a:rPr lang="es-ES" sz="2800" dirty="0" err="1" smtClean="0">
                <a:latin typeface="Helvetica" pitchFamily="34" charset="0"/>
              </a:rPr>
              <a:t>Horeca</a:t>
            </a:r>
            <a:endParaRPr lang="es-ES" sz="28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Helvetica" pitchFamily="34" charset="0"/>
              </a:rPr>
              <a:t>Mercados mayoristas</a:t>
            </a: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pPr lvl="0"/>
            <a:endParaRPr lang="es-ES" sz="2800" dirty="0" smtClean="0">
              <a:latin typeface="Helvetica" pitchFamily="34" charset="0"/>
            </a:endParaRPr>
          </a:p>
          <a:p>
            <a:pPr lvl="0"/>
            <a:r>
              <a:rPr lang="es-ES" sz="2800" dirty="0" smtClean="0">
                <a:latin typeface="Helvetica" pitchFamily="34" charset="0"/>
              </a:rPr>
              <a:t>Cadenas de Supermercados </a:t>
            </a:r>
          </a:p>
          <a:p>
            <a:pPr lvl="0">
              <a:buNone/>
            </a:pPr>
            <a:r>
              <a:rPr lang="es-ES" sz="2800" dirty="0" smtClean="0">
                <a:latin typeface="Helvetica" pitchFamily="34" charset="0"/>
              </a:rPr>
              <a:t>	e Hipermercados grandes: </a:t>
            </a:r>
            <a:r>
              <a:rPr lang="es-ES" dirty="0" smtClean="0">
                <a:latin typeface="Impact" pitchFamily="34" charset="0"/>
              </a:rPr>
              <a:t>VENTA DIRECTA</a:t>
            </a:r>
          </a:p>
          <a:p>
            <a:pPr lvl="0"/>
            <a:endParaRPr lang="es-ES" sz="2800" dirty="0" smtClean="0">
              <a:latin typeface="Helvetica" pitchFamily="34" charset="0"/>
            </a:endParaRPr>
          </a:p>
          <a:p>
            <a:pPr lvl="0"/>
            <a:r>
              <a:rPr lang="es-ES" sz="2800" dirty="0" smtClean="0">
                <a:latin typeface="Helvetica" pitchFamily="34" charset="0"/>
              </a:rPr>
              <a:t>Resto: </a:t>
            </a:r>
            <a:r>
              <a:rPr lang="es-ES" dirty="0" smtClean="0">
                <a:latin typeface="Impact" pitchFamily="34" charset="0"/>
              </a:rPr>
              <a:t>INTERMEDIARIOS</a:t>
            </a: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E:\Documentos\Alberto\Ponencia PROEXPORT Colombia\Imágenes\elevad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2" descr="E:\Documentos\Alberto\Ponencia PROEXPORT Colombia\Imágenes\elevad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00826" y="4286256"/>
            <a:ext cx="1285884" cy="1285884"/>
          </a:xfrm>
          <a:prstGeom prst="rect">
            <a:avLst/>
          </a:prstGeom>
          <a:noFill/>
        </p:spPr>
      </p:pic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1071570"/>
          </a:xfrm>
        </p:spPr>
        <p:txBody>
          <a:bodyPr/>
          <a:lstStyle/>
          <a:p>
            <a:pPr lvl="0">
              <a:buNone/>
            </a:pPr>
            <a:r>
              <a:rPr lang="es-ES" dirty="0" smtClean="0">
                <a:latin typeface="Impact" pitchFamily="34" charset="0"/>
              </a:rPr>
              <a:t>Los intermediarios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000232" y="2571744"/>
            <a:ext cx="5929354" cy="2071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Distribuidor - Mayorista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Agente comercial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857364"/>
            <a:ext cx="7143800" cy="3857652"/>
          </a:xfrm>
        </p:spPr>
        <p:txBody>
          <a:bodyPr/>
          <a:lstStyle/>
          <a:p>
            <a:endParaRPr lang="es-ES" sz="800" dirty="0" smtClean="0">
              <a:latin typeface="Helvetica" pitchFamily="34" charset="0"/>
            </a:endParaRPr>
          </a:p>
          <a:p>
            <a:pPr lvl="0">
              <a:buNone/>
            </a:pPr>
            <a:r>
              <a:rPr lang="es-ES" dirty="0" smtClean="0">
                <a:latin typeface="Impact" pitchFamily="34" charset="0"/>
              </a:rPr>
              <a:t>La negociación</a:t>
            </a:r>
          </a:p>
          <a:p>
            <a:pPr lvl="0"/>
            <a:endParaRPr lang="es-ES" dirty="0" smtClean="0">
              <a:latin typeface="Impact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8" name="irc_mi" descr="http://www.cadenadesuministro.es/wp-content/uploads/2012/05/negociaci%C3%B3n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3147774" cy="23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857364"/>
            <a:ext cx="7372344" cy="3571900"/>
          </a:xfrm>
        </p:spPr>
        <p:txBody>
          <a:bodyPr/>
          <a:lstStyle/>
          <a:p>
            <a:pPr lvl="0">
              <a:buNone/>
            </a:pPr>
            <a:r>
              <a:rPr lang="es-ES" sz="2800" dirty="0" smtClean="0">
                <a:latin typeface="Impact" pitchFamily="34" charset="0"/>
              </a:rPr>
              <a:t>Adaptación</a:t>
            </a:r>
            <a:r>
              <a:rPr lang="es-ES" sz="2800" dirty="0" smtClean="0">
                <a:latin typeface="Helvetica" pitchFamily="34" charset="0"/>
              </a:rPr>
              <a:t> a las necesidades del cliente</a:t>
            </a:r>
          </a:p>
          <a:p>
            <a:pPr lvl="0">
              <a:buNone/>
            </a:pPr>
            <a:endParaRPr lang="es-ES" sz="28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Dinamismo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Flexibilidad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sz="2800" dirty="0" smtClean="0">
                <a:latin typeface="Impact" pitchFamily="34" charset="0"/>
              </a:rPr>
              <a:t>Colaboración</a:t>
            </a:r>
            <a:endParaRPr lang="es-ES" sz="2800" dirty="0">
              <a:latin typeface="Impact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Documentos\Alberto\Ponencia PROEXPORT Colombia\Imágenes\man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3067050" cy="2085975"/>
          </a:xfrm>
          <a:prstGeom prst="rect">
            <a:avLst/>
          </a:prstGeom>
          <a:noFill/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2000240"/>
            <a:ext cx="6786610" cy="3571900"/>
          </a:xfrm>
        </p:spPr>
        <p:txBody>
          <a:bodyPr/>
          <a:lstStyle/>
          <a:p>
            <a:pPr marL="0" lvl="0" algn="just">
              <a:buNone/>
            </a:pPr>
            <a:endParaRPr lang="es-ES" sz="1000" dirty="0" smtClean="0">
              <a:latin typeface="Helvetica" pitchFamily="34" charset="0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800" i="1" dirty="0" smtClean="0">
                <a:latin typeface="Helvetica" pitchFamily="34" charset="0"/>
              </a:rPr>
              <a:t>Si necesitamos alcanzar objetivos nunca antes alcanzados deberemos utilizar métodos nunca antes utilizados.</a:t>
            </a:r>
          </a:p>
          <a:p>
            <a:pPr marL="0" lvl="0" algn="just">
              <a:buNone/>
            </a:pPr>
            <a:endParaRPr lang="es-ES" sz="2800" dirty="0" smtClean="0">
              <a:latin typeface="Helvetica" pitchFamily="34" charset="0"/>
            </a:endParaRPr>
          </a:p>
          <a:p>
            <a:pPr marL="0" lvl="0" algn="r">
              <a:buNone/>
            </a:pPr>
            <a:r>
              <a:rPr lang="es-ES" sz="2800" dirty="0" smtClean="0">
                <a:latin typeface="Helvetica" pitchFamily="34" charset="0"/>
              </a:rPr>
              <a:t>Albert Einstein</a:t>
            </a:r>
            <a:endParaRPr lang="es-ES" sz="2800" dirty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A quién vender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3786214" cy="3286148"/>
          </a:xfrm>
          <a:solidFill>
            <a:srgbClr val="FEE002"/>
          </a:solidFill>
        </p:spPr>
        <p:txBody>
          <a:bodyPr/>
          <a:lstStyle/>
          <a:p>
            <a:pPr>
              <a:buNone/>
            </a:pPr>
            <a:endParaRPr lang="es-ES" sz="2800" dirty="0" smtClean="0">
              <a:latin typeface="Impact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6643702" y="2214554"/>
            <a:ext cx="2143140" cy="32861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714620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Actualidad</a:t>
            </a:r>
          </a:p>
          <a:p>
            <a:pPr algn="ctr">
              <a:buNone/>
            </a:pP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y</a:t>
            </a:r>
          </a:p>
          <a:p>
            <a:pPr algn="ctr">
              <a:buNone/>
            </a:pP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tendencias</a:t>
            </a: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4286248" y="2214554"/>
            <a:ext cx="2357454" cy="328614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3" name="irc_mi" descr="http://www.riskaroundtheworld.com/wp-content/uploads/2011/12/europ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2075495" cy="17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os\Alberto\Ponencia PROEXPORT Colombia\Imágenes\fr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3095625" cy="309562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Helvetica" pitchFamily="34" charset="0"/>
              </a:rPr>
              <a:t>¿Y </a:t>
            </a:r>
            <a:r>
              <a:rPr lang="es-ES" dirty="0" smtClean="0">
                <a:latin typeface="Impact" pitchFamily="34" charset="0"/>
              </a:rPr>
              <a:t>qué productos </a:t>
            </a:r>
            <a:r>
              <a:rPr lang="es-ES" dirty="0" smtClean="0">
                <a:latin typeface="Helvetica" pitchFamily="34" charset="0"/>
              </a:rPr>
              <a:t>pueden interesar?</a:t>
            </a: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Qué ofertar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5286380" y="1643050"/>
            <a:ext cx="3286148" cy="4143404"/>
          </a:xfrm>
          <a:prstGeom prst="rect">
            <a:avLst/>
          </a:prstGeom>
          <a:solidFill>
            <a:srgbClr val="6DB12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170" name="Picture 2" descr="E:\Documentos\Alberto\Ponencia PROEXPORT Colombia\Imágenes\fruta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357718" cy="414340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7818" y="2500306"/>
            <a:ext cx="3214710" cy="2071702"/>
          </a:xfrm>
        </p:spPr>
        <p:txBody>
          <a:bodyPr/>
          <a:lstStyle/>
          <a:p>
            <a:pPr marL="0" algn="ctr">
              <a:buNone/>
            </a:pPr>
            <a:r>
              <a:rPr lang="es-ES" sz="4000" dirty="0" smtClean="0">
                <a:solidFill>
                  <a:schemeClr val="bg1"/>
                </a:solidFill>
                <a:latin typeface="Helvetica" pitchFamily="34" charset="0"/>
              </a:rPr>
              <a:t>En principio </a:t>
            </a:r>
            <a:r>
              <a:rPr lang="es-ES" sz="4800" dirty="0" smtClean="0">
                <a:solidFill>
                  <a:schemeClr val="bg1"/>
                </a:solidFill>
                <a:latin typeface="Impact" pitchFamily="34" charset="0"/>
              </a:rPr>
              <a:t>TODOS</a:t>
            </a:r>
            <a:endParaRPr lang="es-E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1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ea typeface="+mn-ea"/>
                <a:cs typeface="Helvetica" pitchFamily="34" charset="0"/>
              </a:rPr>
              <a:t>Qué ofertar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r>
              <a:rPr lang="es-ES" sz="2800" b="1" dirty="0" smtClean="0">
                <a:latin typeface="Helvetica" pitchFamily="34" charset="0"/>
              </a:rPr>
              <a:t>Naranja</a:t>
            </a:r>
            <a:r>
              <a:rPr lang="es-ES" sz="2800" dirty="0" smtClean="0">
                <a:latin typeface="Helvetica" pitchFamily="34" charset="0"/>
              </a:rPr>
              <a:t>. Junio a agosto. (Marítimo)</a:t>
            </a:r>
          </a:p>
          <a:p>
            <a:endParaRPr lang="es-ES" sz="800" dirty="0" smtClean="0">
              <a:latin typeface="Helvetica" pitchFamily="34" charset="0"/>
            </a:endParaRPr>
          </a:p>
          <a:p>
            <a:r>
              <a:rPr lang="es-ES" sz="2800" b="1" dirty="0" smtClean="0">
                <a:latin typeface="Helvetica" pitchFamily="34" charset="0"/>
              </a:rPr>
              <a:t>Clementina</a:t>
            </a:r>
            <a:r>
              <a:rPr lang="es-ES" sz="2800" dirty="0" smtClean="0">
                <a:latin typeface="Helvetica" pitchFamily="34" charset="0"/>
              </a:rPr>
              <a:t>. Junio a agosto. (Marítimo)</a:t>
            </a:r>
          </a:p>
          <a:p>
            <a:endParaRPr lang="es-ES" sz="800" dirty="0" smtClean="0">
              <a:latin typeface="Helvetica" pitchFamily="34" charset="0"/>
            </a:endParaRPr>
          </a:p>
          <a:p>
            <a:r>
              <a:rPr lang="es-ES" sz="2800" b="1" dirty="0" smtClean="0">
                <a:latin typeface="Helvetica" pitchFamily="34" charset="0"/>
              </a:rPr>
              <a:t>Mandarina</a:t>
            </a:r>
            <a:r>
              <a:rPr lang="es-ES" sz="2800" dirty="0" smtClean="0">
                <a:latin typeface="Helvetica" pitchFamily="34" charset="0"/>
              </a:rPr>
              <a:t>. Junio a agosto. (Marítimo)</a:t>
            </a:r>
          </a:p>
          <a:p>
            <a:endParaRPr lang="es-ES" sz="800" dirty="0" smtClean="0">
              <a:latin typeface="Helvetica" pitchFamily="34" charset="0"/>
            </a:endParaRPr>
          </a:p>
          <a:p>
            <a:r>
              <a:rPr lang="es-ES" sz="2800" b="1" dirty="0" smtClean="0">
                <a:latin typeface="Helvetica" pitchFamily="34" charset="0"/>
              </a:rPr>
              <a:t>Lima verde</a:t>
            </a:r>
            <a:r>
              <a:rPr lang="es-ES" sz="2800" dirty="0" smtClean="0">
                <a:latin typeface="Helvetica" pitchFamily="34" charset="0"/>
              </a:rPr>
              <a:t>. Todo el año. (Marítimo)</a:t>
            </a:r>
          </a:p>
          <a:p>
            <a:endParaRPr lang="es-ES" sz="800" dirty="0" smtClean="0">
              <a:latin typeface="Helvetica" pitchFamily="34" charset="0"/>
            </a:endParaRPr>
          </a:p>
          <a:p>
            <a:r>
              <a:rPr lang="es-ES" sz="2800" b="1" dirty="0" smtClean="0">
                <a:latin typeface="Helvetica" pitchFamily="34" charset="0"/>
              </a:rPr>
              <a:t>Limón amarillo</a:t>
            </a:r>
            <a:r>
              <a:rPr lang="es-ES" sz="2800" dirty="0" smtClean="0">
                <a:latin typeface="Helvetica" pitchFamily="34" charset="0"/>
              </a:rPr>
              <a:t>. Junio a agosto. (Marítimo) </a:t>
            </a:r>
            <a:r>
              <a:rPr lang="es-ES" dirty="0" smtClean="0"/>
              <a:t> 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Qué ofertar</a:t>
            </a:r>
            <a:endParaRPr lang="es-ES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929090"/>
          </a:xfrm>
        </p:spPr>
        <p:txBody>
          <a:bodyPr/>
          <a:lstStyle/>
          <a:p>
            <a:pPr lvl="0"/>
            <a:endParaRPr lang="es-ES" sz="2800" b="1" dirty="0" smtClean="0">
              <a:latin typeface="Helvetica" pitchFamily="34" charset="0"/>
            </a:endParaRPr>
          </a:p>
          <a:p>
            <a:pPr lvl="0"/>
            <a:r>
              <a:rPr lang="es-ES" sz="2800" b="1" dirty="0" smtClean="0">
                <a:latin typeface="Helvetica" pitchFamily="34" charset="0"/>
              </a:rPr>
              <a:t>Manzana</a:t>
            </a:r>
            <a:r>
              <a:rPr lang="es-ES" sz="2800" dirty="0" smtClean="0">
                <a:latin typeface="Helvetica" pitchFamily="34" charset="0"/>
              </a:rPr>
              <a:t>. Abril a julio. (Marítimo)</a:t>
            </a:r>
            <a:endParaRPr lang="es-ES" sz="800" dirty="0" smtClean="0">
              <a:latin typeface="Helvetica" pitchFamily="34" charset="0"/>
            </a:endParaRPr>
          </a:p>
          <a:p>
            <a:pPr lvl="0">
              <a:buNone/>
            </a:pPr>
            <a:r>
              <a:rPr lang="es-ES" sz="800" dirty="0" smtClean="0">
                <a:latin typeface="Helvetica" pitchFamily="34" charset="0"/>
              </a:rPr>
              <a:t> </a:t>
            </a:r>
          </a:p>
          <a:p>
            <a:pPr lvl="0"/>
            <a:r>
              <a:rPr lang="es-ES" sz="2800" b="1" dirty="0" smtClean="0">
                <a:latin typeface="Helvetica" pitchFamily="34" charset="0"/>
              </a:rPr>
              <a:t>Fresa</a:t>
            </a:r>
            <a:r>
              <a:rPr lang="es-ES" sz="2800" dirty="0" smtClean="0">
                <a:latin typeface="Helvetica" pitchFamily="34" charset="0"/>
              </a:rPr>
              <a:t>. Noviembre y diciembre. (Aéreo)</a:t>
            </a:r>
          </a:p>
          <a:p>
            <a:pPr lvl="0"/>
            <a:endParaRPr lang="es-ES" sz="800" dirty="0" smtClean="0">
              <a:latin typeface="Helvetica" pitchFamily="34" charset="0"/>
            </a:endParaRPr>
          </a:p>
          <a:p>
            <a:pPr lvl="0"/>
            <a:r>
              <a:rPr lang="es-ES" sz="2800" b="1" dirty="0" smtClean="0">
                <a:latin typeface="Helvetica" pitchFamily="34" charset="0"/>
              </a:rPr>
              <a:t>Banana</a:t>
            </a:r>
            <a:r>
              <a:rPr lang="es-ES" sz="2800" dirty="0" smtClean="0">
                <a:latin typeface="Helvetica" pitchFamily="34" charset="0"/>
              </a:rPr>
              <a:t>. Todo el año. (Marítimo)</a:t>
            </a:r>
          </a:p>
          <a:p>
            <a:pPr lvl="0"/>
            <a:endParaRPr lang="es-ES" sz="800" dirty="0" smtClean="0">
              <a:latin typeface="Helvetica" pitchFamily="34" charset="0"/>
            </a:endParaRPr>
          </a:p>
          <a:p>
            <a:pPr lvl="0"/>
            <a:r>
              <a:rPr lang="es-ES" sz="2800" b="1" dirty="0" smtClean="0">
                <a:latin typeface="Helvetica" pitchFamily="34" charset="0"/>
              </a:rPr>
              <a:t>Cereza</a:t>
            </a:r>
            <a:r>
              <a:rPr lang="es-ES" sz="2800" dirty="0" smtClean="0">
                <a:latin typeface="Helvetica" pitchFamily="34" charset="0"/>
              </a:rPr>
              <a:t>. Diciembre. (Aéreo)</a:t>
            </a:r>
          </a:p>
          <a:p>
            <a:pPr lvl="0"/>
            <a:endParaRPr lang="es-ES" sz="800" dirty="0" smtClean="0">
              <a:latin typeface="Helvetica" pitchFamily="34" charset="0"/>
            </a:endParaRPr>
          </a:p>
          <a:p>
            <a:pPr lvl="0"/>
            <a:endParaRPr lang="es-ES" sz="2800" dirty="0" smtClean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Qué ofertar</a:t>
            </a:r>
            <a:endParaRPr lang="es-ES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pPr lvl="0"/>
            <a:r>
              <a:rPr lang="es-ES" b="1" dirty="0" smtClean="0">
                <a:latin typeface="Helvetica" pitchFamily="34" charset="0"/>
              </a:rPr>
              <a:t>Piña</a:t>
            </a:r>
            <a:r>
              <a:rPr lang="es-ES" dirty="0" smtClean="0">
                <a:latin typeface="Helvetica" pitchFamily="34" charset="0"/>
              </a:rPr>
              <a:t>. Todo el año. (Marítimo)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b="1" dirty="0" smtClean="0">
                <a:latin typeface="Helvetica" pitchFamily="34" charset="0"/>
              </a:rPr>
              <a:t>Mango</a:t>
            </a:r>
            <a:r>
              <a:rPr lang="es-ES" dirty="0" smtClean="0">
                <a:latin typeface="Helvetica" pitchFamily="34" charset="0"/>
              </a:rPr>
              <a:t>. Todo el año. (Aéreo y Marítimo)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  <a:p>
            <a:pPr lvl="0"/>
            <a:r>
              <a:rPr lang="es-ES" b="1" dirty="0" smtClean="0">
                <a:latin typeface="Helvetica" pitchFamily="34" charset="0"/>
              </a:rPr>
              <a:t>Aguacate.</a:t>
            </a:r>
            <a:r>
              <a:rPr lang="es-ES" dirty="0" smtClean="0">
                <a:latin typeface="Helvetica" pitchFamily="34" charset="0"/>
              </a:rPr>
              <a:t> Todo el año (Marítimo y valorable aéreo)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Qué ofertar</a:t>
            </a:r>
            <a:endParaRPr lang="es-ES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r>
              <a:rPr lang="es-ES" dirty="0" smtClean="0">
                <a:latin typeface="Helvetica" pitchFamily="34" charset="0"/>
              </a:rPr>
              <a:t> </a:t>
            </a:r>
            <a:r>
              <a:rPr lang="es-ES" b="1" dirty="0" smtClean="0">
                <a:latin typeface="Helvetica" pitchFamily="34" charset="0"/>
              </a:rPr>
              <a:t>Frutos Exóticos y Tropicales</a:t>
            </a:r>
            <a:r>
              <a:rPr lang="es-ES" dirty="0" smtClean="0">
                <a:latin typeface="Helvetica" pitchFamily="34" charset="0"/>
              </a:rPr>
              <a:t>. Todo el año. (Aéreo y marítimo)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Granadilla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Guayaba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Lulo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Papaya</a:t>
            </a:r>
          </a:p>
          <a:p>
            <a:pPr lvl="0"/>
            <a:endParaRPr lang="es-ES" sz="1800" b="1" dirty="0" smtClean="0">
              <a:latin typeface="Helvetica" pitchFamily="34" charset="0"/>
            </a:endParaRPr>
          </a:p>
          <a:p>
            <a:pPr lvl="0"/>
            <a:r>
              <a:rPr lang="es-ES" b="1" dirty="0" smtClean="0">
                <a:latin typeface="Helvetica" pitchFamily="34" charset="0"/>
              </a:rPr>
              <a:t>Espárrago Verde</a:t>
            </a:r>
            <a:r>
              <a:rPr lang="es-ES" dirty="0" smtClean="0">
                <a:latin typeface="Helvetica" pitchFamily="34" charset="0"/>
              </a:rPr>
              <a:t>. Julio a abril. (Aéreo).</a:t>
            </a:r>
            <a:r>
              <a:rPr lang="es-ES" dirty="0" smtClean="0"/>
              <a:t> </a:t>
            </a:r>
          </a:p>
          <a:p>
            <a:endParaRPr lang="es-ES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Helvetica" pitchFamily="34" charset="0"/>
              </a:rPr>
              <a:t>Qué ofertar</a:t>
            </a:r>
            <a:endParaRPr lang="es-ES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86332" y="2928934"/>
            <a:ext cx="3586130" cy="2214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7318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Pitahaya</a:t>
            </a:r>
          </a:p>
          <a:p>
            <a:pPr marL="7318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Physalis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7318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Tamarillo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7318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Etc.</a:t>
            </a: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Cómo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entrar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en el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mercado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ocumentos\Alberto\Ponencia PROEXPORT Colombia\Imágenes\hombre eu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3095625" cy="309562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Helvetica" pitchFamily="34" charset="0"/>
              </a:rPr>
              <a:t>La </a:t>
            </a:r>
            <a:r>
              <a:rPr lang="es-ES" b="1" dirty="0" smtClean="0">
                <a:latin typeface="Impact" pitchFamily="34" charset="0"/>
              </a:rPr>
              <a:t>UE</a:t>
            </a:r>
            <a:r>
              <a:rPr lang="es-ES" dirty="0" smtClean="0">
                <a:latin typeface="Helvetica" pitchFamily="34" charset="0"/>
              </a:rPr>
              <a:t> es un mercado lleno de</a:t>
            </a:r>
          </a:p>
          <a:p>
            <a:pPr lvl="0">
              <a:buNone/>
            </a:pPr>
            <a:r>
              <a:rPr lang="es-ES" sz="3600" b="1" dirty="0" smtClean="0">
                <a:latin typeface="Impact" pitchFamily="34" charset="0"/>
              </a:rPr>
              <a:t>		</a:t>
            </a:r>
          </a:p>
          <a:p>
            <a:pPr lvl="0"/>
            <a:endParaRPr lang="es-ES" sz="1000" b="1" dirty="0" smtClean="0">
              <a:latin typeface="Impac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Nuevas </a:t>
            </a:r>
            <a:r>
              <a:rPr lang="es-ES" dirty="0" smtClean="0">
                <a:latin typeface="Impact" pitchFamily="34" charset="0"/>
              </a:rPr>
              <a:t>oportunidades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Más </a:t>
            </a:r>
            <a:r>
              <a:rPr lang="es-ES" dirty="0" smtClean="0">
                <a:latin typeface="Impact" pitchFamily="34" charset="0"/>
              </a:rPr>
              <a:t>clientes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latin typeface="Helvetica" pitchFamily="34" charset="0"/>
              </a:rPr>
              <a:t>Más </a:t>
            </a:r>
            <a:r>
              <a:rPr lang="es-ES" dirty="0" smtClean="0">
                <a:latin typeface="Impact" pitchFamily="34" charset="0"/>
              </a:rPr>
              <a:t>consumidores</a:t>
            </a:r>
          </a:p>
          <a:p>
            <a:pPr lvl="0"/>
            <a:endParaRPr lang="es-ES" sz="1000" dirty="0" smtClean="0">
              <a:latin typeface="Helvetica" pitchFamily="34" charset="0"/>
            </a:endParaRPr>
          </a:p>
        </p:txBody>
      </p:sp>
      <p:sp>
        <p:nvSpPr>
          <p:cNvPr id="4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RECAPITULANDO</a:t>
            </a:r>
            <a:endParaRPr lang="en-US" sz="24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A pesar de la Crisis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285852" y="2714620"/>
            <a:ext cx="314327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posibilidades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1000132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pPr lvl="0"/>
            <a:r>
              <a:rPr lang="es-ES" dirty="0" smtClean="0">
                <a:latin typeface="Helvetica" pitchFamily="34" charset="0"/>
              </a:rPr>
              <a:t>Colombia: </a:t>
            </a:r>
            <a:r>
              <a:rPr lang="es-ES" dirty="0" smtClean="0">
                <a:latin typeface="Impact" pitchFamily="34" charset="0"/>
              </a:rPr>
              <a:t>gran oferta</a:t>
            </a:r>
          </a:p>
          <a:p>
            <a:pPr lvl="0">
              <a:buNone/>
            </a:pPr>
            <a:r>
              <a:rPr lang="es-ES" dirty="0" smtClean="0">
                <a:latin typeface="Helvetica" pitchFamily="34" charset="0"/>
              </a:rPr>
              <a:t>		</a:t>
            </a:r>
            <a:endParaRPr lang="es-ES" dirty="0" smtClean="0">
              <a:latin typeface="Impact" pitchFamily="34" charset="0"/>
            </a:endParaRPr>
          </a:p>
        </p:txBody>
      </p:sp>
      <p:sp>
        <p:nvSpPr>
          <p:cNvPr id="4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RECAPITULANDO</a:t>
            </a:r>
            <a:endParaRPr lang="en-US" sz="24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Para lograr el éxito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929058" y="2786058"/>
            <a:ext cx="4429156" cy="2143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		diversidad	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		cantidad		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		calidad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8" name="irc_mi" descr="http://www.etyca.net/es/images/calida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143248"/>
            <a:ext cx="2430852" cy="188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21471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r>
              <a:rPr lang="es-ES" dirty="0" smtClean="0">
                <a:latin typeface="Impact" pitchFamily="34" charset="0"/>
              </a:rPr>
              <a:t>Analizar</a:t>
            </a:r>
            <a:r>
              <a:rPr lang="es-ES" dirty="0" smtClean="0">
                <a:latin typeface="Helvetica" pitchFamily="34" charset="0"/>
              </a:rPr>
              <a:t> el mercado objetivo</a:t>
            </a:r>
          </a:p>
          <a:p>
            <a:r>
              <a:rPr lang="es-ES" dirty="0" smtClean="0">
                <a:latin typeface="Helvetica" pitchFamily="34" charset="0"/>
              </a:rPr>
              <a:t>Definir claramente la </a:t>
            </a:r>
            <a:r>
              <a:rPr lang="es-ES" dirty="0" smtClean="0">
                <a:latin typeface="Impact" pitchFamily="34" charset="0"/>
              </a:rPr>
              <a:t>estrategia</a:t>
            </a:r>
            <a:r>
              <a:rPr lang="es-ES" dirty="0" smtClean="0">
                <a:latin typeface="Helvetica" pitchFamily="34" charset="0"/>
              </a:rPr>
              <a:t> a seguir</a:t>
            </a:r>
          </a:p>
          <a:p>
            <a:pPr lvl="0"/>
            <a:r>
              <a:rPr lang="es-ES" dirty="0" smtClean="0">
                <a:latin typeface="Impact" pitchFamily="34" charset="0"/>
              </a:rPr>
              <a:t>Colaboración</a:t>
            </a:r>
            <a:r>
              <a:rPr lang="es-ES" dirty="0" smtClean="0">
                <a:latin typeface="Helvetica" pitchFamily="34" charset="0"/>
              </a:rPr>
              <a:t> con los clientes</a:t>
            </a:r>
          </a:p>
          <a:p>
            <a:pPr lvl="0">
              <a:buNone/>
            </a:pPr>
            <a:endParaRPr lang="es-ES" dirty="0" smtClean="0">
              <a:latin typeface="Helvetica" pitchFamily="34" charset="0"/>
            </a:endParaRPr>
          </a:p>
        </p:txBody>
      </p:sp>
      <p:sp>
        <p:nvSpPr>
          <p:cNvPr id="4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RECAPITULANDO</a:t>
            </a:r>
            <a:endParaRPr lang="en-US" sz="24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Para lograr el éxito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3786214" cy="3286148"/>
          </a:xfrm>
          <a:solidFill>
            <a:srgbClr val="FEE002"/>
          </a:solidFill>
        </p:spPr>
        <p:txBody>
          <a:bodyPr/>
          <a:lstStyle/>
          <a:p>
            <a:pPr>
              <a:buNone/>
            </a:pPr>
            <a:endParaRPr lang="es-ES" sz="2800" dirty="0" smtClean="0">
              <a:latin typeface="Impact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6643702" y="2214554"/>
            <a:ext cx="2143140" cy="32861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2714620"/>
            <a:ext cx="3500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err="1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Tips</a:t>
            </a: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, recursos </a:t>
            </a:r>
          </a:p>
          <a:p>
            <a:pPr algn="ctr">
              <a:buNone/>
            </a:pPr>
            <a:r>
              <a:rPr lang="es-ES" sz="4400" dirty="0" smtClean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rPr>
              <a:t>y herramientas</a:t>
            </a: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4286248" y="2214554"/>
            <a:ext cx="2357454" cy="328614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9" name="irc_mi" descr="http://victormartinp.com/wp-content/uploads/2013/05/Fotolia_41861821_Subscription_Monthly_XX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17798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1861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800" dirty="0" smtClean="0">
                <a:latin typeface="Helvetica" pitchFamily="34" charset="0"/>
              </a:rPr>
              <a:t>503 millones de (posibles) </a:t>
            </a:r>
            <a:r>
              <a:rPr lang="es-ES" sz="2800" dirty="0" smtClean="0">
                <a:latin typeface="Impact" pitchFamily="34" charset="0"/>
              </a:rPr>
              <a:t>consumidores</a:t>
            </a:r>
            <a:endParaRPr lang="es-E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latin typeface="Impact" pitchFamily="34" charset="0"/>
              </a:rPr>
              <a:t>Alto</a:t>
            </a:r>
            <a:r>
              <a:rPr lang="es-ES" sz="2800" dirty="0" smtClean="0">
                <a:latin typeface="Helvetica" pitchFamily="34" charset="0"/>
              </a:rPr>
              <a:t> poder adquisitivo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latin typeface="Helvetica" pitchFamily="34" charset="0"/>
              </a:rPr>
              <a:t>28 países: </a:t>
            </a:r>
            <a:r>
              <a:rPr lang="es-ES" sz="2800" dirty="0" smtClean="0">
                <a:latin typeface="Impact" pitchFamily="34" charset="0"/>
              </a:rPr>
              <a:t>diversidad</a:t>
            </a:r>
            <a:r>
              <a:rPr lang="es-ES" sz="2800" dirty="0" smtClean="0">
                <a:latin typeface="Helvetica" pitchFamily="34" charset="0"/>
              </a:rPr>
              <a:t> cultural</a:t>
            </a:r>
          </a:p>
        </p:txBody>
      </p:sp>
      <p:sp>
        <p:nvSpPr>
          <p:cNvPr id="4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  <a:noFill/>
          <a:ln w="12700">
            <a:noFill/>
            <a:miter lim="800000"/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1. Unión Europea: peculiaridades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webislam.com/media/2010/04/25729_european_union_flags_1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143380"/>
            <a:ext cx="2358066" cy="16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Determinan el punto de transferencia del </a:t>
            </a:r>
            <a:r>
              <a:rPr lang="es-ES" dirty="0" smtClean="0">
                <a:latin typeface="Impact" pitchFamily="34" charset="0"/>
              </a:rPr>
              <a:t>riesgo</a:t>
            </a:r>
            <a:r>
              <a:rPr lang="es-ES" dirty="0" smtClean="0">
                <a:latin typeface="Helvetica" pitchFamily="34" charset="0"/>
              </a:rPr>
              <a:t> de la mercancía</a:t>
            </a:r>
          </a:p>
          <a:p>
            <a:endParaRPr lang="es-ES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Definen los </a:t>
            </a:r>
            <a:r>
              <a:rPr lang="es-ES" dirty="0" smtClean="0">
                <a:latin typeface="Impact" pitchFamily="34" charset="0"/>
              </a:rPr>
              <a:t>costes</a:t>
            </a:r>
            <a:r>
              <a:rPr lang="es-ES" dirty="0" smtClean="0">
                <a:latin typeface="Helvetica" pitchFamily="34" charset="0"/>
              </a:rPr>
              <a:t> que asumen las partes</a:t>
            </a:r>
          </a:p>
          <a:p>
            <a:endParaRPr lang="es-ES" dirty="0" smtClean="0">
              <a:latin typeface="Helvetic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600092"/>
          </a:xfrm>
        </p:spPr>
        <p:txBody>
          <a:bodyPr/>
          <a:lstStyle/>
          <a:p>
            <a:r>
              <a:rPr lang="es-ES" sz="2800" b="1" dirty="0" err="1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Incoterms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Señalan los </a:t>
            </a:r>
            <a:r>
              <a:rPr lang="es-ES" dirty="0" smtClean="0">
                <a:latin typeface="Impact" pitchFamily="34" charset="0"/>
              </a:rPr>
              <a:t>derechos</a:t>
            </a:r>
            <a:r>
              <a:rPr lang="es-ES" dirty="0" smtClean="0">
                <a:latin typeface="Helvetica" pitchFamily="34" charset="0"/>
              </a:rPr>
              <a:t> y </a:t>
            </a:r>
            <a:r>
              <a:rPr lang="es-ES" dirty="0" smtClean="0">
                <a:latin typeface="Impact" pitchFamily="34" charset="0"/>
              </a:rPr>
              <a:t>obligaciones</a:t>
            </a:r>
            <a:r>
              <a:rPr lang="es-ES" dirty="0" smtClean="0">
                <a:latin typeface="Helvetica" pitchFamily="34" charset="0"/>
              </a:rPr>
              <a:t> de las partes, de transporte, de seguro y de entrega de mercancía</a:t>
            </a:r>
          </a:p>
          <a:p>
            <a:endParaRPr lang="es-ES" dirty="0" smtClean="0">
              <a:latin typeface="Helvetica" pitchFamily="34" charset="0"/>
            </a:endParaRPr>
          </a:p>
          <a:p>
            <a:r>
              <a:rPr lang="es-ES" b="1" dirty="0" smtClean="0">
                <a:latin typeface="Impact" pitchFamily="34" charset="0"/>
              </a:rPr>
              <a:t>No</a:t>
            </a:r>
            <a:r>
              <a:rPr lang="es-ES" b="1" dirty="0" smtClean="0">
                <a:latin typeface="Helvetica" pitchFamily="34" charset="0"/>
              </a:rPr>
              <a:t> </a:t>
            </a:r>
            <a:r>
              <a:rPr lang="es-ES" sz="3100" dirty="0" smtClean="0">
                <a:latin typeface="Helvetica" pitchFamily="34" charset="0"/>
              </a:rPr>
              <a:t>determinan la </a:t>
            </a:r>
            <a:r>
              <a:rPr lang="es-ES" b="1" dirty="0" smtClean="0">
                <a:latin typeface="Impact" pitchFamily="34" charset="0"/>
              </a:rPr>
              <a:t>propiedad </a:t>
            </a:r>
            <a:r>
              <a:rPr lang="es-ES" sz="3100" dirty="0" smtClean="0">
                <a:latin typeface="Helvetica" pitchFamily="34" charset="0"/>
              </a:rPr>
              <a:t>de la mercancía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Título"/>
          <p:cNvSpPr txBox="1">
            <a:spLocks/>
          </p:cNvSpPr>
          <p:nvPr/>
        </p:nvSpPr>
        <p:spPr bwMode="auto">
          <a:xfrm>
            <a:off x="500034" y="1214422"/>
            <a:ext cx="8229600" cy="600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ES" sz="2800" b="1" dirty="0" err="1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Incoterms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000792" cy="40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Aduanas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 bwMode="auto">
          <a:xfrm>
            <a:off x="4357686" y="3357562"/>
            <a:ext cx="1785950" cy="185738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Aranceles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pPr algn="ctr">
              <a:buNone/>
            </a:pPr>
            <a:r>
              <a:rPr lang="es-ES" sz="3600" dirty="0" smtClean="0">
                <a:latin typeface="Impact" pitchFamily="34" charset="0"/>
              </a:rPr>
              <a:t>Información </a:t>
            </a:r>
            <a:r>
              <a:rPr lang="es-ES" sz="3600" dirty="0" smtClean="0">
                <a:latin typeface="Helvetica" pitchFamily="34" charset="0"/>
              </a:rPr>
              <a:t>valiosa</a:t>
            </a:r>
          </a:p>
          <a:p>
            <a:pPr algn="ctr">
              <a:buNone/>
            </a:pPr>
            <a:endParaRPr lang="es-ES" sz="2800" dirty="0" smtClean="0">
              <a:latin typeface="Helvetica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¿Cuánto se paga por </a:t>
            </a:r>
            <a:r>
              <a:rPr lang="es-ES" sz="2800" dirty="0" smtClean="0">
                <a:latin typeface="Impact" pitchFamily="34" charset="0"/>
              </a:rPr>
              <a:t>nuestros productos</a:t>
            </a:r>
            <a:r>
              <a:rPr lang="es-ES" sz="2800" dirty="0" smtClean="0">
                <a:latin typeface="Helvetica" pitchFamily="34" charset="0"/>
              </a:rPr>
              <a:t>?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800" dirty="0" smtClean="0">
                <a:latin typeface="Helvetica" pitchFamily="34" charset="0"/>
              </a:rPr>
              <a:t>¿Cuánto se paga por los de la </a:t>
            </a:r>
            <a:r>
              <a:rPr lang="es-ES" sz="2800" dirty="0" smtClean="0">
                <a:latin typeface="Impact" pitchFamily="34" charset="0"/>
              </a:rPr>
              <a:t>competencia</a:t>
            </a:r>
            <a:r>
              <a:rPr lang="es-ES" dirty="0" smtClean="0">
                <a:latin typeface="Helvetica" pitchFamily="34" charset="0"/>
              </a:rPr>
              <a:t>?</a:t>
            </a:r>
            <a:endParaRPr lang="es-ES" sz="3100" dirty="0" smtClean="0">
              <a:latin typeface="Helvetica" pitchFamily="34" charset="0"/>
            </a:endParaRPr>
          </a:p>
        </p:txBody>
      </p: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227013" y="1557338"/>
            <a:ext cx="8689975" cy="4244975"/>
            <a:chOff x="227013" y="1557338"/>
            <a:chExt cx="8689975" cy="42449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013" y="1557338"/>
              <a:ext cx="8689975" cy="424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 bwMode="auto">
            <a:xfrm>
              <a:off x="2714612" y="3500438"/>
              <a:ext cx="4643470" cy="2857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cxnSp>
          <p:nvCxnSpPr>
            <p:cNvPr id="15" name="14 Conector recto"/>
            <p:cNvCxnSpPr/>
            <p:nvPr/>
          </p:nvCxnSpPr>
          <p:spPr bwMode="auto">
            <a:xfrm rot="5400000">
              <a:off x="2286381" y="3357165"/>
              <a:ext cx="857256" cy="79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642910" y="1500174"/>
            <a:ext cx="7964513" cy="4606952"/>
            <a:chOff x="642910" y="1571612"/>
            <a:chExt cx="7964513" cy="460695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571612"/>
              <a:ext cx="7964513" cy="460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643063" y="1714500"/>
              <a:ext cx="4000500" cy="1698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100" b="1" dirty="0">
                  <a:solidFill>
                    <a:srgbClr val="000000"/>
                  </a:solidFill>
                  <a:latin typeface="Times New Roman" pitchFamily="18" charset="0"/>
                </a:rPr>
                <a:t>A.2. Dirección General de Fiscalidad y Unión Aduanera </a:t>
              </a:r>
              <a:endParaRPr lang="es-ES" sz="1100" dirty="0"/>
            </a:p>
          </p:txBody>
        </p:sp>
      </p:grp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857224" y="1643050"/>
            <a:ext cx="7774012" cy="4445133"/>
            <a:chOff x="857224" y="1643050"/>
            <a:chExt cx="7774012" cy="444513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1643050"/>
              <a:ext cx="7774012" cy="444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643063" y="1785938"/>
              <a:ext cx="3786187" cy="1698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  <a:latin typeface="Times New Roman" pitchFamily="18" charset="0"/>
                </a:rPr>
                <a:t>A.2. Dirección General de Fiscalidad y Unión Aduanera </a:t>
              </a:r>
              <a:endParaRPr lang="es-ES" sz="1100"/>
            </a:p>
          </p:txBody>
        </p:sp>
      </p:grp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214282" y="1928802"/>
            <a:ext cx="8689975" cy="4046537"/>
            <a:chOff x="0" y="1989138"/>
            <a:chExt cx="8689975" cy="4046537"/>
          </a:xfrm>
        </p:grpSpPr>
        <p:grpSp>
          <p:nvGrpSpPr>
            <p:cNvPr id="8" name="5 Grupo"/>
            <p:cNvGrpSpPr>
              <a:grpSpLocks/>
            </p:cNvGrpSpPr>
            <p:nvPr/>
          </p:nvGrpSpPr>
          <p:grpSpPr bwMode="auto">
            <a:xfrm>
              <a:off x="0" y="1989138"/>
              <a:ext cx="8689975" cy="4046537"/>
              <a:chOff x="0" y="1989138"/>
              <a:chExt cx="8689975" cy="4046537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989138"/>
                <a:ext cx="8689975" cy="4046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10 Rectángulo"/>
              <p:cNvSpPr/>
              <p:nvPr/>
            </p:nvSpPr>
            <p:spPr>
              <a:xfrm>
                <a:off x="3714750" y="2143125"/>
                <a:ext cx="214313" cy="214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357290" y="2143116"/>
              <a:ext cx="4071966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100" b="1" dirty="0">
                  <a:solidFill>
                    <a:srgbClr val="000000"/>
                  </a:solidFill>
                  <a:latin typeface="Times New Roman" pitchFamily="18" charset="0"/>
                </a:rPr>
                <a:t>A.2. Dirección General de Fiscalidad y Unión Aduanera </a:t>
              </a:r>
              <a:endParaRPr lang="es-ES" sz="1100" dirty="0"/>
            </a:p>
          </p:txBody>
        </p:sp>
      </p:grpSp>
      <p:sp>
        <p:nvSpPr>
          <p:cNvPr id="12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86899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700213"/>
            <a:ext cx="86899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614814" cy="41090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14546" y="5357826"/>
            <a:ext cx="435568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2400" dirty="0" smtClean="0">
                <a:latin typeface="Helvetica" pitchFamily="34" charset="0"/>
              </a:rPr>
              <a:t>Lema: “Unida en la diversidad</a:t>
            </a:r>
            <a:r>
              <a:rPr lang="es-ES" dirty="0" smtClean="0">
                <a:latin typeface="Helvetica" pitchFamily="34" charset="0"/>
              </a:rPr>
              <a:t>”</a:t>
            </a:r>
            <a:endParaRPr lang="es-ES" dirty="0">
              <a:latin typeface="Helvetica" pitchFamily="34" charset="0"/>
            </a:endParaRPr>
          </a:p>
        </p:txBody>
      </p:sp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92" y="1500174"/>
            <a:ext cx="7535884" cy="45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1" y="1628775"/>
            <a:ext cx="8274077" cy="44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500990" cy="453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94" y="1706563"/>
            <a:ext cx="85931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95" y="1628775"/>
            <a:ext cx="8689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Recursos y Herramientas en Internet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33" y="1881188"/>
            <a:ext cx="86899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III.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Recursos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herramientas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para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la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exportación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401080" cy="60009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rPr>
              <a:t>El final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158162" cy="3571900"/>
          </a:xfrm>
        </p:spPr>
        <p:txBody>
          <a:bodyPr/>
          <a:lstStyle/>
          <a:p>
            <a:pPr lvl="0"/>
            <a:endParaRPr lang="es-ES" sz="1000" b="1" dirty="0" smtClean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pPr algn="ctr">
              <a:buNone/>
            </a:pPr>
            <a:r>
              <a:rPr lang="es-ES" dirty="0" smtClean="0">
                <a:latin typeface="Impact" pitchFamily="34" charset="0"/>
              </a:rPr>
              <a:t>¡Mucha suerte!</a:t>
            </a:r>
          </a:p>
          <a:p>
            <a:endParaRPr lang="es-ES" dirty="0" smtClean="0">
              <a:latin typeface="Helvetica" pitchFamily="34" charset="0"/>
            </a:endParaRPr>
          </a:p>
        </p:txBody>
      </p:sp>
      <p:pic>
        <p:nvPicPr>
          <p:cNvPr id="9" name="irc_mi" descr="http://1.bp.blogspot.com/--jhhgIk5nJA/T2xLBLu3rOI/AAAAAAAAALs/nsFyt1VgGE8/s1600/TREBOL+4+HOJAS+MA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2 Imagen" descr="gracias_9idioma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MCIT\logos-mincomerci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6308725"/>
            <a:ext cx="15113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E:\PROSPERIDAD PARA TODOS\Prosperidad R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1613" y="6308725"/>
            <a:ext cx="12604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714380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Unión Europea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00034" y="2500306"/>
            <a:ext cx="8229600" cy="2786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Mercado con mayor demanda</a:t>
            </a:r>
          </a:p>
          <a:p>
            <a:pPr marL="382588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de productos y servicios del mundo:</a:t>
            </a:r>
          </a:p>
          <a:p>
            <a:pPr marL="382588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lang="es-ES" sz="3200" kern="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</a:endParaRPr>
          </a:p>
          <a:p>
            <a:pPr marL="382588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nuevas</a:t>
            </a:r>
            <a:r>
              <a:rPr kumimoji="0" lang="es-E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s-E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OPORTUNIDADES</a:t>
            </a: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2214554"/>
            <a:ext cx="7872410" cy="3429024"/>
          </a:xfrm>
        </p:spPr>
        <p:txBody>
          <a:bodyPr/>
          <a:lstStyle/>
          <a:p>
            <a:pPr lvl="0"/>
            <a:endParaRPr lang="es-ES" sz="20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 smtClean="0">
                <a:latin typeface="Helvetica" pitchFamily="34" charset="0"/>
              </a:rPr>
              <a:t>Alta tasa de desempleo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dirty="0" smtClean="0">
                <a:latin typeface="Helvetica" pitchFamily="34" charset="0"/>
              </a:rPr>
              <a:t>Descenso consumo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s-ES" dirty="0" smtClean="0">
                <a:latin typeface="Helvetica" pitchFamily="34" charset="0"/>
              </a:rPr>
              <a:t>Menor productividad</a:t>
            </a:r>
          </a:p>
          <a:p>
            <a:pPr lvl="0">
              <a:buNone/>
            </a:pPr>
            <a:endParaRPr lang="es-ES" sz="600" dirty="0" smtClean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  <a:noFill/>
          <a:ln w="12700">
            <a:noFill/>
            <a:miter lim="800000"/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2. Situación actual: CRISIS</a:t>
            </a:r>
          </a:p>
        </p:txBody>
      </p:sp>
      <p:pic>
        <p:nvPicPr>
          <p:cNvPr id="13" name="Picture 2" descr="E:\Documentos\Alberto\Ponencia PROEXPORT Colombia\Imágenes\pérdi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14816"/>
          </a:xfrm>
        </p:spPr>
        <p:txBody>
          <a:bodyPr/>
          <a:lstStyle/>
          <a:p>
            <a:pPr>
              <a:buNone/>
            </a:pPr>
            <a:endParaRPr lang="es-ES" sz="2000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Tendencias preocupantes: </a:t>
            </a:r>
          </a:p>
          <a:p>
            <a:pPr>
              <a:buNone/>
            </a:pPr>
            <a:r>
              <a:rPr lang="es-ES" dirty="0" smtClean="0">
                <a:latin typeface="Helvetica" pitchFamily="34" charset="0"/>
              </a:rPr>
              <a:t>	</a:t>
            </a:r>
            <a:r>
              <a:rPr lang="es-ES" dirty="0" smtClean="0">
                <a:latin typeface="Impact" pitchFamily="34" charset="0"/>
              </a:rPr>
              <a:t>estancamiento</a:t>
            </a:r>
            <a:r>
              <a:rPr lang="es-ES" dirty="0" smtClean="0">
                <a:latin typeface="Helvetica" pitchFamily="34" charset="0"/>
              </a:rPr>
              <a:t> del consumo</a:t>
            </a:r>
          </a:p>
          <a:p>
            <a:endParaRPr lang="es-ES" sz="2000" dirty="0" smtClean="0">
              <a:latin typeface="Helvetica" pitchFamily="34" charset="0"/>
            </a:endParaRPr>
          </a:p>
          <a:p>
            <a:r>
              <a:rPr lang="es-ES" dirty="0" smtClean="0">
                <a:latin typeface="Helvetica" pitchFamily="34" charset="0"/>
              </a:rPr>
              <a:t>Es necesario un </a:t>
            </a:r>
            <a:r>
              <a:rPr lang="es-ES" dirty="0" smtClean="0">
                <a:latin typeface="Impact" pitchFamily="34" charset="0"/>
              </a:rPr>
              <a:t>esfuerzo colectivo</a:t>
            </a:r>
          </a:p>
          <a:p>
            <a:endParaRPr lang="es-ES" sz="2000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I.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y </a:t>
            </a:r>
            <a:r>
              <a:rPr lang="en-US" sz="22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tendencias</a:t>
            </a:r>
            <a:r>
              <a:rPr lang="en-US" sz="22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 del sector en la UE</a:t>
            </a:r>
            <a:endParaRPr lang="en-US" sz="22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428868"/>
            <a:ext cx="8015286" cy="1285884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Helvetica" pitchFamily="34" charset="0"/>
              </a:rPr>
              <a:t>El consumidor quiere</a:t>
            </a:r>
          </a:p>
          <a:p>
            <a:pPr algn="ctr">
              <a:buNone/>
            </a:pPr>
            <a:r>
              <a:rPr lang="es-ES" dirty="0" smtClean="0">
                <a:latin typeface="Impact" pitchFamily="34" charset="0"/>
              </a:rPr>
              <a:t>lo mismo </a:t>
            </a:r>
            <a:r>
              <a:rPr lang="es-ES" dirty="0" smtClean="0">
                <a:latin typeface="Helvetica" pitchFamily="34" charset="0"/>
              </a:rPr>
              <a:t>pero más </a:t>
            </a:r>
            <a:r>
              <a:rPr lang="es-ES" dirty="0" smtClean="0">
                <a:latin typeface="Impact" pitchFamily="34" charset="0"/>
              </a:rPr>
              <a:t>barato</a:t>
            </a:r>
          </a:p>
          <a:p>
            <a:pPr>
              <a:buNone/>
            </a:pPr>
            <a:r>
              <a:rPr lang="es-ES" dirty="0" smtClean="0">
                <a:latin typeface="Helvetica" pitchFamily="34" charset="0"/>
              </a:rPr>
              <a:t>	</a:t>
            </a:r>
            <a:endParaRPr lang="es-ES" dirty="0" smtClean="0">
              <a:latin typeface="Impact" pitchFamily="34" charset="0"/>
            </a:endParaRPr>
          </a:p>
          <a:p>
            <a:endParaRPr lang="es-ES" dirty="0" smtClean="0">
              <a:latin typeface="Impact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 smtClean="0">
              <a:latin typeface="Helvetica" pitchFamily="34" charset="0"/>
            </a:endParaRPr>
          </a:p>
          <a:p>
            <a:endParaRPr lang="es-ES" dirty="0">
              <a:latin typeface="Helvetica" pitchFamily="34" charset="0"/>
            </a:endParaRPr>
          </a:p>
        </p:txBody>
      </p:sp>
      <p:sp>
        <p:nvSpPr>
          <p:cNvPr id="4" name="13 Rectángulo"/>
          <p:cNvSpPr>
            <a:spLocks noChangeArrowheads="1"/>
          </p:cNvSpPr>
          <p:nvPr/>
        </p:nvSpPr>
        <p:spPr bwMode="auto">
          <a:xfrm>
            <a:off x="152400" y="2238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defTabSz="895350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  <a:sym typeface="Arial Narrow Bold" charset="0"/>
              </a:rPr>
              <a:t>ACTUALIDAD DEL SECTOR</a:t>
            </a:r>
            <a:endParaRPr lang="en-US" sz="2400" b="1" dirty="0">
              <a:solidFill>
                <a:prstClr val="white"/>
              </a:solidFill>
              <a:latin typeface="Helvetica" pitchFamily="34" charset="0"/>
              <a:cs typeface="Helvetica" pitchFamily="34" charset="0"/>
              <a:sym typeface="Arial Narrow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Título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  <a:noFill/>
          <a:ln w="12700">
            <a:noFill/>
            <a:miter lim="800000"/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3. Tendencias actuales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1071538" y="3857628"/>
            <a:ext cx="7158030" cy="190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Se buscan 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productos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 más 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económicos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sym typeface="Arial" pitchFamily="34" charset="0"/>
              </a:rPr>
              <a:t>Se buscan 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Arial" pitchFamily="34" charset="0"/>
              </a:rPr>
              <a:t>nuevas estrategias</a:t>
            </a: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  <a:p>
            <a:pPr marL="382588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_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0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Diseño predeterminado">
  <a:themeElements>
    <a:clrScheme name="2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15767</TotalTime>
  <Pages>0</Pages>
  <Words>1195</Words>
  <Characters>0</Characters>
  <Application>Microsoft Office PowerPoint</Application>
  <PresentationFormat>Presentación en pantalla (4:3)</PresentationFormat>
  <Lines>0</Lines>
  <Paragraphs>339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20_Diseño predeterminado</vt:lpstr>
      <vt:lpstr>23_Diseño predeterminado</vt:lpstr>
      <vt:lpstr>Diapositiva 1</vt:lpstr>
      <vt:lpstr>Índice</vt:lpstr>
      <vt:lpstr>Diapositiva 3</vt:lpstr>
      <vt:lpstr>1. Unión Europea: peculiaridades</vt:lpstr>
      <vt:lpstr>Diapositiva 5</vt:lpstr>
      <vt:lpstr>Unión Europea</vt:lpstr>
      <vt:lpstr>2. Situación actual: CRISIS</vt:lpstr>
      <vt:lpstr>Diapositiva 8</vt:lpstr>
      <vt:lpstr>3. Tendencias actuales</vt:lpstr>
      <vt:lpstr>Diapositiva 10</vt:lpstr>
      <vt:lpstr>Diapositiva 11</vt:lpstr>
      <vt:lpstr>Diapositiva 12</vt:lpstr>
      <vt:lpstr>Diapositiva 13</vt:lpstr>
      <vt:lpstr>Diapositiva 14</vt:lpstr>
      <vt:lpstr>Unión Europea</vt:lpstr>
      <vt:lpstr>Diapositiva 16</vt:lpstr>
      <vt:lpstr>1. Investigación de Mercado</vt:lpstr>
      <vt:lpstr>Investigación de mercado</vt:lpstr>
      <vt:lpstr>2. Análisis de la propia capacidad exportadora</vt:lpstr>
      <vt:lpstr>Diapositiva 20</vt:lpstr>
      <vt:lpstr>Dónde ir</vt:lpstr>
      <vt:lpstr>Cómo llegar</vt:lpstr>
      <vt:lpstr>Cómo llegar</vt:lpstr>
      <vt:lpstr>A quién vender</vt:lpstr>
      <vt:lpstr>A quién vender</vt:lpstr>
      <vt:lpstr>A quién vender</vt:lpstr>
      <vt:lpstr>A quién vender</vt:lpstr>
      <vt:lpstr>A quién vender</vt:lpstr>
      <vt:lpstr>A quién vender</vt:lpstr>
      <vt:lpstr>Qué ofertar</vt:lpstr>
      <vt:lpstr>Qué ofertar</vt:lpstr>
      <vt:lpstr>Qué ofertar</vt:lpstr>
      <vt:lpstr>Qué ofertar</vt:lpstr>
      <vt:lpstr>Qué ofertar</vt:lpstr>
      <vt:lpstr>Qué ofertar</vt:lpstr>
      <vt:lpstr>A pesar de la Crisis</vt:lpstr>
      <vt:lpstr>Para lograr el éxito</vt:lpstr>
      <vt:lpstr>Para lograr el éxito</vt:lpstr>
      <vt:lpstr>Diapositiva 39</vt:lpstr>
      <vt:lpstr>Incoterms</vt:lpstr>
      <vt:lpstr>Diapositiva 41</vt:lpstr>
      <vt:lpstr>Aduanas</vt:lpstr>
      <vt:lpstr>Aranceles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Recursos y Herramientas en Internet</vt:lpstr>
      <vt:lpstr>El final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afcastellanos</dc:creator>
  <cp:lastModifiedBy>Usuario</cp:lastModifiedBy>
  <cp:revision>1225</cp:revision>
  <dcterms:modified xsi:type="dcterms:W3CDTF">2013-09-08T11:49:32Z</dcterms:modified>
</cp:coreProperties>
</file>