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6" r:id="rId3"/>
    <p:sldId id="264" r:id="rId4"/>
    <p:sldId id="256" r:id="rId5"/>
    <p:sldId id="261" r:id="rId6"/>
    <p:sldId id="267" r:id="rId7"/>
    <p:sldId id="260" r:id="rId8"/>
    <p:sldId id="263" r:id="rId9"/>
    <p:sldId id="262" r:id="rId10"/>
    <p:sldId id="271" r:id="rId11"/>
    <p:sldId id="269" r:id="rId12"/>
    <p:sldId id="277" r:id="rId13"/>
    <p:sldId id="278" r:id="rId14"/>
    <p:sldId id="270" r:id="rId15"/>
    <p:sldId id="281" r:id="rId16"/>
    <p:sldId id="276" r:id="rId17"/>
    <p:sldId id="282" r:id="rId18"/>
    <p:sldId id="285" r:id="rId19"/>
    <p:sldId id="287" r:id="rId20"/>
    <p:sldId id="279" r:id="rId21"/>
    <p:sldId id="288"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676" autoAdjust="0"/>
    <p:restoredTop sz="94660"/>
  </p:normalViewPr>
  <p:slideViewPr>
    <p:cSldViewPr>
      <p:cViewPr varScale="1">
        <p:scale>
          <a:sx n="73" d="100"/>
          <a:sy n="73" d="100"/>
        </p:scale>
        <p:origin x="-13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43B63-FF92-4FF8-8A4E-71B174E61169}" type="datetimeFigureOut">
              <a:rPr lang="pt-BR" smtClean="0"/>
              <a:pPr/>
              <a:t>04/06/2013</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A319E-52D2-4E76-BBB5-3CAE8EFB4179}"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0B3A319E-52D2-4E76-BBB5-3CAE8EFB4179}"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F2C201F-3A6E-4E7E-91BF-8AD7F6E90A01}" type="datetimeFigureOut">
              <a:rPr lang="pt-BR" smtClean="0"/>
              <a:pPr/>
              <a:t>04/06/2013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167197-CEB0-4CC1-B306-172B272555AD}"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C201F-3A6E-4E7E-91BF-8AD7F6E90A01}" type="datetimeFigureOut">
              <a:rPr lang="pt-BR" smtClean="0"/>
              <a:pPr/>
              <a:t>04/06/2013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67197-CEB0-4CC1-B306-172B272555AD}"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daIMEEX.jpg"/>
          <p:cNvPicPr>
            <a:picLocks noGrp="1" noChangeAspect="1"/>
          </p:cNvPicPr>
          <p:nvPr>
            <p:ph idx="1"/>
          </p:nvPr>
        </p:nvPicPr>
        <p:blipFill>
          <a:blip r:embed="rId2" cstate="print"/>
          <a:stretch>
            <a:fillRect/>
          </a:stretch>
        </p:blipFill>
        <p:spPr>
          <a:xfrm>
            <a:off x="683568" y="476672"/>
            <a:ext cx="7392821" cy="5544616"/>
          </a:xfrm>
        </p:spPr>
      </p:pic>
      <p:sp>
        <p:nvSpPr>
          <p:cNvPr id="3" name="CaixaDeTexto 2"/>
          <p:cNvSpPr txBox="1"/>
          <p:nvPr/>
        </p:nvSpPr>
        <p:spPr>
          <a:xfrm>
            <a:off x="3059832" y="4509120"/>
            <a:ext cx="3051733" cy="1200329"/>
          </a:xfrm>
          <a:prstGeom prst="rect">
            <a:avLst/>
          </a:prstGeom>
          <a:noFill/>
        </p:spPr>
        <p:txBody>
          <a:bodyPr wrap="none" rtlCol="0">
            <a:spAutoFit/>
          </a:bodyPr>
          <a:lstStyle/>
          <a:p>
            <a:r>
              <a:rPr lang="pt-BR" sz="3600" dirty="0" smtClean="0"/>
              <a:t>PRESENTACIÓN</a:t>
            </a:r>
          </a:p>
          <a:p>
            <a:endParaRPr lang="pt-BR"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marL="514350" indent="-514350" algn="just">
              <a:buNone/>
            </a:pPr>
            <a:r>
              <a:rPr lang="pt-BR" dirty="0" smtClean="0"/>
              <a:t>5) Los Benefícios fiscales para una empresa que produce en la Región Norte/Nordeste hacen esas empresas muy competitivas en el mercado nacional.  El principal benefício es del IVA (que és 18% en S.Paulo y 17% para el resto del País).  En el Noreste el beneficio puede ser de hasta el 100% de reducción del IVA,  dependendo del Estado y de la ubicación de la empresa – cuanto más lejos de la Capital,  mejor es el Benefício.  Eso representa,  en nuestro caso, una ganancia alrededor del 10% sobre el </a:t>
            </a:r>
            <a:r>
              <a:rPr lang="pt-BR" dirty="0" smtClean="0">
                <a:solidFill>
                  <a:srgbClr val="002060"/>
                </a:solidFill>
              </a:rPr>
              <a:t>precio</a:t>
            </a:r>
            <a:r>
              <a:rPr lang="pt-BR" dirty="0" smtClean="0"/>
              <a:t> del producto final;</a:t>
            </a:r>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3"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7" name="Espaço Reservado para Conteúdo 2"/>
          <p:cNvSpPr txBox="1">
            <a:spLocks/>
          </p:cNvSpPr>
          <p:nvPr/>
        </p:nvSpPr>
        <p:spPr>
          <a:xfrm>
            <a:off x="457200" y="1428736"/>
            <a:ext cx="8229600" cy="4786346"/>
          </a:xfrm>
          <a:prstGeom prst="rect">
            <a:avLst/>
          </a:prstGeom>
        </p:spPr>
        <p:txBody>
          <a:bodyPr vert="horz" lIns="91440" tIns="45720" rIns="91440" bIns="45720" rtlCol="0">
            <a:normAutofit fontScale="92500" lnSpcReduction="20000"/>
          </a:bodyPr>
          <a:lstStyle/>
          <a:p>
            <a:pPr marL="514350" marR="0" lvl="0" indent="-514350" algn="just" defTabSz="914400" rtl="0" eaLnBrk="1" fontAlgn="auto" latinLnBrk="0" hangingPunct="1">
              <a:lnSpc>
                <a:spcPct val="100000"/>
              </a:lnSpc>
              <a:spcBef>
                <a:spcPct val="20000"/>
              </a:spcBef>
              <a:spcAft>
                <a:spcPts val="0"/>
              </a:spcAft>
              <a:buClrTx/>
              <a:buSzTx/>
              <a:buAutoNum type="arabicParenR" startAt="6"/>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Benefício de Impuesto de Renta – hay</a:t>
            </a:r>
            <a:r>
              <a:rPr kumimoji="0" lang="pt-BR" sz="3200" b="0" i="0" u="none" strike="noStrike" kern="1200" cap="none" spc="0" normalizeH="0" noProof="0" dirty="0" smtClean="0">
                <a:ln>
                  <a:noFill/>
                </a:ln>
                <a:solidFill>
                  <a:schemeClr val="tx1"/>
                </a:solidFill>
                <a:effectLst/>
                <a:uLnTx/>
                <a:uFillTx/>
                <a:latin typeface="+mn-lt"/>
                <a:ea typeface="+mn-ea"/>
                <a:cs typeface="+mn-cs"/>
              </a:rPr>
              <a:t> una reducción de75% sobre ese impuesto y los 25% </a:t>
            </a:r>
            <a:r>
              <a:rPr lang="pt-BR" sz="3200" dirty="0" smtClean="0"/>
              <a:t>restantes que son pagados, </a:t>
            </a:r>
            <a:r>
              <a:rPr kumimoji="0" lang="pt-BR" sz="3200" b="0" i="0" u="none" strike="noStrike" kern="1200" cap="none" spc="0" normalizeH="0" noProof="0" dirty="0" smtClean="0">
                <a:ln>
                  <a:noFill/>
                </a:ln>
                <a:solidFill>
                  <a:schemeClr val="tx1"/>
                </a:solidFill>
                <a:effectLst/>
                <a:uLnTx/>
                <a:uFillTx/>
                <a:latin typeface="+mn-lt"/>
                <a:ea typeface="+mn-ea"/>
                <a:cs typeface="+mn-cs"/>
              </a:rPr>
              <a:t> el Gobierno devuelve en créditos tributários,  desde que la empresa haga inversiones en maquinário o inovaciones industriales;</a:t>
            </a:r>
          </a:p>
          <a:p>
            <a:pPr marL="514350" marR="0" lvl="0" indent="-514350" algn="just" defTabSz="914400" rtl="0" eaLnBrk="1" fontAlgn="auto" latinLnBrk="0" hangingPunct="1">
              <a:lnSpc>
                <a:spcPct val="100000"/>
              </a:lnSpc>
              <a:spcBef>
                <a:spcPct val="20000"/>
              </a:spcBef>
              <a:spcAft>
                <a:spcPts val="0"/>
              </a:spcAft>
              <a:buClrTx/>
              <a:buSzTx/>
              <a:buAutoNum type="arabicParenR" startAt="6"/>
              <a:tabLst/>
              <a:defRPr/>
            </a:pPr>
            <a:r>
              <a:rPr kumimoji="0" lang="pt-BR" sz="3200" b="0" i="0" u="none" strike="noStrike" kern="1200" cap="none" spc="0" normalizeH="0" noProof="0" dirty="0" smtClean="0">
                <a:ln>
                  <a:noFill/>
                </a:ln>
                <a:solidFill>
                  <a:schemeClr val="tx1"/>
                </a:solidFill>
                <a:effectLst/>
                <a:uLnTx/>
                <a:uFillTx/>
                <a:latin typeface="+mn-lt"/>
                <a:ea typeface="+mn-ea"/>
                <a:cs typeface="+mn-cs"/>
              </a:rPr>
              <a:t>AFFRM – tasa de renovación de la Marina Mercante,  valor de 25% sobre el flete.  Esa tasa no es pagada por ninguna empresa industrial en Norte y Nordeste y,  si el producto originário de Colombia está negociado por el acuerdo ACE-59 eso vale para todo el País.</a:t>
            </a: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AutoNum type="arabicParenR"/>
              <a:tabLst/>
              <a:defRPr/>
            </a:pP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pic>
        <p:nvPicPr>
          <p:cNvPr id="7" name="Espaço Reservado para Conteúdo 6" descr="custos nacionalização.jpg"/>
          <p:cNvPicPr>
            <a:picLocks noGrp="1" noChangeAspect="1"/>
          </p:cNvPicPr>
          <p:nvPr>
            <p:ph idx="1"/>
          </p:nvPr>
        </p:nvPicPr>
        <p:blipFill>
          <a:blip r:embed="rId3" cstate="print"/>
          <a:stretch>
            <a:fillRect/>
          </a:stretch>
        </p:blipFill>
        <p:spPr>
          <a:xfrm>
            <a:off x="1475656" y="1196752"/>
            <a:ext cx="6945568" cy="539548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ctr">
              <a:buNone/>
            </a:pPr>
            <a:r>
              <a:rPr lang="pt-BR" dirty="0" smtClean="0"/>
              <a:t>OPORTUNIDADES MERCADO BRASIL</a:t>
            </a:r>
          </a:p>
          <a:p>
            <a:pPr algn="ctr"/>
            <a:endParaRPr lang="pt-BR" dirty="0" smtClean="0"/>
          </a:p>
          <a:p>
            <a:pPr algn="ctr">
              <a:buNone/>
            </a:pPr>
            <a:endParaRPr lang="pt-BR" dirty="0" smtClean="0"/>
          </a:p>
          <a:p>
            <a:pPr algn="ctr">
              <a:buNone/>
            </a:pPr>
            <a:r>
              <a:rPr lang="pt-BR" dirty="0" smtClean="0"/>
              <a:t> SECTOR PLÁSTICO Y QUÍMICOS  </a:t>
            </a:r>
          </a:p>
          <a:p>
            <a:pPr algn="ctr">
              <a:buNone/>
            </a:pPr>
            <a:endParaRPr lang="pt-BR" dirty="0" smtClean="0"/>
          </a:p>
          <a:p>
            <a:pPr algn="ctr">
              <a:buNone/>
            </a:pPr>
            <a:endParaRPr lang="pt-BR" dirty="0" smtClean="0"/>
          </a:p>
          <a:p>
            <a:pPr algn="just">
              <a:buNone/>
            </a:pPr>
            <a:endParaRPr lang="pt-BR" dirty="0" smtClean="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6" name="TextBox 5"/>
          <p:cNvSpPr txBox="1"/>
          <p:nvPr/>
        </p:nvSpPr>
        <p:spPr>
          <a:xfrm>
            <a:off x="571472" y="1428737"/>
            <a:ext cx="8143932" cy="4985980"/>
          </a:xfrm>
          <a:prstGeom prst="rect">
            <a:avLst/>
          </a:prstGeom>
          <a:noFill/>
        </p:spPr>
        <p:txBody>
          <a:bodyPr wrap="square" rtlCol="0">
            <a:spAutoFit/>
          </a:bodyPr>
          <a:lstStyle/>
          <a:p>
            <a:pPr marL="514350" indent="-514350" algn="just">
              <a:buAutoNum type="arabicParenR"/>
            </a:pPr>
            <a:r>
              <a:rPr lang="pt-BR" sz="3000" dirty="0" smtClean="0"/>
              <a:t>Para Colombia todos los sectores de la Economia brasileña son interesantes.  Como Brasil,  en general,  es cerrado a las importaciones, particularmente para Colombia hay una ventaja fuerte con el acuerdo ACE-39.  Con ese acuerdo millares de productos colombianos entran en Brasil con margen de preferencia de 100%, o sea,  se paga 0% de impuesto de importación,  contra un promedio de 20%.   Por  esa razón  Colombia  puede  tener  </a:t>
            </a:r>
          </a:p>
          <a:p>
            <a:pPr marL="514350" indent="-514350" algn="just">
              <a:buAutoNum type="arabicParenR"/>
            </a:pP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25000" lnSpcReduction="20000"/>
          </a:bodyPr>
          <a:lstStyle/>
          <a:p>
            <a:pPr algn="just">
              <a:buNone/>
            </a:pPr>
            <a:r>
              <a:rPr lang="pt-BR" dirty="0" smtClean="0"/>
              <a:t>            </a:t>
            </a:r>
            <a:r>
              <a:rPr lang="pt-BR" sz="12000" dirty="0" smtClean="0"/>
              <a:t>para el mercado de Brasil un precio mejor que en otros mercados.  Hay también,   por el mismo acuerdo, la ventaja de no pagar el adicional de 25% sobre el valor del flete.  Adicionalmente para los Estados del Norte y Noreste es mais interesante comprar de Colombia que de los Estados del Sur (SP,  PR,  RS) por cuenta del valor del flete,  como ya hemos comentado anteriormente.   Afuera esas ventajas aun tenemos la rapidez de llegada,  el servicio y la calidad del producto.</a:t>
            </a:r>
          </a:p>
          <a:p>
            <a:pPr algn="just"/>
            <a:endParaRPr lang="pt-BR" sz="12000" dirty="0" smtClean="0"/>
          </a:p>
          <a:p>
            <a:pPr algn="just">
              <a:buNone/>
            </a:pPr>
            <a:endParaRPr lang="pt-BR" dirty="0" smtClean="0"/>
          </a:p>
          <a:p>
            <a:pPr algn="just">
              <a:buNone/>
            </a:pPr>
            <a:r>
              <a:rPr lang="pt-BR" dirty="0" smtClean="0"/>
              <a:t> </a:t>
            </a:r>
          </a:p>
          <a:p>
            <a:pPr algn="just">
              <a:buNone/>
            </a:pPr>
            <a:endParaRPr lang="pt-BR" dirty="0" smtClean="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5" name="Espaço Reservado para Conteúdo 2"/>
          <p:cNvSpPr txBox="1">
            <a:spLocks/>
          </p:cNvSpPr>
          <p:nvPr/>
        </p:nvSpPr>
        <p:spPr>
          <a:xfrm>
            <a:off x="609600" y="1285860"/>
            <a:ext cx="8229600" cy="4992703"/>
          </a:xfrm>
          <a:prstGeom prst="rect">
            <a:avLst/>
          </a:prstGeom>
        </p:spPr>
        <p:txBody>
          <a:bodyPr vert="horz" lIns="91440" tIns="45720" rIns="91440" bIns="45720" rtlCol="0">
            <a:normAutofit fontScale="2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baseline="0" noProof="0" dirty="0" smtClean="0">
                <a:ln>
                  <a:noFill/>
                </a:ln>
                <a:solidFill>
                  <a:schemeClr val="tx1"/>
                </a:solidFill>
                <a:effectLst/>
                <a:uLnTx/>
                <a:uFillTx/>
                <a:latin typeface="+mn-lt"/>
                <a:ea typeface="+mn-ea"/>
                <a:cs typeface="+mn-cs"/>
              </a:rPr>
              <a:t>2)  Puntos para tomada</a:t>
            </a:r>
            <a:r>
              <a:rPr kumimoji="0" lang="pt-BR" sz="12000" b="0" i="0" u="none" strike="noStrike" kern="1200" cap="none" spc="0" normalizeH="0" noProof="0" dirty="0" smtClean="0">
                <a:ln>
                  <a:noFill/>
                </a:ln>
                <a:solidFill>
                  <a:schemeClr val="tx1"/>
                </a:solidFill>
                <a:effectLst/>
                <a:uLnTx/>
                <a:uFillTx/>
                <a:latin typeface="+mn-lt"/>
                <a:ea typeface="+mn-ea"/>
                <a:cs typeface="+mn-cs"/>
              </a:rPr>
              <a:t> de decision: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2.a) Crédito:  el costo financiero para una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pequeña y mediana empresa és entre 1,5 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2% al mês;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baseline="0" noProof="0" dirty="0" smtClean="0">
                <a:ln>
                  <a:noFill/>
                </a:ln>
                <a:solidFill>
                  <a:schemeClr val="tx1"/>
                </a:solidFill>
                <a:effectLst/>
                <a:uLnTx/>
                <a:uFillTx/>
                <a:latin typeface="+mn-lt"/>
                <a:ea typeface="+mn-ea"/>
                <a:cs typeface="+mn-cs"/>
              </a:rPr>
              <a:t>2.b) Plazo</a:t>
            </a:r>
            <a:r>
              <a:rPr kumimoji="0" lang="pt-BR" sz="12000" b="0" i="0" u="none" strike="noStrike" kern="1200" cap="none" spc="0" normalizeH="0" noProof="0" dirty="0" smtClean="0">
                <a:ln>
                  <a:noFill/>
                </a:ln>
                <a:solidFill>
                  <a:schemeClr val="tx1"/>
                </a:solidFill>
                <a:effectLst/>
                <a:uLnTx/>
                <a:uFillTx/>
                <a:latin typeface="+mn-lt"/>
                <a:ea typeface="+mn-ea"/>
                <a:cs typeface="+mn-cs"/>
              </a:rPr>
              <a:t> de Entrega:  Colombia  tiene,  junto com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baseline="0" dirty="0" smtClean="0"/>
              <a:t>        Argentina, el mejor tiempo</a:t>
            </a:r>
            <a:r>
              <a:rPr lang="pt-BR" sz="12000" dirty="0" smtClean="0"/>
              <a:t> de transito a Brasil,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además de un flete muy competitivo</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2.c) Canales  de  Distribuición:    Normalmente   las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ventas son hechas directamente al cliente final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siempre  con la  intermediación  de  un  agente  </a:t>
            </a: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5" name="Espaço Reservado para Conteúdo 2"/>
          <p:cNvSpPr txBox="1">
            <a:spLocks/>
          </p:cNvSpPr>
          <p:nvPr/>
        </p:nvSpPr>
        <p:spPr>
          <a:xfrm>
            <a:off x="609600" y="1285860"/>
            <a:ext cx="8229600" cy="4992703"/>
          </a:xfrm>
          <a:prstGeom prst="rect">
            <a:avLst/>
          </a:prstGeom>
        </p:spPr>
        <p:txBody>
          <a:bodyPr vert="horz" lIns="91440" tIns="45720" rIns="91440" bIns="45720" rtlCol="0">
            <a:normAutofit fontScale="2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noProof="0" dirty="0" smtClean="0">
                <a:ln>
                  <a:noFill/>
                </a:ln>
                <a:solidFill>
                  <a:schemeClr val="tx1"/>
                </a:solidFill>
                <a:effectLst/>
                <a:uLnTx/>
                <a:uFillTx/>
                <a:latin typeface="+mn-lt"/>
                <a:ea typeface="+mn-ea"/>
                <a:cs typeface="+mn-cs"/>
              </a:rPr>
              <a:t>       de   ventas   local   y   exclusivo  de  la  empresa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r>
              <a:rPr kumimoji="0" lang="pt-BR" sz="12000" b="0" i="0" u="none" strike="noStrike" kern="1200" cap="none" spc="0" normalizeH="0" noProof="0" dirty="0" smtClean="0">
                <a:ln>
                  <a:noFill/>
                </a:ln>
                <a:solidFill>
                  <a:schemeClr val="tx1"/>
                </a:solidFill>
                <a:effectLst/>
                <a:uLnTx/>
                <a:uFillTx/>
                <a:latin typeface="+mn-lt"/>
                <a:ea typeface="+mn-ea"/>
                <a:cs typeface="+mn-cs"/>
              </a:rPr>
              <a:t>   colombiana.   En otra situación,  se usa la figura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r>
              <a:rPr kumimoji="0" lang="pt-BR" sz="12000" b="0" i="0" u="none" strike="noStrike" kern="1200" cap="none" spc="0" normalizeH="0" noProof="0" dirty="0" smtClean="0">
                <a:ln>
                  <a:noFill/>
                </a:ln>
                <a:solidFill>
                  <a:schemeClr val="tx1"/>
                </a:solidFill>
                <a:effectLst/>
                <a:uLnTx/>
                <a:uFillTx/>
                <a:latin typeface="+mn-lt"/>
                <a:ea typeface="+mn-ea"/>
                <a:cs typeface="+mn-cs"/>
              </a:rPr>
              <a:t>   de   un   distribuidor  exclusivo,   cuando    este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r>
              <a:rPr kumimoji="0" lang="pt-BR" sz="12000" b="0" i="0" u="none" strike="noStrike" kern="1200" cap="none" spc="0" normalizeH="0" noProof="0" dirty="0" smtClean="0">
                <a:ln>
                  <a:noFill/>
                </a:ln>
                <a:solidFill>
                  <a:schemeClr val="tx1"/>
                </a:solidFill>
                <a:effectLst/>
                <a:uLnTx/>
                <a:uFillTx/>
                <a:latin typeface="+mn-lt"/>
                <a:ea typeface="+mn-ea"/>
                <a:cs typeface="+mn-cs"/>
              </a:rPr>
              <a:t> compra  el producto del productor colombiano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r>
              <a:rPr kumimoji="0" lang="pt-BR" sz="12000" b="0" i="0" u="none" strike="noStrike" kern="1200" cap="none" spc="0" normalizeH="0" noProof="0" dirty="0" smtClean="0">
                <a:ln>
                  <a:noFill/>
                </a:ln>
                <a:solidFill>
                  <a:schemeClr val="tx1"/>
                </a:solidFill>
                <a:effectLst/>
                <a:uLnTx/>
                <a:uFillTx/>
                <a:latin typeface="+mn-lt"/>
                <a:ea typeface="+mn-ea"/>
                <a:cs typeface="+mn-cs"/>
              </a:rPr>
              <a:t>y  lo  revende  para  pequeñas  empresas    que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r>
              <a:rPr kumimoji="0" lang="pt-BR" sz="12000" b="0" i="0" u="none" strike="noStrike" kern="1200" cap="none" spc="0" normalizeH="0" noProof="0" dirty="0" smtClean="0">
                <a:ln>
                  <a:noFill/>
                </a:ln>
                <a:solidFill>
                  <a:schemeClr val="tx1"/>
                </a:solidFill>
                <a:effectLst/>
                <a:uLnTx/>
                <a:uFillTx/>
                <a:latin typeface="+mn-lt"/>
                <a:ea typeface="+mn-ea"/>
                <a:cs typeface="+mn-cs"/>
              </a:rPr>
              <a:t>no  poseen  escala para  actuar em  el  mercado</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r>
              <a:rPr kumimoji="0" lang="pt-BR" sz="12000" b="0" i="0" u="none" strike="noStrike" kern="1200" cap="none" spc="0" normalizeH="0" noProof="0" dirty="0" smtClean="0">
                <a:ln>
                  <a:noFill/>
                </a:ln>
                <a:solidFill>
                  <a:schemeClr val="tx1"/>
                </a:solidFill>
                <a:effectLst/>
                <a:uLnTx/>
                <a:uFillTx/>
                <a:latin typeface="+mn-lt"/>
                <a:ea typeface="+mn-ea"/>
                <a:cs typeface="+mn-cs"/>
              </a:rPr>
              <a:t> internacional  o  no  tengan  el  permiso  de    la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r>
              <a:rPr kumimoji="0" lang="pt-BR" sz="12000" b="0" i="0" u="none" strike="noStrike" kern="1200" cap="none" spc="0" normalizeH="0" noProof="0" dirty="0" smtClean="0">
                <a:ln>
                  <a:noFill/>
                </a:ln>
                <a:solidFill>
                  <a:schemeClr val="tx1"/>
                </a:solidFill>
                <a:effectLst/>
                <a:uLnTx/>
                <a:uFillTx/>
                <a:latin typeface="+mn-lt"/>
                <a:ea typeface="+mn-ea"/>
                <a:cs typeface="+mn-cs"/>
              </a:rPr>
              <a:t>Aduana para importar (Radar)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5" name="Espaço Reservado para Conteúdo 2"/>
          <p:cNvSpPr txBox="1">
            <a:spLocks/>
          </p:cNvSpPr>
          <p:nvPr/>
        </p:nvSpPr>
        <p:spPr>
          <a:xfrm>
            <a:off x="609600" y="1285860"/>
            <a:ext cx="8229600" cy="4992703"/>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6000" b="0" i="0" u="none" strike="noStrike" kern="1200" cap="none" spc="0" normalizeH="0" noProof="0" dirty="0" smtClean="0">
                <a:ln>
                  <a:noFill/>
                </a:ln>
                <a:solidFill>
                  <a:schemeClr val="tx1"/>
                </a:solidFill>
                <a:effectLst/>
                <a:uLnTx/>
                <a:uFillTx/>
                <a:latin typeface="+mn-lt"/>
                <a:ea typeface="+mn-ea"/>
                <a:cs typeface="+mn-cs"/>
              </a:rPr>
              <a:t>       Agente Comercial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pt-BR" sz="12000" dirty="0" smtClean="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noProof="0" dirty="0" smtClean="0">
                <a:ln>
                  <a:noFill/>
                </a:ln>
                <a:solidFill>
                  <a:schemeClr val="tx1"/>
                </a:solidFill>
                <a:effectLst/>
                <a:uLnTx/>
                <a:uFillTx/>
                <a:latin typeface="+mn-lt"/>
                <a:ea typeface="+mn-ea"/>
                <a:cs typeface="+mn-cs"/>
              </a:rPr>
              <a:t>La  figura  de  un agente comercial es necesária por</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noProof="0" dirty="0" smtClean="0">
                <a:ln>
                  <a:noFill/>
                </a:ln>
                <a:solidFill>
                  <a:schemeClr val="tx1"/>
                </a:solidFill>
                <a:effectLst/>
                <a:uLnTx/>
                <a:uFillTx/>
                <a:latin typeface="+mn-lt"/>
                <a:ea typeface="+mn-ea"/>
                <a:cs typeface="+mn-cs"/>
              </a:rPr>
              <a:t>los siguientes motivos: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pt-BR" sz="12000" dirty="0" smtClean="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a) La comunicación debe ser muy clara con el cliente.  Desafortunadamente no es comun que se hable castellano en Brasil y el agente hará el puente entre el productor y el cliente,  desde contractos, acuerdos de precios,  créditos,  mirando siempre la legislación brasileña;</a:t>
            </a:r>
            <a:endParaRPr kumimoji="0" lang="pt-BR" sz="1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5" name="Espaço Reservado para Conteúdo 2"/>
          <p:cNvSpPr txBox="1">
            <a:spLocks/>
          </p:cNvSpPr>
          <p:nvPr/>
        </p:nvSpPr>
        <p:spPr>
          <a:xfrm>
            <a:off x="609600" y="1285860"/>
            <a:ext cx="8229600" cy="4992703"/>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6000" b="0" i="0" u="none" strike="noStrike" kern="1200" cap="none" spc="0" normalizeH="0" noProof="0" dirty="0" smtClean="0">
                <a:ln>
                  <a:noFill/>
                </a:ln>
                <a:solidFill>
                  <a:schemeClr val="tx1"/>
                </a:solidFill>
                <a:effectLst/>
                <a:uLnTx/>
                <a:uFillTx/>
                <a:latin typeface="+mn-lt"/>
                <a:ea typeface="+mn-ea"/>
                <a:cs typeface="+mn-cs"/>
              </a:rPr>
              <a:t>       Agente Comercial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pt-BR" sz="12000" dirty="0" smtClean="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noProof="0" dirty="0" smtClean="0">
                <a:ln>
                  <a:noFill/>
                </a:ln>
                <a:solidFill>
                  <a:schemeClr val="tx1"/>
                </a:solidFill>
                <a:effectLst/>
                <a:uLnTx/>
                <a:uFillTx/>
                <a:latin typeface="+mn-lt"/>
                <a:ea typeface="+mn-ea"/>
                <a:cs typeface="+mn-cs"/>
              </a:rPr>
              <a:t>La   figura  de  un   agente  comercial  es necesária</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principalmente porque la  comunicación debe ser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muy clara con el cliente. Desafortunadamente  no</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es comum  que se  hable  castellano en Brasil y  el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agente  hará  el  puente  entre  el productor  y    el</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cliente,  desde  contractos, acuerdos  de    precios,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créditos,  mirando siempre la legislación brasileña.</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noProof="0" dirty="0" smtClean="0">
                <a:ln>
                  <a:noFill/>
                </a:ln>
                <a:solidFill>
                  <a:schemeClr val="tx1"/>
                </a:solidFill>
                <a:effectLst/>
                <a:uLnTx/>
                <a:uFillTx/>
                <a:latin typeface="+mn-lt"/>
                <a:ea typeface="+mn-ea"/>
                <a:cs typeface="+mn-cs"/>
              </a:rPr>
              <a:t>Por el tamaño del País,  con distancias de 4000 km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BR" sz="12000" dirty="0" smtClean="0"/>
              <a:t>       </a:t>
            </a: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1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algn="just">
              <a:buNone/>
            </a:pPr>
            <a:r>
              <a:rPr lang="pt-BR" dirty="0" smtClean="0"/>
              <a:t>    El grupo Daimex fué constituido em 1995 actuando basicamente  en el Norte y Noreste brasileño. En 1999 emprezamos una relación de representación comercial con Petco - Petroquimica Colombiana (hoy Mexichem) que se mantiene hasta hoy.   El grupo también tiene una Trading Company en Suape, que hace la distribuición de productos,  basicamente químicos,  en la región  y cuatro plantas de Espumas y Colchones, una planta de sillas plásticas (base polipropileno) y una Trading en China. El total de ventas és US$ 100.000M año.</a:t>
            </a: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6" name="TextBox 5"/>
          <p:cNvSpPr txBox="1"/>
          <p:nvPr/>
        </p:nvSpPr>
        <p:spPr>
          <a:xfrm>
            <a:off x="571472" y="1500174"/>
            <a:ext cx="8215370" cy="5262979"/>
          </a:xfrm>
          <a:prstGeom prst="rect">
            <a:avLst/>
          </a:prstGeom>
          <a:noFill/>
        </p:spPr>
        <p:txBody>
          <a:bodyPr wrap="square" rtlCol="0">
            <a:spAutoFit/>
          </a:bodyPr>
          <a:lstStyle/>
          <a:p>
            <a:r>
              <a:rPr lang="pt-BR" sz="3000" dirty="0" smtClean="0"/>
              <a:t>entre el Sur y el Noreste,  es posible,  para algunos productos   mas   pulverizados,    trabajar   con    2 agentes.   </a:t>
            </a:r>
          </a:p>
          <a:p>
            <a:r>
              <a:rPr lang="pt-BR" sz="3000" dirty="0" smtClean="0"/>
              <a:t>La presencia   del agente junto   al cliente debe ser contínua,  acompañando  y   asesorando el  cliente  en   todo   el  proceso  de  importación,   desde    la compra hasta la nacionalización.                                   </a:t>
            </a:r>
          </a:p>
          <a:p>
            <a:r>
              <a:rPr lang="pt-BR" sz="3000" dirty="0" smtClean="0"/>
              <a:t>El   agente   debe  ser  escojido por   su    capacidad  técnica,  conocimiento   del   mercado   y capacidad económica     y     debe     prestar   um   servicio   de </a:t>
            </a:r>
          </a:p>
          <a:p>
            <a:endParaRPr lang="pt-BR" dirty="0" smtClean="0"/>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514350" indent="-514350" algn="just">
              <a:buAutoNum type="arabicParenR"/>
            </a:pPr>
            <a:endParaRPr lang="pt-BR" dirty="0" smtClean="0"/>
          </a:p>
          <a:p>
            <a:pPr marL="514350" indent="-514350" algn="just">
              <a:buNone/>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
        <p:nvSpPr>
          <p:cNvPr id="6" name="TextBox 5"/>
          <p:cNvSpPr txBox="1"/>
          <p:nvPr/>
        </p:nvSpPr>
        <p:spPr>
          <a:xfrm>
            <a:off x="571472" y="1500174"/>
            <a:ext cx="8215370" cy="3877985"/>
          </a:xfrm>
          <a:prstGeom prst="rect">
            <a:avLst/>
          </a:prstGeom>
          <a:noFill/>
        </p:spPr>
        <p:txBody>
          <a:bodyPr wrap="square" rtlCol="0">
            <a:spAutoFit/>
          </a:bodyPr>
          <a:lstStyle/>
          <a:p>
            <a:r>
              <a:rPr lang="pt-BR" sz="3000" dirty="0" smtClean="0"/>
              <a:t>de   información sobre   cambios  de  la  Legislación,  manteniendo   informados    tanto    el     productor colombiano  como   el    cliente  de   cada punto del proceso.  Muchas   empresas    medianas no tienen una   persona   especializada   em   importación y el agente hace ese papel,  incluso orientando el agente aduanal cuando necesário.</a:t>
            </a:r>
          </a:p>
          <a:p>
            <a:endParaRPr lang="pt-BR" dirty="0" smtClean="0"/>
          </a:p>
          <a:p>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ts.jpg"/>
          <p:cNvPicPr>
            <a:picLocks noChangeAspect="1"/>
          </p:cNvPicPr>
          <p:nvPr/>
        </p:nvPicPr>
        <p:blipFill>
          <a:blip r:embed="rId2" cstate="print"/>
          <a:stretch>
            <a:fillRect/>
          </a:stretch>
        </p:blipFill>
        <p:spPr>
          <a:xfrm>
            <a:off x="475097" y="0"/>
            <a:ext cx="2382391" cy="1338194"/>
          </a:xfrm>
          <a:prstGeom prst="rect">
            <a:avLst/>
          </a:prstGeom>
        </p:spPr>
      </p:pic>
      <p:pic>
        <p:nvPicPr>
          <p:cNvPr id="11" name="Espaço Reservado para Conteúdo 10" descr="Portos01.png"/>
          <p:cNvPicPr>
            <a:picLocks noGrp="1" noChangeAspect="1"/>
          </p:cNvPicPr>
          <p:nvPr>
            <p:ph idx="1"/>
          </p:nvPr>
        </p:nvPicPr>
        <p:blipFill>
          <a:blip r:embed="rId3" cstate="print"/>
          <a:stretch>
            <a:fillRect/>
          </a:stretch>
        </p:blipFill>
        <p:spPr>
          <a:xfrm>
            <a:off x="1571604" y="2071678"/>
            <a:ext cx="5734851" cy="3648584"/>
          </a:xfrm>
        </p:spPr>
      </p:pic>
      <p:sp>
        <p:nvSpPr>
          <p:cNvPr id="5" name="TextBox 4"/>
          <p:cNvSpPr txBox="1"/>
          <p:nvPr/>
        </p:nvSpPr>
        <p:spPr>
          <a:xfrm>
            <a:off x="2857488" y="857232"/>
            <a:ext cx="5429288" cy="1077218"/>
          </a:xfrm>
          <a:prstGeom prst="rect">
            <a:avLst/>
          </a:prstGeom>
          <a:noFill/>
        </p:spPr>
        <p:txBody>
          <a:bodyPr wrap="square" rtlCol="0">
            <a:spAutoFit/>
          </a:bodyPr>
          <a:lstStyle/>
          <a:p>
            <a:pPr lvl="1"/>
            <a:endParaRPr lang="pt-BR" sz="3200" b="1" dirty="0" smtClean="0">
              <a:solidFill>
                <a:srgbClr val="0070C0"/>
              </a:solidFill>
            </a:endParaRPr>
          </a:p>
          <a:p>
            <a:pPr lvl="1"/>
            <a:r>
              <a:rPr lang="pt-BR" sz="3200" b="1" dirty="0" smtClean="0">
                <a:solidFill>
                  <a:srgbClr val="0070C0"/>
                </a:solidFill>
              </a:rPr>
              <a:t>Principales Puertos de Brasil</a:t>
            </a:r>
            <a:endParaRPr lang="pt-BR" sz="32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ats.jpg"/>
          <p:cNvPicPr>
            <a:picLocks noChangeAspect="1"/>
          </p:cNvPicPr>
          <p:nvPr/>
        </p:nvPicPr>
        <p:blipFill>
          <a:blip r:embed="rId2" cstate="print"/>
          <a:stretch>
            <a:fillRect/>
          </a:stretch>
        </p:blipFill>
        <p:spPr>
          <a:xfrm>
            <a:off x="395536" y="0"/>
            <a:ext cx="2382391" cy="1338194"/>
          </a:xfrm>
          <a:prstGeom prst="rect">
            <a:avLst/>
          </a:prstGeom>
        </p:spPr>
      </p:pic>
      <p:sp>
        <p:nvSpPr>
          <p:cNvPr id="7" name="Espaço Reservado para Conteúdo 2"/>
          <p:cNvSpPr txBox="1">
            <a:spLocks/>
          </p:cNvSpPr>
          <p:nvPr/>
        </p:nvSpPr>
        <p:spPr>
          <a:xfrm>
            <a:off x="323528" y="692696"/>
            <a:ext cx="8291264" cy="5616624"/>
          </a:xfrm>
          <a:prstGeom prst="rect">
            <a:avLst/>
          </a:prstGeom>
        </p:spPr>
        <p:txBody>
          <a:bodyPr vert="horz" lIns="91440" tIns="45720" rIns="91440" bIns="45720" rtlCol="0">
            <a:normAutofit/>
          </a:bodyPr>
          <a:lstStyle/>
          <a:p>
            <a:pPr lvl="0" algn="ctr">
              <a:spcBef>
                <a:spcPct val="20000"/>
              </a:spcBef>
            </a:pPr>
            <a:endParaRPr kumimoji="0" lang="pt-B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1" y="1628800"/>
            <a:ext cx="2707067"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2924944"/>
            <a:ext cx="3240360" cy="3666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ítulo 5"/>
          <p:cNvSpPr txBox="1">
            <a:spLocks/>
          </p:cNvSpPr>
          <p:nvPr/>
        </p:nvSpPr>
        <p:spPr>
          <a:xfrm>
            <a:off x="323528" y="260648"/>
            <a:ext cx="8373616"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rgbClr val="FF0000"/>
                </a:solidFill>
                <a:effectLst/>
                <a:uLnTx/>
                <a:uFillTx/>
                <a:latin typeface="+mj-lt"/>
                <a:ea typeface="+mj-ea"/>
                <a:cs typeface="+mj-cs"/>
              </a:rPr>
              <a:t>                       </a:t>
            </a:r>
            <a:endParaRPr kumimoji="0" lang="pt-BR" sz="3200" b="1" i="0" u="none" strike="noStrike" kern="1200" cap="none" spc="0" normalizeH="0" baseline="0" noProof="0" dirty="0">
              <a:ln>
                <a:noFill/>
              </a:ln>
              <a:solidFill>
                <a:srgbClr val="C00000"/>
              </a:solidFill>
              <a:effectLst/>
              <a:uLnTx/>
              <a:uFillTx/>
              <a:latin typeface="+mj-lt"/>
              <a:ea typeface="+mj-ea"/>
              <a:cs typeface="+mj-cs"/>
            </a:endParaRPr>
          </a:p>
        </p:txBody>
      </p:sp>
      <p:pic>
        <p:nvPicPr>
          <p:cNvPr id="8" name="Picture 8" descr="http://www.oragoo.net/wp-content/uploads/2009/08/mapa_regiao_nort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99792" y="980728"/>
            <a:ext cx="3672408" cy="215817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Conector reto 11"/>
          <p:cNvCxnSpPr/>
          <p:nvPr/>
        </p:nvCxnSpPr>
        <p:spPr>
          <a:xfrm flipV="1">
            <a:off x="1403648" y="2708920"/>
            <a:ext cx="1512168" cy="44779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V="1">
            <a:off x="3635896" y="3140968"/>
            <a:ext cx="3024336" cy="79209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7" name="Retângulo 16"/>
          <p:cNvSpPr/>
          <p:nvPr/>
        </p:nvSpPr>
        <p:spPr>
          <a:xfrm>
            <a:off x="827584" y="1484784"/>
            <a:ext cx="2286000" cy="646331"/>
          </a:xfrm>
          <a:prstGeom prst="rect">
            <a:avLst/>
          </a:prstGeom>
        </p:spPr>
        <p:txBody>
          <a:bodyPr wrap="square">
            <a:spAutoFit/>
          </a:bodyPr>
          <a:lstStyle/>
          <a:p>
            <a:r>
              <a:rPr lang="pt-BR" dirty="0" smtClean="0"/>
              <a:t>Región </a:t>
            </a:r>
            <a:r>
              <a:rPr lang="pt-BR" b="1" dirty="0" smtClean="0"/>
              <a:t>Norte</a:t>
            </a:r>
            <a:r>
              <a:rPr lang="pt-BR" dirty="0" smtClean="0"/>
              <a:t> de Brasil</a:t>
            </a:r>
          </a:p>
          <a:p>
            <a:r>
              <a:rPr lang="pt-BR" dirty="0" smtClean="0"/>
              <a:t>16MM Habitantes</a:t>
            </a:r>
            <a:endParaRPr lang="pt-BR" dirty="0"/>
          </a:p>
        </p:txBody>
      </p:sp>
      <p:sp>
        <p:nvSpPr>
          <p:cNvPr id="18" name="Retângulo 17"/>
          <p:cNvSpPr/>
          <p:nvPr/>
        </p:nvSpPr>
        <p:spPr>
          <a:xfrm>
            <a:off x="6156176" y="4509120"/>
            <a:ext cx="2718048" cy="646331"/>
          </a:xfrm>
          <a:prstGeom prst="rect">
            <a:avLst/>
          </a:prstGeom>
        </p:spPr>
        <p:txBody>
          <a:bodyPr wrap="square">
            <a:spAutoFit/>
          </a:bodyPr>
          <a:lstStyle/>
          <a:p>
            <a:r>
              <a:rPr lang="pt-BR" dirty="0" smtClean="0"/>
              <a:t>Región </a:t>
            </a:r>
            <a:r>
              <a:rPr lang="pt-BR" b="1" dirty="0" smtClean="0"/>
              <a:t>Noreste</a:t>
            </a:r>
            <a:r>
              <a:rPr lang="pt-BR" dirty="0" smtClean="0"/>
              <a:t> de Brasil</a:t>
            </a:r>
          </a:p>
          <a:p>
            <a:r>
              <a:rPr lang="pt-BR" dirty="0" smtClean="0"/>
              <a:t>53MM Habitantes</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en-GB" sz="1800" dirty="0" smtClean="0"/>
              <a:t>La Region </a:t>
            </a:r>
            <a:r>
              <a:rPr lang="en-GB" sz="1800" dirty="0" err="1" smtClean="0"/>
              <a:t>Norte-Noreste</a:t>
            </a:r>
            <a:r>
              <a:rPr lang="en-GB" sz="1800" dirty="0" smtClean="0"/>
              <a:t> de </a:t>
            </a:r>
            <a:r>
              <a:rPr lang="en-GB" sz="1800" dirty="0" err="1" smtClean="0"/>
              <a:t>Brasil</a:t>
            </a:r>
            <a:r>
              <a:rPr lang="en-GB" sz="1800" dirty="0" smtClean="0"/>
              <a:t> </a:t>
            </a:r>
            <a:r>
              <a:rPr lang="en-GB" sz="1800" dirty="0" err="1" smtClean="0"/>
              <a:t>es</a:t>
            </a:r>
            <a:r>
              <a:rPr lang="en-GB" sz="1800" dirty="0" smtClean="0"/>
              <a:t> </a:t>
            </a:r>
            <a:r>
              <a:rPr lang="en-GB" sz="1800" dirty="0" err="1" smtClean="0"/>
              <a:t>visiblemente</a:t>
            </a:r>
            <a:r>
              <a:rPr lang="en-GB" sz="1800" dirty="0" smtClean="0"/>
              <a:t> </a:t>
            </a:r>
            <a:r>
              <a:rPr lang="en-GB" sz="1800" dirty="0" err="1" smtClean="0"/>
              <a:t>rica</a:t>
            </a:r>
            <a:r>
              <a:rPr lang="en-GB" sz="1800" dirty="0" smtClean="0"/>
              <a:t>.    </a:t>
            </a:r>
            <a:r>
              <a:rPr lang="en-GB" sz="1800" dirty="0" err="1" smtClean="0"/>
              <a:t>Estimulado</a:t>
            </a:r>
            <a:r>
              <a:rPr lang="en-GB" sz="1800" dirty="0" smtClean="0"/>
              <a:t> </a:t>
            </a:r>
            <a:r>
              <a:rPr lang="en-GB" sz="1800" dirty="0" err="1" smtClean="0"/>
              <a:t>por</a:t>
            </a:r>
            <a:r>
              <a:rPr lang="en-GB" sz="1800" dirty="0" smtClean="0"/>
              <a:t> un </a:t>
            </a:r>
            <a:r>
              <a:rPr lang="en-GB" sz="1800" dirty="0" err="1" smtClean="0"/>
              <a:t>volumen</a:t>
            </a:r>
            <a:r>
              <a:rPr lang="en-GB" sz="1800" dirty="0" smtClean="0"/>
              <a:t> </a:t>
            </a:r>
            <a:r>
              <a:rPr lang="en-GB" sz="1800" dirty="0" err="1" smtClean="0"/>
              <a:t>récord</a:t>
            </a:r>
            <a:r>
              <a:rPr lang="en-GB" sz="1800" dirty="0" smtClean="0"/>
              <a:t>  de </a:t>
            </a:r>
            <a:r>
              <a:rPr lang="en-GB" sz="1800" dirty="0" err="1" smtClean="0"/>
              <a:t>inversiones</a:t>
            </a:r>
            <a:r>
              <a:rPr lang="en-GB" sz="1800" dirty="0" smtClean="0"/>
              <a:t> </a:t>
            </a:r>
            <a:r>
              <a:rPr lang="en-GB" sz="1800" dirty="0" err="1" smtClean="0"/>
              <a:t>públicas</a:t>
            </a:r>
            <a:r>
              <a:rPr lang="en-GB" sz="1800" dirty="0" smtClean="0"/>
              <a:t> y </a:t>
            </a:r>
            <a:r>
              <a:rPr lang="en-GB" sz="1800" dirty="0" err="1" smtClean="0"/>
              <a:t>privadas</a:t>
            </a:r>
            <a:r>
              <a:rPr lang="en-GB" sz="1800" dirty="0" smtClean="0"/>
              <a:t>,  los </a:t>
            </a:r>
            <a:r>
              <a:rPr lang="en-GB" sz="1800" dirty="0" err="1" smtClean="0"/>
              <a:t>nueve</a:t>
            </a:r>
            <a:r>
              <a:rPr lang="en-GB" sz="1800" dirty="0" smtClean="0"/>
              <a:t> </a:t>
            </a:r>
            <a:r>
              <a:rPr lang="en-GB" sz="1800" dirty="0" err="1" smtClean="0"/>
              <a:t>Estados</a:t>
            </a:r>
            <a:r>
              <a:rPr lang="en-GB" sz="1800" dirty="0" smtClean="0"/>
              <a:t> </a:t>
            </a:r>
            <a:r>
              <a:rPr lang="en-GB" sz="1800" dirty="0" err="1" smtClean="0"/>
              <a:t>presentan</a:t>
            </a:r>
            <a:r>
              <a:rPr lang="en-GB" sz="1800" dirty="0" smtClean="0"/>
              <a:t> </a:t>
            </a:r>
            <a:r>
              <a:rPr lang="en-GB" sz="1800" dirty="0" err="1" smtClean="0"/>
              <a:t>una</a:t>
            </a:r>
            <a:r>
              <a:rPr lang="en-GB" sz="1800" dirty="0" smtClean="0"/>
              <a:t> </a:t>
            </a:r>
            <a:r>
              <a:rPr lang="en-GB" sz="1800" dirty="0" err="1" smtClean="0"/>
              <a:t>tasa</a:t>
            </a:r>
            <a:r>
              <a:rPr lang="en-GB" sz="1800" dirty="0" smtClean="0"/>
              <a:t> de </a:t>
            </a:r>
            <a:r>
              <a:rPr lang="en-GB" sz="1800" dirty="0" err="1" smtClean="0"/>
              <a:t>crecimiento</a:t>
            </a:r>
            <a:r>
              <a:rPr lang="en-GB" sz="1800" dirty="0" smtClean="0"/>
              <a:t> comparable al </a:t>
            </a:r>
            <a:r>
              <a:rPr lang="en-GB" sz="1800" dirty="0" err="1" smtClean="0"/>
              <a:t>porcentaje</a:t>
            </a:r>
            <a:r>
              <a:rPr lang="en-GB" sz="1800" dirty="0" smtClean="0"/>
              <a:t> de </a:t>
            </a:r>
            <a:r>
              <a:rPr lang="en-GB" sz="1800" dirty="0" err="1" smtClean="0"/>
              <a:t>crecimiento</a:t>
            </a:r>
            <a:r>
              <a:rPr lang="en-GB" sz="1800" dirty="0" smtClean="0"/>
              <a:t> de la </a:t>
            </a:r>
            <a:r>
              <a:rPr lang="en-GB" sz="1800" dirty="0" err="1" smtClean="0"/>
              <a:t>economia</a:t>
            </a:r>
            <a:r>
              <a:rPr lang="en-GB" sz="1800" dirty="0" smtClean="0"/>
              <a:t> china.</a:t>
            </a:r>
          </a:p>
          <a:p>
            <a:pPr algn="just"/>
            <a:r>
              <a:rPr lang="en-GB" sz="1800" dirty="0" err="1" smtClean="0"/>
              <a:t>Aunque</a:t>
            </a:r>
            <a:r>
              <a:rPr lang="en-GB" sz="1800" dirty="0" smtClean="0"/>
              <a:t> </a:t>
            </a:r>
            <a:r>
              <a:rPr lang="en-GB" sz="1800" dirty="0" err="1" smtClean="0"/>
              <a:t>sigue</a:t>
            </a:r>
            <a:r>
              <a:rPr lang="en-GB" sz="1800" dirty="0" smtClean="0"/>
              <a:t> </a:t>
            </a:r>
            <a:r>
              <a:rPr lang="en-GB" sz="1800" dirty="0" err="1" smtClean="0"/>
              <a:t>predominnado</a:t>
            </a:r>
            <a:r>
              <a:rPr lang="en-GB" sz="1800" dirty="0" smtClean="0"/>
              <a:t> </a:t>
            </a:r>
            <a:r>
              <a:rPr lang="en-GB" sz="1800" dirty="0" err="1" smtClean="0"/>
              <a:t>como</a:t>
            </a:r>
            <a:r>
              <a:rPr lang="en-GB" sz="1800" dirty="0" smtClean="0"/>
              <a:t> </a:t>
            </a:r>
            <a:r>
              <a:rPr lang="en-GB" sz="1800" dirty="0" err="1" smtClean="0"/>
              <a:t>fuerza</a:t>
            </a:r>
            <a:r>
              <a:rPr lang="en-GB" sz="1800" dirty="0" smtClean="0"/>
              <a:t> </a:t>
            </a:r>
            <a:r>
              <a:rPr lang="en-GB" sz="1800" dirty="0" err="1" smtClean="0"/>
              <a:t>económica</a:t>
            </a:r>
            <a:r>
              <a:rPr lang="en-GB" sz="1800" dirty="0" smtClean="0"/>
              <a:t>,  </a:t>
            </a:r>
            <a:r>
              <a:rPr lang="en-GB" sz="1800" dirty="0" err="1" smtClean="0"/>
              <a:t>las</a:t>
            </a:r>
            <a:r>
              <a:rPr lang="en-GB" sz="1800" dirty="0" smtClean="0"/>
              <a:t> </a:t>
            </a:r>
            <a:r>
              <a:rPr lang="en-GB" sz="1800" dirty="0" err="1" smtClean="0"/>
              <a:t>Regiones</a:t>
            </a:r>
            <a:r>
              <a:rPr lang="en-GB" sz="1800" dirty="0" smtClean="0"/>
              <a:t> Sur y </a:t>
            </a:r>
            <a:r>
              <a:rPr lang="en-GB" sz="1800" dirty="0" err="1" smtClean="0"/>
              <a:t>Sudeste</a:t>
            </a:r>
            <a:r>
              <a:rPr lang="en-GB" sz="1800" dirty="0" smtClean="0"/>
              <a:t> </a:t>
            </a:r>
            <a:r>
              <a:rPr lang="en-GB" sz="1800" dirty="0" err="1" smtClean="0"/>
              <a:t>estan</a:t>
            </a:r>
            <a:r>
              <a:rPr lang="en-GB" sz="1800" dirty="0" smtClean="0"/>
              <a:t> </a:t>
            </a:r>
            <a:r>
              <a:rPr lang="en-GB" sz="1800" dirty="0" err="1" smtClean="0"/>
              <a:t>perdiendo</a:t>
            </a:r>
            <a:r>
              <a:rPr lang="en-GB" sz="1800" dirty="0" smtClean="0"/>
              <a:t> </a:t>
            </a:r>
            <a:r>
              <a:rPr lang="en-GB" sz="1800" dirty="0" err="1" smtClean="0"/>
              <a:t>espacio</a:t>
            </a:r>
            <a:r>
              <a:rPr lang="en-GB" sz="1800" dirty="0" smtClean="0"/>
              <a:t> en el </a:t>
            </a:r>
            <a:r>
              <a:rPr lang="en-GB" sz="1800" dirty="0" err="1" smtClean="0"/>
              <a:t>volumen</a:t>
            </a:r>
            <a:r>
              <a:rPr lang="en-GB" sz="1800" dirty="0" smtClean="0"/>
              <a:t> de </a:t>
            </a:r>
            <a:r>
              <a:rPr lang="en-GB" sz="1800" dirty="0" err="1" smtClean="0"/>
              <a:t>las</a:t>
            </a:r>
            <a:r>
              <a:rPr lang="en-GB" sz="1800" dirty="0" smtClean="0"/>
              <a:t> </a:t>
            </a:r>
            <a:r>
              <a:rPr lang="en-GB" sz="1800" dirty="0" err="1" smtClean="0"/>
              <a:t>ventas</a:t>
            </a:r>
            <a:r>
              <a:rPr lang="en-GB" sz="1800" dirty="0" smtClean="0"/>
              <a:t> </a:t>
            </a:r>
            <a:r>
              <a:rPr lang="en-GB" sz="1800" dirty="0" err="1" smtClean="0"/>
              <a:t>nacionales</a:t>
            </a:r>
            <a:r>
              <a:rPr lang="en-GB" sz="1800" dirty="0" smtClean="0"/>
              <a:t> </a:t>
            </a:r>
            <a:r>
              <a:rPr lang="en-GB" sz="1800" dirty="0" err="1" smtClean="0"/>
              <a:t>para</a:t>
            </a:r>
            <a:r>
              <a:rPr lang="en-GB" sz="1800" dirty="0" smtClean="0"/>
              <a:t> los </a:t>
            </a:r>
            <a:r>
              <a:rPr lang="en-GB" sz="1800" dirty="0" err="1" smtClean="0"/>
              <a:t>Estados</a:t>
            </a:r>
            <a:r>
              <a:rPr lang="en-GB" sz="1800" dirty="0" smtClean="0"/>
              <a:t> de la Region </a:t>
            </a:r>
            <a:r>
              <a:rPr lang="en-GB" sz="1800" dirty="0" err="1" smtClean="0"/>
              <a:t>Norte-Noreste</a:t>
            </a:r>
            <a:r>
              <a:rPr lang="en-GB" sz="1800" dirty="0" smtClean="0"/>
              <a:t> del País. </a:t>
            </a:r>
            <a:endParaRPr lang="pt-BR" sz="1800" dirty="0" smtClean="0"/>
          </a:p>
          <a:p>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3717032"/>
            <a:ext cx="7560840" cy="23042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3347864" y="260648"/>
            <a:ext cx="3965766" cy="1077218"/>
          </a:xfrm>
          <a:prstGeom prst="rect">
            <a:avLst/>
          </a:prstGeom>
        </p:spPr>
        <p:txBody>
          <a:bodyPr wrap="none">
            <a:spAutoFit/>
          </a:bodyPr>
          <a:lstStyle/>
          <a:p>
            <a:r>
              <a:rPr lang="pt-BR" sz="3200" b="1" dirty="0" smtClean="0">
                <a:ln w="12700">
                  <a:solidFill>
                    <a:schemeClr val="tx2">
                      <a:satMod val="155000"/>
                    </a:schemeClr>
                  </a:solidFill>
                  <a:prstDash val="solid"/>
                </a:ln>
                <a:solidFill>
                  <a:srgbClr val="0E2138"/>
                </a:solidFill>
                <a:effectLst>
                  <a:outerShdw blurRad="41275" dist="20320" dir="1800000" algn="tl" rotWithShape="0">
                    <a:srgbClr val="000000">
                      <a:alpha val="40000"/>
                    </a:srgbClr>
                  </a:outerShdw>
                </a:effectLst>
              </a:rPr>
              <a:t>Norte e Noreste</a:t>
            </a:r>
          </a:p>
          <a:p>
            <a:r>
              <a:rPr lang="pt-BR" sz="3200" b="1" dirty="0" smtClean="0">
                <a:ln w="12700">
                  <a:solidFill>
                    <a:schemeClr val="tx2">
                      <a:satMod val="155000"/>
                    </a:schemeClr>
                  </a:solidFill>
                  <a:prstDash val="solid"/>
                </a:ln>
                <a:solidFill>
                  <a:srgbClr val="0E2138"/>
                </a:solidFill>
                <a:effectLst>
                  <a:outerShdw blurRad="41275" dist="20320" dir="1800000" algn="tl" rotWithShape="0">
                    <a:srgbClr val="000000">
                      <a:alpha val="40000"/>
                    </a:srgbClr>
                  </a:outerShdw>
                </a:effectLst>
              </a:rPr>
              <a:t>Potencial de Consumo</a:t>
            </a:r>
            <a:endParaRPr lang="pt-B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pibimage.jpg"/>
          <p:cNvPicPr>
            <a:picLocks noGrp="1" noChangeAspect="1"/>
          </p:cNvPicPr>
          <p:nvPr>
            <p:ph idx="1"/>
          </p:nvPr>
        </p:nvPicPr>
        <p:blipFill>
          <a:blip r:embed="rId2" cstate="print"/>
          <a:stretch>
            <a:fillRect/>
          </a:stretch>
        </p:blipFill>
        <p:spPr>
          <a:xfrm>
            <a:off x="3071802" y="714356"/>
            <a:ext cx="5357012" cy="5577483"/>
          </a:xfrm>
        </p:spPr>
      </p:pic>
      <p:pic>
        <p:nvPicPr>
          <p:cNvPr id="4" name="Imagem 3" descr="cats.jpg"/>
          <p:cNvPicPr>
            <a:picLocks noChangeAspect="1"/>
          </p:cNvPicPr>
          <p:nvPr/>
        </p:nvPicPr>
        <p:blipFill>
          <a:blip r:embed="rId3"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ctr">
              <a:buNone/>
            </a:pPr>
            <a:r>
              <a:rPr lang="pt-BR" dirty="0" smtClean="0"/>
              <a:t>INFORMACIÓN GENERAL DE LOS</a:t>
            </a:r>
          </a:p>
          <a:p>
            <a:pPr algn="ctr"/>
            <a:endParaRPr lang="pt-BR" dirty="0" smtClean="0"/>
          </a:p>
          <a:p>
            <a:pPr algn="ctr">
              <a:buNone/>
            </a:pPr>
            <a:endParaRPr lang="pt-BR" dirty="0" smtClean="0"/>
          </a:p>
          <a:p>
            <a:pPr algn="ctr">
              <a:buNone/>
            </a:pPr>
            <a:r>
              <a:rPr lang="pt-BR" dirty="0" smtClean="0"/>
              <a:t> PROCEDIMIENTOS DE ADUANA Y ACESO AL </a:t>
            </a:r>
          </a:p>
          <a:p>
            <a:pPr algn="ctr">
              <a:buNone/>
            </a:pPr>
            <a:endParaRPr lang="pt-BR" dirty="0" smtClean="0"/>
          </a:p>
          <a:p>
            <a:pPr algn="ctr">
              <a:buNone/>
            </a:pPr>
            <a:endParaRPr lang="pt-BR" dirty="0" smtClean="0"/>
          </a:p>
          <a:p>
            <a:pPr algn="ctr">
              <a:buNone/>
            </a:pPr>
            <a:r>
              <a:rPr lang="pt-BR" dirty="0" smtClean="0"/>
              <a:t>MERCADO</a:t>
            </a:r>
          </a:p>
          <a:p>
            <a:pPr algn="just">
              <a:buNone/>
            </a:pPr>
            <a:endParaRPr lang="pt-BR" dirty="0" smtClean="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r>
              <a:rPr lang="pt-BR" sz="5700" dirty="0" smtClean="0"/>
              <a:t>INFORMACIÓN GENERAL</a:t>
            </a:r>
          </a:p>
          <a:p>
            <a:endParaRPr lang="pt-BR" sz="3900" dirty="0" smtClean="0"/>
          </a:p>
          <a:p>
            <a:pPr algn="just">
              <a:buNone/>
            </a:pPr>
            <a:r>
              <a:rPr lang="pt-BR" sz="4600" dirty="0" smtClean="0"/>
              <a:t>    Brasil és un País muy cerrado a las importaciones en General .  Tenemos una tarifa de importación (arancel) media de 20% sobre el precio CFR del producto.  Aun tenemos otros impuestos que son aplicados sobre el valor de importación,  como el Pis/Cofins , el IVA e el IPI.   Todos eses puntos negativos tornanse positivos para Colombia por el acuerdo ACE-39.  Para el Norte y Noreste tenemos ventajas adicionales sobre el resto del País,  como sigue:</a:t>
            </a:r>
          </a:p>
          <a:p>
            <a:pPr algn="just">
              <a:buNone/>
            </a:pPr>
            <a:endParaRPr lang="pt-BR" dirty="0" smtClean="0"/>
          </a:p>
          <a:p>
            <a:pPr algn="just">
              <a:buNone/>
            </a:pPr>
            <a:endParaRPr lang="pt-BR" dirty="0" smtClean="0"/>
          </a:p>
          <a:p>
            <a:pPr algn="just">
              <a:buNone/>
            </a:pPr>
            <a:endParaRPr lang="pt-BR" dirty="0" smtClean="0"/>
          </a:p>
          <a:p>
            <a:pPr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28736"/>
            <a:ext cx="8229600" cy="4786346"/>
          </a:xfrm>
        </p:spPr>
        <p:txBody>
          <a:bodyPr>
            <a:normAutofit fontScale="92500" lnSpcReduction="20000"/>
          </a:bodyPr>
          <a:lstStyle/>
          <a:p>
            <a:pPr marL="514350" indent="-514350" algn="just">
              <a:buNone/>
            </a:pPr>
            <a:r>
              <a:rPr lang="pt-BR" dirty="0" smtClean="0"/>
              <a:t>1) El costo de flete del Sur y Sudeste (regiones industriales) para el Norte/Noreste es 3 veces  mas caro que el correspondiente de Cartagena para el mismo destino.  Ejemplo:  un contenedor de 40’’ del Sur para Suape es USD3000 contra USD1000 desde Cartagena; </a:t>
            </a:r>
          </a:p>
          <a:p>
            <a:pPr marL="514350" indent="-514350" algn="just">
              <a:buAutoNum type="arabicParenR" startAt="2"/>
            </a:pPr>
            <a:r>
              <a:rPr lang="pt-BR" dirty="0" smtClean="0"/>
              <a:t>El tiempo de transito de Cartagena a Suape, por ejemplo,  es de 7 dias;</a:t>
            </a:r>
          </a:p>
          <a:p>
            <a:pPr marL="514350" indent="-514350" algn="just">
              <a:buAutoNum type="arabicParenR" startAt="3"/>
            </a:pPr>
            <a:r>
              <a:rPr lang="pt-BR" dirty="0" smtClean="0"/>
              <a:t>Hay embarques semanales para esa ruta;</a:t>
            </a:r>
          </a:p>
          <a:p>
            <a:pPr marL="514350" indent="-514350" algn="just">
              <a:buNone/>
            </a:pPr>
            <a:r>
              <a:rPr lang="pt-BR" dirty="0" smtClean="0"/>
              <a:t>4) Los tiempos para liberación del producto en las Aduanas de la Región son mas cortos que en el  Sur y menos costosos.</a:t>
            </a:r>
          </a:p>
          <a:p>
            <a:pPr marL="514350" indent="-514350" algn="just">
              <a:buAutoNum type="arabicParenR"/>
            </a:pPr>
            <a:endParaRPr lang="pt-BR" dirty="0" smtClean="0"/>
          </a:p>
          <a:p>
            <a:pPr marL="514350" indent="-514350" algn="just">
              <a:buAutoNum type="arabicParenR"/>
            </a:pPr>
            <a:endParaRPr lang="pt-BR" dirty="0" smtClean="0"/>
          </a:p>
          <a:p>
            <a:pPr marL="514350" indent="-514350" algn="just">
              <a:buNone/>
            </a:pPr>
            <a:endParaRPr lang="pt-BR" dirty="0"/>
          </a:p>
        </p:txBody>
      </p:sp>
      <p:pic>
        <p:nvPicPr>
          <p:cNvPr id="4" name="Imagem 3" descr="cats.jpg"/>
          <p:cNvPicPr>
            <a:picLocks noChangeAspect="1"/>
          </p:cNvPicPr>
          <p:nvPr/>
        </p:nvPicPr>
        <p:blipFill>
          <a:blip r:embed="rId2" cstate="print"/>
          <a:stretch>
            <a:fillRect/>
          </a:stretch>
        </p:blipFill>
        <p:spPr>
          <a:xfrm>
            <a:off x="395536" y="0"/>
            <a:ext cx="2382391" cy="133819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1190</Words>
  <Application>Microsoft Office PowerPoint</Application>
  <PresentationFormat>On-screen Show (4:3)</PresentationFormat>
  <Paragraphs>118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Daimex3</dc:creator>
  <cp:lastModifiedBy>chris</cp:lastModifiedBy>
  <cp:revision>55</cp:revision>
  <dcterms:created xsi:type="dcterms:W3CDTF">2013-05-30T11:52:27Z</dcterms:created>
  <dcterms:modified xsi:type="dcterms:W3CDTF">2013-06-04T12:28:54Z</dcterms:modified>
</cp:coreProperties>
</file>