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8" r:id="rId2"/>
    <p:sldId id="259" r:id="rId3"/>
    <p:sldId id="262" r:id="rId4"/>
    <p:sldId id="283" r:id="rId5"/>
    <p:sldId id="263" r:id="rId6"/>
    <p:sldId id="264" r:id="rId7"/>
    <p:sldId id="265" r:id="rId8"/>
    <p:sldId id="268" r:id="rId9"/>
    <p:sldId id="271" r:id="rId10"/>
    <p:sldId id="282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660"/>
  </p:normalViewPr>
  <p:slideViewPr>
    <p:cSldViewPr>
      <p:cViewPr>
        <p:scale>
          <a:sx n="76" d="100"/>
          <a:sy n="76" d="100"/>
        </p:scale>
        <p:origin x="-94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5149A-3250-47AB-A02B-1F175BB0BCD9}" type="datetimeFigureOut">
              <a:rPr lang="pt-BR" smtClean="0"/>
              <a:t>04/06/2013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D97B1-A0DF-4EDC-8A90-B668B16DF1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541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2BEE-EB2D-427C-9383-EEEF20AC7602}" type="datetimeFigureOut">
              <a:rPr lang="pt-BR" smtClean="0"/>
              <a:t>04/06/2013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AFDC-5B8C-42F2-B4C7-C13AD9D87F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50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2BEE-EB2D-427C-9383-EEEF20AC7602}" type="datetimeFigureOut">
              <a:rPr lang="pt-BR" smtClean="0"/>
              <a:t>04/06/2013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AFDC-5B8C-42F2-B4C7-C13AD9D87F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2BEE-EB2D-427C-9383-EEEF20AC7602}" type="datetimeFigureOut">
              <a:rPr lang="pt-BR" smtClean="0"/>
              <a:t>04/06/2013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AFDC-5B8C-42F2-B4C7-C13AD9D87F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08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2BEE-EB2D-427C-9383-EEEF20AC7602}" type="datetimeFigureOut">
              <a:rPr lang="pt-BR" smtClean="0"/>
              <a:t>04/06/2013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AFDC-5B8C-42F2-B4C7-C13AD9D87F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895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2BEE-EB2D-427C-9383-EEEF20AC7602}" type="datetimeFigureOut">
              <a:rPr lang="pt-BR" smtClean="0"/>
              <a:t>04/06/2013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AFDC-5B8C-42F2-B4C7-C13AD9D87F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95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2BEE-EB2D-427C-9383-EEEF20AC7602}" type="datetimeFigureOut">
              <a:rPr lang="pt-BR" smtClean="0"/>
              <a:t>04/06/2013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AFDC-5B8C-42F2-B4C7-C13AD9D87F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01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2BEE-EB2D-427C-9383-EEEF20AC7602}" type="datetimeFigureOut">
              <a:rPr lang="pt-BR" smtClean="0"/>
              <a:t>04/06/2013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AFDC-5B8C-42F2-B4C7-C13AD9D87F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69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2BEE-EB2D-427C-9383-EEEF20AC7602}" type="datetimeFigureOut">
              <a:rPr lang="pt-BR" smtClean="0"/>
              <a:t>04/06/2013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AFDC-5B8C-42F2-B4C7-C13AD9D87F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80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2BEE-EB2D-427C-9383-EEEF20AC7602}" type="datetimeFigureOut">
              <a:rPr lang="pt-BR" smtClean="0"/>
              <a:t>04/06/2013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AFDC-5B8C-42F2-B4C7-C13AD9D87F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19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2BEE-EB2D-427C-9383-EEEF20AC7602}" type="datetimeFigureOut">
              <a:rPr lang="pt-BR" smtClean="0"/>
              <a:t>04/06/2013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AFDC-5B8C-42F2-B4C7-C13AD9D87F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2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2BEE-EB2D-427C-9383-EEEF20AC7602}" type="datetimeFigureOut">
              <a:rPr lang="pt-BR" smtClean="0"/>
              <a:t>04/06/2013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AFDC-5B8C-42F2-B4C7-C13AD9D87F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89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22BEE-EB2D-427C-9383-EEEF20AC7602}" type="datetimeFigureOut">
              <a:rPr lang="pt-BR" smtClean="0"/>
              <a:t>04/06/2013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7AFDC-5B8C-42F2-B4C7-C13AD9D87F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30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5" y="5589240"/>
            <a:ext cx="7379097" cy="360039"/>
          </a:xfrm>
        </p:spPr>
        <p:txBody>
          <a:bodyPr>
            <a:normAutofit fontScale="90000"/>
          </a:bodyPr>
          <a:lstStyle/>
          <a:p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Uma breve </a:t>
            </a:r>
            <a:r>
              <a:rPr lang="pt-BR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introduccion</a:t>
            </a: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brasil</a:t>
            </a:r>
            <a:b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                    </a:t>
            </a:r>
            <a:b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                      </a:t>
            </a:r>
            <a:r>
              <a:rPr lang="pt-BR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amabry</a:t>
            </a:r>
            <a:r>
              <a:rPr lang="pt-B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castro</a:t>
            </a:r>
            <a:br>
              <a:rPr lang="pt-B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 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                            </a:t>
            </a:r>
            <a:r>
              <a:rPr lang="pt-BR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amabry.castro@gmail.com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                    </a:t>
            </a:r>
            <a:b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                   </a:t>
            </a:r>
            <a:b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          </a:t>
            </a:r>
            <a:b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                                   </a:t>
            </a:r>
            <a:r>
              <a:rPr lang="pt-BR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Amabry</a:t>
            </a:r>
            <a:r>
              <a:rPr lang="pt-BR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Castro</a:t>
            </a:r>
            <a:br>
              <a:rPr lang="pt-BR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pPr algn="just"/>
            <a:r>
              <a:rPr lang="pt-BR" dirty="0" smtClean="0"/>
              <a:t>   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r>
              <a:rPr lang="pt-BR" dirty="0" smtClean="0">
                <a:latin typeface="Vani" pitchFamily="34" charset="0"/>
                <a:cs typeface="Vani" pitchFamily="34" charset="0"/>
              </a:rPr>
              <a:t>                                </a:t>
            </a:r>
            <a:r>
              <a:rPr lang="pt-BR" sz="1400" dirty="0" smtClean="0">
                <a:latin typeface="Vani" pitchFamily="34" charset="0"/>
                <a:cs typeface="Vani" pitchFamily="34" charset="0"/>
              </a:rPr>
              <a:t>                                                                                                                           </a:t>
            </a:r>
            <a:endParaRPr lang="pt-BR" dirty="0" smtClean="0">
              <a:latin typeface="Vani" pitchFamily="34" charset="0"/>
              <a:cs typeface="Vani" pitchFamily="34" charset="0"/>
            </a:endParaRPr>
          </a:p>
          <a:p>
            <a:r>
              <a:rPr lang="pt-BR" sz="1200" dirty="0">
                <a:latin typeface="Vani" pitchFamily="34" charset="0"/>
                <a:cs typeface="Vani" pitchFamily="34" charset="0"/>
              </a:rPr>
              <a:t> </a:t>
            </a:r>
            <a:r>
              <a:rPr lang="pt-BR" sz="1200" dirty="0" smtClean="0">
                <a:latin typeface="Vani" pitchFamily="34" charset="0"/>
                <a:cs typeface="Vani" pitchFamily="34" charset="0"/>
              </a:rPr>
              <a:t>       </a:t>
            </a:r>
            <a:endParaRPr lang="pt-BR" sz="1200" dirty="0">
              <a:latin typeface="Vani" pitchFamily="34" charset="0"/>
              <a:cs typeface="Vani" pitchFamily="34" charset="0"/>
            </a:endParaRPr>
          </a:p>
        </p:txBody>
      </p:sp>
      <p:pic>
        <p:nvPicPr>
          <p:cNvPr id="2050" name="Picture 2" descr="C:\Users\Castro\Desktop\brasil-1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2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Ciclo </a:t>
            </a: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Comercial Anual </a:t>
            </a: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Brasil</a:t>
            </a:r>
            <a:b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Junio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/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Julio</a:t>
            </a: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Ciudad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Campos do Jordão / SP</a:t>
            </a: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Actividad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Invierno</a:t>
            </a:r>
            <a:endParaRPr lang="pt-BR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Oportunidad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negocios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Turismo, bebidas,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vestuario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comidas, transporte</a:t>
            </a:r>
          </a:p>
          <a:p>
            <a:pPr marL="0" indent="0">
              <a:buNone/>
            </a:pPr>
            <a:endParaRPr lang="pt-B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C:\Users\Castro\Desktop\brasil-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212328" cy="11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astro\Desktop\brasil-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4" y="557064"/>
            <a:ext cx="1212328" cy="11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mabry Castro\Desktop\imagesCAGKH0J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155" y="1738811"/>
            <a:ext cx="4334812" cy="28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07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Ciclo Comercial Anual Brasil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1600" dirty="0" smtClean="0"/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endParaRPr lang="pt-BR" sz="1600" dirty="0" smtClean="0"/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endParaRPr lang="pt-BR" sz="1600" dirty="0" smtClean="0"/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endParaRPr lang="pt-BR" sz="1600" dirty="0" smtClean="0"/>
          </a:p>
          <a:p>
            <a:pPr marL="0" indent="0">
              <a:buNone/>
            </a:pPr>
            <a:r>
              <a:rPr lang="pt-BR" sz="1600" dirty="0"/>
              <a:t> </a:t>
            </a: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Octubre</a:t>
            </a:r>
            <a:endParaRPr lang="pt-BR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endParaRPr lang="pt-BR" sz="1600" dirty="0" smtClean="0"/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endParaRPr lang="pt-BR" sz="1600" dirty="0" smtClean="0"/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Actividad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 de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los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ninos</a:t>
            </a: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Oportunidad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/ </a:t>
            </a: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negocios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ropa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/ </a:t>
            </a: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jugetes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/ alimentos</a:t>
            </a:r>
          </a:p>
          <a:p>
            <a:pPr marL="0" indent="0" algn="just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C:\Users\Castro\Desktop\brasil-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212328" cy="11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mabry Castro\Desktop\xdia-das-criancas-345_thumb.jpg.pagespeed.ic.MVTYCXhuuC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84" y="1861914"/>
            <a:ext cx="1684884" cy="168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mabry Castro\Desktop\xdia-das-criancas-341_thumb.jpg.pagespeed.ic.DVyJXnumIK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950" y="1858766"/>
            <a:ext cx="1691180" cy="169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mabry Castro\Desktop\xdia-das-criancas-347_thumb.jpg.pagespeed.ic.EO3i1vCsEm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49946"/>
            <a:ext cx="1691180" cy="169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mabry Castro\Desktop\xdia-das-criancas-353_thumb.jpg.pagespeed.ic.LidCUkxXGs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80" y="3307638"/>
            <a:ext cx="1933488" cy="19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85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Ciclo Comercial Anual Brasil</a:t>
            </a: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3943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Novienbre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/ </a:t>
            </a:r>
            <a:r>
              <a:rPr lang="pt-BR" sz="14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iciembre</a:t>
            </a:r>
            <a:endParaRPr lang="pt-BR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05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pt-BR" sz="10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Actividad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Fiestas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Navidad</a:t>
            </a: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Oportunidad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/ </a:t>
            </a: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negocios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panetones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/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ponqués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/ congelados / bebidas</a:t>
            </a:r>
          </a:p>
          <a:p>
            <a:pPr marL="0" indent="0">
              <a:buNone/>
            </a:pP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Bauducco </a:t>
            </a: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lider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mercado </a:t>
            </a: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vendió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68 </a:t>
            </a: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millones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panetones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= R$2,1 </a:t>
            </a: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billones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pt-B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C:\Users\Castro\Desktop\brasil-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212328" cy="11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mabry Castro\Desktop\imagesCANV1E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40768"/>
            <a:ext cx="288032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mabry Castro\Desktop\imagesCA1A3HY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13" y="3356992"/>
            <a:ext cx="287079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29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SISTEMA DE VENTAS </a:t>
            </a:r>
            <a:endParaRPr lang="pt-BR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Retail</a:t>
            </a:r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pt-BR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auto-servicio</a:t>
            </a:r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 SM )</a:t>
            </a:r>
          </a:p>
          <a:p>
            <a:pPr marL="0" indent="0" algn="ctr">
              <a:buNone/>
            </a:pP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Grupo GPA</a:t>
            </a:r>
          </a:p>
          <a:p>
            <a:pPr algn="just">
              <a:buFont typeface="Wingdings" pitchFamily="2" charset="2"/>
              <a:buChar char="Ø"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mas grande empresa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Brasilera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sector de supermercados com 1.300 unidades</a:t>
            </a:r>
          </a:p>
          <a:p>
            <a:pPr marL="0" indent="0" algn="just">
              <a:buNone/>
            </a:pPr>
            <a:r>
              <a:rPr lang="pt-B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distribuidas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em todo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territorio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nacional.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División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: Pão de Açúcar </a:t>
            </a:r>
          </a:p>
          <a:p>
            <a:pPr marL="0" indent="0" algn="just">
              <a:buNone/>
            </a:pPr>
            <a:r>
              <a:rPr lang="pt-B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Hiper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Extra</a:t>
            </a:r>
          </a:p>
          <a:p>
            <a:pPr marL="0" indent="0" algn="just">
              <a:buNone/>
            </a:pPr>
            <a:r>
              <a:rPr lang="pt-B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Punto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fino</a:t>
            </a:r>
          </a:p>
          <a:p>
            <a:pPr marL="0" indent="0" algn="just">
              <a:buNone/>
            </a:pPr>
            <a:r>
              <a:rPr lang="pt-B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Casas Bahia</a:t>
            </a:r>
          </a:p>
          <a:p>
            <a:pPr marL="0" indent="0" algn="just">
              <a:buNone/>
            </a:pPr>
            <a:r>
              <a:rPr lang="pt-B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Hiper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Assai</a:t>
            </a:r>
          </a:p>
          <a:p>
            <a:pPr algn="just">
              <a:buFont typeface="Wingdings" pitchFamily="2" charset="2"/>
              <a:buChar char="Ø"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Grupo empresarial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Brasilero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que mas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emplea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Brasil : 140.000 colaboradores</a:t>
            </a:r>
          </a:p>
          <a:p>
            <a:pPr algn="just">
              <a:buFont typeface="Wingdings" pitchFamily="2" charset="2"/>
              <a:buChar char="Ø"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2.800 mil de M2 de área de vendas total</a:t>
            </a:r>
          </a:p>
          <a:p>
            <a:pPr algn="just">
              <a:buFont typeface="Wingdings" pitchFamily="2" charset="2"/>
              <a:buChar char="Ø"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pt-B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C:\Users\Castro\Desktop\brasil-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212328" cy="11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178" y="4528229"/>
            <a:ext cx="2413198" cy="207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50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SISTEMA DE VENTAS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6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Retail</a:t>
            </a:r>
            <a:r>
              <a:rPr lang="pt-B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pt-BR" sz="16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auto-servicio</a:t>
            </a:r>
            <a:r>
              <a:rPr lang="pt-B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( SM </a:t>
            </a:r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pt-BR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Grupo Carrefour</a:t>
            </a:r>
          </a:p>
          <a:p>
            <a:pPr marL="0" indent="0" algn="just">
              <a:buNone/>
            </a:pP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Brasil desde 1975</a:t>
            </a:r>
          </a:p>
          <a:p>
            <a:pPr algn="just">
              <a:buFont typeface="Wingdings" pitchFamily="2" charset="2"/>
              <a:buChar char="Ø"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210 unidades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distribuidas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todo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territorio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nacional</a:t>
            </a:r>
          </a:p>
          <a:p>
            <a:pPr algn="just">
              <a:buFont typeface="Wingdings" pitchFamily="2" charset="2"/>
              <a:buChar char="Ø"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Mas de 70.000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funcionarios</a:t>
            </a: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División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: Atacadão</a:t>
            </a:r>
          </a:p>
          <a:p>
            <a:pPr marL="0" indent="0" algn="just">
              <a:buNone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Carrefour Barrio</a:t>
            </a:r>
          </a:p>
          <a:p>
            <a:pPr marL="0" indent="0" algn="just">
              <a:buNone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Carrefour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farmacia</a:t>
            </a: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pt-B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Carrefour Postos</a:t>
            </a:r>
          </a:p>
          <a:p>
            <a:pPr marL="0" indent="0" algn="just">
              <a:buNone/>
            </a:pP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pt-BR" sz="1600" dirty="0"/>
          </a:p>
        </p:txBody>
      </p:sp>
      <p:pic>
        <p:nvPicPr>
          <p:cNvPr id="4" name="Picture 2" descr="C:\Users\Castro\Desktop\brasil-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212328" cy="11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89340"/>
            <a:ext cx="2005138" cy="154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66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SISTEMA DE VENTAS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16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Retail</a:t>
            </a:r>
            <a:r>
              <a:rPr lang="pt-B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pt-BR" sz="16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auto-servicio</a:t>
            </a:r>
            <a:r>
              <a:rPr lang="pt-B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( SM )</a:t>
            </a:r>
          </a:p>
          <a:p>
            <a:pPr marL="0" indent="0" algn="just">
              <a:buNone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Grupo Walt Mart </a:t>
            </a:r>
          </a:p>
          <a:p>
            <a:pPr marL="0" indent="0" algn="just">
              <a:buNone/>
            </a:pPr>
            <a:endParaRPr lang="pt-B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Brasil desde 1995</a:t>
            </a:r>
          </a:p>
          <a:p>
            <a:pPr algn="just">
              <a:buFont typeface="Wingdings" pitchFamily="2" charset="2"/>
              <a:buChar char="Ø"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49 unidades</a:t>
            </a:r>
          </a:p>
          <a:p>
            <a:pPr algn="just">
              <a:buFont typeface="Wingdings" pitchFamily="2" charset="2"/>
              <a:buChar char="Ø"/>
            </a:pP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División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Sam`s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Club</a:t>
            </a:r>
          </a:p>
          <a:p>
            <a:pPr marL="0" indent="0" algn="just">
              <a:buNone/>
            </a:pPr>
            <a:r>
              <a:rPr lang="pt-B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hiper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Big</a:t>
            </a:r>
          </a:p>
          <a:p>
            <a:pPr marL="0" indent="0" algn="just">
              <a:buNone/>
            </a:pPr>
            <a:r>
              <a:rPr lang="pt-B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Hiper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Bom Preço</a:t>
            </a:r>
          </a:p>
          <a:p>
            <a:pPr marL="0" indent="0" algn="just">
              <a:buNone/>
            </a:pPr>
            <a:r>
              <a:rPr lang="pt-B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Hiper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Sonae</a:t>
            </a:r>
          </a:p>
          <a:p>
            <a:pPr marL="0" indent="0" algn="just">
              <a:buNone/>
            </a:pPr>
            <a:r>
              <a:rPr lang="pt-B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Mercadorama</a:t>
            </a: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pt-B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Maxxi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Atacado</a:t>
            </a:r>
          </a:p>
          <a:p>
            <a:pPr marL="0" indent="0" algn="just">
              <a:buNone/>
            </a:pPr>
            <a:r>
              <a:rPr lang="pt-B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Todo dia supermercados</a:t>
            </a:r>
          </a:p>
          <a:p>
            <a:pPr marL="0" indent="0" algn="just">
              <a:buNone/>
            </a:pPr>
            <a:r>
              <a:rPr lang="pt-B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Nacional SM</a:t>
            </a: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C:\Users\Castro\Desktop\brasil-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212328" cy="11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76872"/>
            <a:ext cx="3312368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05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SISTEMA DE VENTAS </a:t>
            </a:r>
            <a:endParaRPr lang="pt-BR" sz="1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573" y="1628800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6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Retail</a:t>
            </a:r>
            <a:r>
              <a:rPr lang="pt-B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pt-BR" sz="16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auto-servicio</a:t>
            </a:r>
            <a:r>
              <a:rPr lang="pt-B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( SM </a:t>
            </a:r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0" indent="0" algn="just">
              <a:buNone/>
            </a:pPr>
            <a:endParaRPr lang="pt-BR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Sistema de ventas</a:t>
            </a:r>
          </a:p>
          <a:p>
            <a:pPr marL="0" indent="0" algn="just">
              <a:buNone/>
            </a:pPr>
            <a:endParaRPr lang="pt-B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Negociación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de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introduccion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contrato de verba</a:t>
            </a:r>
          </a:p>
          <a:p>
            <a:pPr marL="0" indent="0" algn="just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Negociação comercial           -  contrato de ventas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mensual</a:t>
            </a: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Logistica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aprox.       3%</a:t>
            </a:r>
          </a:p>
          <a:p>
            <a:pPr marL="0" indent="0" algn="ctr">
              <a:buNone/>
            </a:pP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Devoluciones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aprox. 2%</a:t>
            </a:r>
          </a:p>
          <a:p>
            <a:pPr marL="0" indent="0" algn="ctr">
              <a:buNone/>
            </a:pP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Marketing aprox.      3%</a:t>
            </a:r>
          </a:p>
          <a:p>
            <a:pPr marL="0" indent="0" algn="ctr">
              <a:buNone/>
            </a:pP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Fidelidade aprox.      5% </a:t>
            </a:r>
          </a:p>
          <a:p>
            <a:pPr marL="0" indent="0" algn="ctr">
              <a:buNone/>
            </a:pP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Inversion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aprox.       4%</a:t>
            </a:r>
          </a:p>
          <a:p>
            <a:pPr marL="0" indent="0" algn="ctr">
              <a:buNone/>
            </a:pP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Crescimiento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5%</a:t>
            </a:r>
          </a:p>
          <a:p>
            <a:pPr marL="0" indent="0" algn="ctr">
              <a:buNone/>
            </a:pP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Aniversario                2%</a:t>
            </a:r>
          </a:p>
          <a:p>
            <a:pPr marL="0" indent="0" algn="just">
              <a:buNone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</a:t>
            </a:r>
            <a:r>
              <a:rPr lang="pt-BR" sz="1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TOTAL                                  24%</a:t>
            </a: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pt-B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algn="just">
              <a:buNone/>
            </a:pPr>
            <a:endParaRPr lang="pt-B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pt-BR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pt-BR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pt-BR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C:\Users\Castro\Desktop\brasil-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1756"/>
            <a:ext cx="1212328" cy="11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96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SISTEMA DE VENTAS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ESTRATEGIA DE VENTAS</a:t>
            </a:r>
          </a:p>
          <a:p>
            <a:pPr marL="0" indent="0" algn="just">
              <a:buNone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pt-B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Distribuidor                   supermercados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regionales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3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check-outs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algn="just">
              <a:buNone/>
            </a:pPr>
            <a:r>
              <a:rPr lang="pt-B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área definida</a:t>
            </a:r>
          </a:p>
          <a:p>
            <a:pPr marL="0" indent="0" algn="just">
              <a:buNone/>
            </a:pPr>
            <a:r>
              <a:rPr lang="pt-B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politica de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precios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/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estrategias</a:t>
            </a: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pt-B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estrutura : vendedores / promotores /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adm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/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logistica</a:t>
            </a: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Representantes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comerciales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pequeno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retail</a:t>
            </a: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pt-B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    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food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service</a:t>
            </a: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pt-B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    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area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definida</a:t>
            </a:r>
          </a:p>
          <a:p>
            <a:pPr marL="0" indent="0" algn="just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pt-B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Mayoristas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ventas por canal definido</a:t>
            </a:r>
          </a:p>
          <a:p>
            <a:pPr marL="0" indent="0" algn="just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</a:p>
          <a:p>
            <a:pPr marL="0" indent="0" algn="just">
              <a:buNone/>
            </a:pPr>
            <a:r>
              <a:rPr lang="pt-B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Parceria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industrias para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produción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y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ventas</a:t>
            </a:r>
          </a:p>
          <a:p>
            <a:pPr marL="0" indent="0" algn="just">
              <a:buNone/>
            </a:pPr>
            <a:r>
              <a:rPr lang="pt-B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</a:t>
            </a:r>
          </a:p>
          <a:p>
            <a:pPr marL="0" indent="0" algn="just">
              <a:buNone/>
            </a:pPr>
            <a:r>
              <a:rPr lang="pt-B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</a:t>
            </a: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C:\Users\Castro\Desktop\brasil-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1756"/>
            <a:ext cx="1212328" cy="11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 para a direita 4"/>
          <p:cNvSpPr/>
          <p:nvPr/>
        </p:nvSpPr>
        <p:spPr>
          <a:xfrm>
            <a:off x="2360548" y="2492896"/>
            <a:ext cx="64807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>
            <a:off x="5724128" y="220486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ta para a direita 7"/>
          <p:cNvSpPr/>
          <p:nvPr/>
        </p:nvSpPr>
        <p:spPr>
          <a:xfrm>
            <a:off x="3938095" y="3603603"/>
            <a:ext cx="2160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2267744" y="4509120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59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MERCADO SNACK BRASIL</a:t>
            </a:r>
            <a:endParaRPr lang="pt-BR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Amabry Castro\Desktop\imagesCAH2UMD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151216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Castro\Desktop\brasil-1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1756"/>
            <a:ext cx="1212328" cy="11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mabry Castro\Desktop\imagesCA3H1HG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987080" y="1896183"/>
            <a:ext cx="864840" cy="122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mabry Castro\Desktop\imagesCA5SOM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15" y="1782475"/>
            <a:ext cx="2057017" cy="150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mabry Castro\Desktop\imagesCAH058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435" y="3708866"/>
            <a:ext cx="1580894" cy="157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mabry Castro\Desktop\imagesCAGTJX2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80" y="3573016"/>
            <a:ext cx="20193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mabry Castro\Desktop\ELMA CHIPS 6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77" y="4365104"/>
            <a:ext cx="1553702" cy="12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8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MERCADO SNACKS BRASIL</a:t>
            </a:r>
            <a:endParaRPr lang="pt-BR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Carateristicas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segmento</a:t>
            </a:r>
          </a:p>
          <a:p>
            <a:pPr marL="0" indent="0" algn="just">
              <a:buNone/>
            </a:pPr>
            <a:endParaRPr lang="pt-B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Siendo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condiderado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superflo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tiene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una prestigiosa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particpación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área de ventas.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Los gestores de compras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saben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que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tienen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um giro rápido.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Excelente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contribuición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resultado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financiero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categoria.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Tiene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una venta linear.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Brasil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predominan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los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Snacks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papa frita y sus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derivaciones</a:t>
            </a:r>
            <a:r>
              <a:rPr lang="pt-B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los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base de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maiz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harina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yuca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 se comercializa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paquete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platano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dulce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salado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....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oportunidad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Hay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diversos “formatos “ com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mismo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sabor.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Oportunidad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para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nuevos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productos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Hay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oportunidad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para paquetes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mixtos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Mani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salado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dulce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tiene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buena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participacion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y consumo.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Mucha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sinergia para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acciones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Marketing :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sorpresas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/ L3P2 /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personajes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etc.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Muy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fuerte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para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compras por impulso.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Como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: es considerado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buen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negocio!</a:t>
            </a:r>
          </a:p>
          <a:p>
            <a:pPr algn="just">
              <a:buFont typeface="Wingdings" pitchFamily="2" charset="2"/>
              <a:buChar char="Ø"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C:\Users\Castro\Desktop\brasil-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1756"/>
            <a:ext cx="1212328" cy="11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astro\Desktop\brasil-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4412"/>
            <a:ext cx="1212328" cy="11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2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AGENDA</a:t>
            </a:r>
          </a:p>
          <a:p>
            <a:pPr marL="0" indent="0" algn="just">
              <a:buNone/>
            </a:pPr>
            <a:endParaRPr lang="pt-B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endParaRPr lang="pt-B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r>
              <a:rPr lang="pt-B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Ciclo comercial anual Brasil</a:t>
            </a:r>
          </a:p>
          <a:p>
            <a:pPr algn="just">
              <a:buFontTx/>
              <a:buChar char="-"/>
            </a:pPr>
            <a:endParaRPr lang="pt-B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r>
              <a:rPr lang="pt-B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Sistemas de ventas </a:t>
            </a:r>
          </a:p>
          <a:p>
            <a:pPr algn="just">
              <a:buFontTx/>
              <a:buChar char="-"/>
            </a:pPr>
            <a:endParaRPr lang="pt-B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r>
              <a:rPr lang="pt-B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Canales</a:t>
            </a:r>
            <a:r>
              <a:rPr lang="pt-B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pt-B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distribuicion</a:t>
            </a:r>
            <a:endParaRPr lang="pt-B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endParaRPr lang="pt-B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r>
              <a:rPr lang="pt-B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Mercado </a:t>
            </a:r>
            <a:r>
              <a:rPr lang="pt-B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Snacks</a:t>
            </a:r>
            <a:r>
              <a:rPr lang="pt-B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Brasil</a:t>
            </a:r>
          </a:p>
          <a:p>
            <a:pPr algn="just">
              <a:buFontTx/>
              <a:buChar char="-"/>
            </a:pPr>
            <a:endParaRPr lang="pt-BR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r">
              <a:buNone/>
            </a:pPr>
            <a:endParaRPr lang="pt-BR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r">
              <a:buNone/>
            </a:pPr>
            <a:endParaRPr lang="pt-BR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r">
              <a:buNone/>
            </a:pPr>
            <a:r>
              <a:rPr lang="pt-BR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Amabry</a:t>
            </a:r>
            <a:r>
              <a:rPr lang="pt-B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Castro</a:t>
            </a:r>
          </a:p>
          <a:p>
            <a:pPr marL="0" indent="0" algn="r">
              <a:buNone/>
            </a:pPr>
            <a:r>
              <a:rPr lang="pt-BR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pt-BR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mabry.castro@gmail.com</a:t>
            </a:r>
          </a:p>
          <a:p>
            <a:pPr marL="0" indent="0" algn="just">
              <a:buNone/>
            </a:pPr>
            <a:endParaRPr lang="pt-B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endParaRPr lang="pt-B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endParaRPr lang="pt-BR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69" y="450298"/>
            <a:ext cx="1524000" cy="132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26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MERCADO SNACKS BRASIL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Norte Americana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Pepsico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Foods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es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lider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absoluto de mercado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mas de 60% de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participación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segmento.</a:t>
            </a:r>
          </a:p>
          <a:p>
            <a:pPr>
              <a:buFont typeface="Wingdings" pitchFamily="2" charset="2"/>
              <a:buChar char="Ø"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75% de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ventas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provienen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pequeno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retail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(padaria +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tiendas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0" indent="0" algn="ctr">
              <a:buNone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68%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aprox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ventas al contado</a:t>
            </a:r>
          </a:p>
          <a:p>
            <a:pPr marL="0" indent="0" algn="ctr">
              <a:buNone/>
            </a:pP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Actuan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pre-venta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pos-venta</a:t>
            </a: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Divisiones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Pepsicola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/ Quaker / bebida de chocolate / Pizza Hut / KFC</a:t>
            </a:r>
          </a:p>
          <a:p>
            <a:pPr marL="0" indent="0" algn="ctr">
              <a:buNone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Sus marcas; Elma chips / Torcida / todinho</a:t>
            </a:r>
          </a:p>
        </p:txBody>
      </p:sp>
      <p:pic>
        <p:nvPicPr>
          <p:cNvPr id="4" name="Picture 2" descr="C:\Users\Castro\Desktop\brasil-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1756"/>
            <a:ext cx="1212328" cy="11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 para baixo 4"/>
          <p:cNvSpPr/>
          <p:nvPr/>
        </p:nvSpPr>
        <p:spPr>
          <a:xfrm>
            <a:off x="3923928" y="2348880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24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Factor</a:t>
            </a:r>
            <a:r>
              <a:rPr 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importante y positivo</a:t>
            </a:r>
            <a:br>
              <a:rPr lang="pt-BR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pt-BR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pt-B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pt-BR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Colombia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peligro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es querer </a:t>
            </a:r>
          </a:p>
          <a:p>
            <a:pPr marL="0" indent="0" algn="just">
              <a:buNone/>
            </a:pPr>
            <a:r>
              <a:rPr lang="pt-B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quedarse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!</a:t>
            </a:r>
          </a:p>
          <a:p>
            <a:pPr algn="just">
              <a:buFont typeface="Wingdings" pitchFamily="2" charset="2"/>
              <a:buChar char="ü"/>
            </a:pPr>
            <a:endParaRPr lang="pt-B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pt-B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pt-BR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Castro\Desktop\brasil-1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70" y="404664"/>
            <a:ext cx="164561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stro\Desktop\colomb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32856"/>
            <a:ext cx="4464496" cy="33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59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CICLOS COMERCIALES ANUALES BRASIL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CARACTERISTICAS</a:t>
            </a:r>
          </a:p>
          <a:p>
            <a:pPr marL="0" indent="0" algn="ctr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Fechas definidas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climanticas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conmemorativas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para inicio de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actividades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comerciales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buFont typeface="+mj-lt"/>
              <a:buAutoNum type="arabicPeriod"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Objetivos : atender demanda adicional, capitalizando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volumen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ventas,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nuevos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clientes y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share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buFont typeface="+mj-lt"/>
              <a:buAutoNum type="arabicPeriod"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Planeamiento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atividades de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produccion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estruturas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comerciales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y de ventas.</a:t>
            </a:r>
          </a:p>
          <a:p>
            <a:pPr algn="just">
              <a:buFont typeface="+mj-lt"/>
              <a:buAutoNum type="arabicPeriod"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Existe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ciclo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ecomonico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muy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fuerte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y acentuado.</a:t>
            </a:r>
          </a:p>
          <a:p>
            <a:pPr algn="just">
              <a:buFont typeface="+mj-lt"/>
              <a:buAutoNum type="arabicPeriod"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Posibilidad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para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nuevos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mercados y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productos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buFont typeface="+mj-lt"/>
              <a:buAutoNum type="arabicPeriod"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C:\Users\Castro\Desktop\brasil-1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70" y="404664"/>
            <a:ext cx="164561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58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Ciclo comercial anual Brasil</a:t>
            </a:r>
            <a:endParaRPr lang="pt-BR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76800"/>
          </a:xfrm>
        </p:spPr>
        <p:txBody>
          <a:bodyPr>
            <a:normAutofit/>
          </a:bodyPr>
          <a:lstStyle/>
          <a:p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</a:p>
          <a:p>
            <a:pPr>
              <a:buFont typeface="Wingdings" pitchFamily="2" charset="2"/>
              <a:buChar char="ü"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Enero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/ </a:t>
            </a: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Febrero</a:t>
            </a:r>
            <a:endParaRPr lang="pt-BR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Actividad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Verano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/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vacaciones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escolares</a:t>
            </a:r>
          </a:p>
          <a:p>
            <a:pPr marL="0" indent="0">
              <a:buNone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Brasil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tiene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aprox. 8.000 km de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playas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Oportunidades / </a:t>
            </a: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negocios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: turismo / alimentos y bebidas / higiene /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vestuario</a:t>
            </a: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C:\Users\Castro\Desktop\brasil-1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73501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astro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127" y="1484784"/>
            <a:ext cx="4968552" cy="312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17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Ciclo comercial anual Brasil</a:t>
            </a:r>
            <a:endParaRPr lang="pt-B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5" y="1556792"/>
            <a:ext cx="8229600" cy="4525963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pPr marL="0" indent="0">
              <a:buNone/>
            </a:pP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Febrero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/ </a:t>
            </a: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Marzo</a:t>
            </a:r>
            <a:endParaRPr lang="pt-BR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sz="14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ctividad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carnavales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buNone/>
            </a:pP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Oportunidades / </a:t>
            </a: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negocios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Turismo / alimentos / bebidas / higiene / transporte</a:t>
            </a:r>
          </a:p>
          <a:p>
            <a:pPr marL="0" indent="0">
              <a:buNone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Mas grande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fiesta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calle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mundo / </a:t>
            </a:r>
            <a:r>
              <a:rPr lang="pt-BR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+ </a:t>
            </a:r>
            <a:r>
              <a:rPr lang="pt-BR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250.000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empleos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temporarios</a:t>
            </a: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+ 6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milloes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de viajes por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pais</a:t>
            </a:r>
          </a:p>
          <a:p>
            <a:pPr marL="0" indent="0">
              <a:buNone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R$5,7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billones</a:t>
            </a: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C:\Users\Castro\Desktop\brasil-1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76263"/>
            <a:ext cx="1512168" cy="14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astro\Desktop\sambodromo-rio-marques-sapuca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1795789"/>
            <a:ext cx="4032448" cy="304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26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Ciclo comercial anual Brasil</a:t>
            </a:r>
            <a:endParaRPr lang="pt-BR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pPr marL="0" indent="0">
              <a:buNone/>
            </a:pP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Marzo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/ Abril</a:t>
            </a:r>
          </a:p>
          <a:p>
            <a:endParaRPr lang="pt-B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Actividad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Pascua</a:t>
            </a: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Oportunidad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/ </a:t>
            </a: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Negocios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chocolates /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jugetes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/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ponqué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industrial</a:t>
            </a:r>
          </a:p>
          <a:p>
            <a:pPr marL="0" indent="0">
              <a:buNone/>
            </a:pPr>
            <a:endParaRPr lang="pt-B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2013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fueron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21 mil toneladas de chocolate </a:t>
            </a:r>
          </a:p>
          <a:p>
            <a:pPr marL="0" indent="0" algn="ctr">
              <a:buNone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80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millones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unidades</a:t>
            </a:r>
          </a:p>
          <a:p>
            <a:pPr marL="0" indent="0" algn="ctr">
              <a:buNone/>
            </a:pP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800 mil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puntos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ventas</a:t>
            </a: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 descr="C:\Users\Castro\Desktop\brasil-1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13" y="692697"/>
            <a:ext cx="1360068" cy="13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Castro\Desktop\pascoa2012f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943" y="1355577"/>
            <a:ext cx="5071032" cy="282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0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Ciclo </a:t>
            </a:r>
            <a:r>
              <a:rPr lang="pt-BR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comercial anual Brasil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Mayo</a:t>
            </a:r>
            <a:endParaRPr lang="pt-BR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Actividad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dia de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Madres ( 2ª fecha mas importante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despues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Navidad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)</a:t>
            </a:r>
          </a:p>
          <a:p>
            <a:pPr marL="0" indent="0" algn="just">
              <a:buNone/>
            </a:pPr>
            <a:r>
              <a:rPr lang="pt-B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Oportunidad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/ </a:t>
            </a: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negocios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vestuario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/ eletro/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eletronicos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/ alimentos</a:t>
            </a:r>
          </a:p>
          <a:p>
            <a:pPr marL="0" indent="0" algn="just">
              <a:buNone/>
            </a:pPr>
            <a:r>
              <a:rPr lang="pt-B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R$ 2,29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billones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/ 5,8% + 2012</a:t>
            </a:r>
          </a:p>
          <a:p>
            <a:pPr marL="0" indent="0" algn="just">
              <a:buNone/>
            </a:pPr>
            <a:endParaRPr lang="pt-B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pt-B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C:\Users\Castro\Desktop\brasil-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3" y="764704"/>
            <a:ext cx="1212328" cy="11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mabry Castro\Desktop\images[8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245849"/>
            <a:ext cx="4040424" cy="348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7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Ciclo Comercial Anual Brasil</a:t>
            </a:r>
            <a:endParaRPr lang="pt-B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Junio</a:t>
            </a:r>
            <a:r>
              <a:rPr lang="pt-B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buNone/>
            </a:pPr>
            <a:endParaRPr lang="pt-BR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</a:t>
            </a:r>
            <a:r>
              <a:rPr lang="pt-BR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exposiciones</a:t>
            </a:r>
            <a:r>
              <a:rPr lang="pt-B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</a:t>
            </a:r>
            <a:r>
              <a:rPr lang="pt-BR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Fiestas</a:t>
            </a:r>
            <a:r>
              <a:rPr lang="pt-B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regionales</a:t>
            </a:r>
            <a:endParaRPr lang="pt-BR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Actividad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Fiestas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Juninas</a:t>
            </a:r>
          </a:p>
          <a:p>
            <a:pPr marL="0" indent="0">
              <a:buNone/>
            </a:pP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Oportuinidad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/ </a:t>
            </a: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negocios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productos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derivados de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maiz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yuca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bebidas,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dulces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gulosemas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>
              <a:buNone/>
            </a:pPr>
            <a:r>
              <a:rPr lang="pt-B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Yoki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Alimentos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lider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sector vende 28.000 tons  em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</a:t>
            </a:r>
            <a:r>
              <a:rPr lang="pt-B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mes</a:t>
            </a:r>
            <a:endParaRPr lang="pt-B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C:\Users\Castro\Desktop\brasil-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212328" cy="11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mabry Castro\Desktop\imagesCAOXVKH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86" y="1730426"/>
            <a:ext cx="3214452" cy="24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mabry Castro\Desktop\Fotos-de-festa-junina_1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36660"/>
            <a:ext cx="4130684" cy="272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9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</TotalTime>
  <Words>875</Words>
  <Application>Microsoft Office PowerPoint</Application>
  <PresentationFormat>Apresentação na tela (4:3)</PresentationFormat>
  <Paragraphs>340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Uma breve introduccion a brasil                                                                                                                                                                amabry castro                                                                                                                                                    amabry.castro@gmail.com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Amabry Castro </vt:lpstr>
      <vt:lpstr>Apresentação do PowerPoint</vt:lpstr>
      <vt:lpstr>  Factor importante y positivo </vt:lpstr>
      <vt:lpstr>CICLOS COMERCIALES ANUALES BRASIL</vt:lpstr>
      <vt:lpstr>Ciclo comercial anual Brasil</vt:lpstr>
      <vt:lpstr>Ciclo comercial anual Brasil</vt:lpstr>
      <vt:lpstr>Ciclo comercial anual Brasil</vt:lpstr>
      <vt:lpstr>Ciclo comercial anual Brasil</vt:lpstr>
      <vt:lpstr>Ciclo Comercial Anual Brasil</vt:lpstr>
      <vt:lpstr>     Ciclo Comercial Anual Brasil    </vt:lpstr>
      <vt:lpstr>Ciclo Comercial Anual Brasil</vt:lpstr>
      <vt:lpstr>Ciclo Comercial Anual Brasil</vt:lpstr>
      <vt:lpstr>SISTEMA DE VENTAS </vt:lpstr>
      <vt:lpstr>SISTEMA DE VENTAS </vt:lpstr>
      <vt:lpstr>SISTEMA DE VENTAS </vt:lpstr>
      <vt:lpstr>SISTEMA DE VENTAS </vt:lpstr>
      <vt:lpstr>SISTEMA DE VENTAS </vt:lpstr>
      <vt:lpstr>MERCADO SNACK BRASIL</vt:lpstr>
      <vt:lpstr>MERCADO SNACKS BRASIL</vt:lpstr>
      <vt:lpstr>MERCADO SNACKS BRASIL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Panorama macro brasil por que exportar?  Amabry Castro</dc:title>
  <dc:creator>Amabry Castro</dc:creator>
  <cp:lastModifiedBy>Amabry Castro</cp:lastModifiedBy>
  <cp:revision>140</cp:revision>
  <dcterms:created xsi:type="dcterms:W3CDTF">2013-05-29T11:53:48Z</dcterms:created>
  <dcterms:modified xsi:type="dcterms:W3CDTF">2013-06-04T11:31:06Z</dcterms:modified>
</cp:coreProperties>
</file>