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  <p:sldMasterId id="2147484013" r:id="rId3"/>
    <p:sldMasterId id="2147484042" r:id="rId4"/>
  </p:sldMasterIdLst>
  <p:notesMasterIdLst>
    <p:notesMasterId r:id="rId35"/>
  </p:notesMasterIdLst>
  <p:sldIdLst>
    <p:sldId id="257" r:id="rId5"/>
    <p:sldId id="401" r:id="rId6"/>
    <p:sldId id="358" r:id="rId7"/>
    <p:sldId id="403" r:id="rId8"/>
    <p:sldId id="377" r:id="rId9"/>
    <p:sldId id="398" r:id="rId10"/>
    <p:sldId id="399" r:id="rId11"/>
    <p:sldId id="400" r:id="rId12"/>
    <p:sldId id="402" r:id="rId13"/>
    <p:sldId id="379" r:id="rId14"/>
    <p:sldId id="380" r:id="rId15"/>
    <p:sldId id="381" r:id="rId16"/>
    <p:sldId id="405" r:id="rId17"/>
    <p:sldId id="406" r:id="rId18"/>
    <p:sldId id="407" r:id="rId19"/>
    <p:sldId id="408" r:id="rId20"/>
    <p:sldId id="410" r:id="rId21"/>
    <p:sldId id="411" r:id="rId22"/>
    <p:sldId id="384" r:id="rId23"/>
    <p:sldId id="390" r:id="rId24"/>
    <p:sldId id="394" r:id="rId25"/>
    <p:sldId id="393" r:id="rId26"/>
    <p:sldId id="392" r:id="rId27"/>
    <p:sldId id="391" r:id="rId28"/>
    <p:sldId id="385" r:id="rId29"/>
    <p:sldId id="386" r:id="rId30"/>
    <p:sldId id="387" r:id="rId31"/>
    <p:sldId id="409" r:id="rId32"/>
    <p:sldId id="412" r:id="rId33"/>
    <p:sldId id="404" r:id="rId3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9900"/>
    <a:srgbClr val="99FF99"/>
    <a:srgbClr val="000000"/>
    <a:srgbClr val="FF9900"/>
    <a:srgbClr val="FFFF00"/>
    <a:srgbClr val="996633"/>
    <a:srgbClr val="FFD833"/>
    <a:srgbClr val="FFFF66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29" autoAdjust="0"/>
    <p:restoredTop sz="93548" autoAdjust="0"/>
  </p:normalViewPr>
  <p:slideViewPr>
    <p:cSldViewPr>
      <p:cViewPr>
        <p:scale>
          <a:sx n="71" d="100"/>
          <a:sy n="71" d="100"/>
        </p:scale>
        <p:origin x="-11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image" Target="../media/image14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SAOPAULO1\Desktop\Jos&#233;\presentaci&#243;nBRASIL\presentacionBRASI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jandra\AppData\Local\Temp\Rar$DI00.915\presentacionBRAS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style val="26"/>
  <c:chart>
    <c:autoTitleDeleted val="1"/>
    <c:plotArea>
      <c:layout>
        <c:manualLayout>
          <c:layoutTarget val="inner"/>
          <c:xMode val="edge"/>
          <c:yMode val="edge"/>
          <c:x val="0.1295976778034974"/>
          <c:y val="1.1829923728427917E-3"/>
          <c:w val="0.85437135406841325"/>
          <c:h val="0.998420298251393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5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7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9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"/>
                  <c:y val="-2.1319962381144796E-4"/>
                </c:manualLayout>
              </c:layout>
              <c:showVal val="1"/>
            </c:dLbl>
            <c:dLbl>
              <c:idx val="19"/>
              <c:numFmt formatCode="#,##0" sourceLinked="0"/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lang="es-CO" sz="1200" b="1">
                      <a:solidFill>
                        <a:schemeClr val="tx1"/>
                      </a:solidFill>
                      <a:latin typeface="HelveticaNeueLT Std Cn"/>
                    </a:defRPr>
                  </a:pPr>
                  <a:endParaRPr lang="es-CO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lang="es-CO" sz="1200" b="1">
                    <a:solidFill>
                      <a:schemeClr val="tx1"/>
                    </a:solidFill>
                    <a:latin typeface="HelveticaNeueLT Std Cn"/>
                  </a:defRPr>
                </a:pPr>
                <a:endParaRPr lang="es-CO"/>
              </a:p>
            </c:txPr>
            <c:showVal val="1"/>
          </c:dLbls>
          <c:cat>
            <c:strRef>
              <c:f>Hoja1!$A$2:$A$22</c:f>
              <c:strCache>
                <c:ptCount val="21"/>
                <c:pt idx="0">
                  <c:v>New Zealand</c:v>
                </c:pt>
                <c:pt idx="1">
                  <c:v>Denmark</c:v>
                </c:pt>
                <c:pt idx="2">
                  <c:v>Israel</c:v>
                </c:pt>
                <c:pt idx="3">
                  <c:v>Singapore</c:v>
                </c:pt>
                <c:pt idx="4">
                  <c:v>Vietnam</c:v>
                </c:pt>
                <c:pt idx="5">
                  <c:v>Chile</c:v>
                </c:pt>
                <c:pt idx="6">
                  <c:v>Norway</c:v>
                </c:pt>
                <c:pt idx="7">
                  <c:v>Peru</c:v>
                </c:pt>
                <c:pt idx="8">
                  <c:v>Hong Kong</c:v>
                </c:pt>
                <c:pt idx="9">
                  <c:v>Sweden</c:v>
                </c:pt>
                <c:pt idx="10">
                  <c:v>Switzerland</c:v>
                </c:pt>
                <c:pt idx="11">
                  <c:v>Philippines</c:v>
                </c:pt>
                <c:pt idx="12">
                  <c:v>Belgium</c:v>
                </c:pt>
                <c:pt idx="13">
                  <c:v>Malaysia</c:v>
                </c:pt>
                <c:pt idx="14">
                  <c:v>Colombia</c:v>
                </c:pt>
                <c:pt idx="15">
                  <c:v>Australia</c:v>
                </c:pt>
                <c:pt idx="16">
                  <c:v>South Korea</c:v>
                </c:pt>
                <c:pt idx="17">
                  <c:v>Mexico</c:v>
                </c:pt>
                <c:pt idx="18">
                  <c:v>France</c:v>
                </c:pt>
                <c:pt idx="19">
                  <c:v>Brazil</c:v>
                </c:pt>
                <c:pt idx="20">
                  <c:v>Germany</c:v>
                </c:pt>
              </c:strCache>
            </c:strRef>
          </c:cat>
          <c:val>
            <c:numRef>
              <c:f>Hoja1!$B$2:$B$22</c:f>
              <c:numCache>
                <c:formatCode>#,##0.00</c:formatCode>
                <c:ptCount val="21"/>
                <c:pt idx="0">
                  <c:v>136.33700000000007</c:v>
                </c:pt>
                <c:pt idx="1">
                  <c:v>232.1</c:v>
                </c:pt>
                <c:pt idx="2">
                  <c:v>248</c:v>
                </c:pt>
                <c:pt idx="3">
                  <c:v>254.1</c:v>
                </c:pt>
                <c:pt idx="4">
                  <c:v>320.10000000000002</c:v>
                </c:pt>
                <c:pt idx="5">
                  <c:v>321.10000000000002</c:v>
                </c:pt>
                <c:pt idx="6">
                  <c:v>324.39999999999969</c:v>
                </c:pt>
                <c:pt idx="7">
                  <c:v>326.2</c:v>
                </c:pt>
                <c:pt idx="8">
                  <c:v>370.3</c:v>
                </c:pt>
                <c:pt idx="9">
                  <c:v>401.9</c:v>
                </c:pt>
                <c:pt idx="10">
                  <c:v>412.4</c:v>
                </c:pt>
                <c:pt idx="11">
                  <c:v>419.8</c:v>
                </c:pt>
                <c:pt idx="12">
                  <c:v>433.5</c:v>
                </c:pt>
                <c:pt idx="13">
                  <c:v>496.56700000000001</c:v>
                </c:pt>
                <c:pt idx="14">
                  <c:v>498.3</c:v>
                </c:pt>
                <c:pt idx="15">
                  <c:v>976.1</c:v>
                </c:pt>
                <c:pt idx="16">
                  <c:v>1562</c:v>
                </c:pt>
                <c:pt idx="17">
                  <c:v>2060</c:v>
                </c:pt>
                <c:pt idx="18">
                  <c:v>2331</c:v>
                </c:pt>
                <c:pt idx="19">
                  <c:v>2359</c:v>
                </c:pt>
                <c:pt idx="20">
                  <c:v>3318</c:v>
                </c:pt>
              </c:numCache>
            </c:numRef>
          </c:val>
        </c:ser>
        <c:gapWidth val="75"/>
        <c:axId val="97906688"/>
        <c:axId val="97908224"/>
      </c:barChart>
      <c:catAx>
        <c:axId val="97906688"/>
        <c:scaling>
          <c:orientation val="minMax"/>
        </c:scaling>
        <c:axPos val="l"/>
        <c:tickLblPos val="nextTo"/>
        <c:txPr>
          <a:bodyPr/>
          <a:lstStyle/>
          <a:p>
            <a:pPr algn="just">
              <a:defRPr lang="es-CO" sz="1200" b="1">
                <a:solidFill>
                  <a:schemeClr val="tx1"/>
                </a:solidFill>
                <a:latin typeface="HelveticaNeueLT Std Cn"/>
              </a:defRPr>
            </a:pPr>
            <a:endParaRPr lang="es-CO"/>
          </a:p>
        </c:txPr>
        <c:crossAx val="97908224"/>
        <c:crosses val="autoZero"/>
        <c:auto val="1"/>
        <c:lblAlgn val="l"/>
        <c:lblOffset val="100"/>
      </c:catAx>
      <c:valAx>
        <c:axId val="97908224"/>
        <c:scaling>
          <c:orientation val="minMax"/>
        </c:scaling>
        <c:delete val="1"/>
        <c:axPos val="b"/>
        <c:numFmt formatCode="#,##0" sourceLinked="0"/>
        <c:tickLblPos val="none"/>
        <c:crossAx val="97906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CO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/>
      <c:lineChart>
        <c:grouping val="standard"/>
        <c:ser>
          <c:idx val="0"/>
          <c:order val="0"/>
          <c:tx>
            <c:strRef>
              <c:f>Plan7!$B$8</c:f>
              <c:strCache>
                <c:ptCount val="1"/>
                <c:pt idx="0">
                  <c:v>OECD </c:v>
                </c:pt>
              </c:strCache>
            </c:strRef>
          </c:tx>
          <c:dLbls>
            <c:dLbl>
              <c:idx val="0"/>
              <c:layout>
                <c:manualLayout>
                  <c:x val="-4.1804180418041827E-2"/>
                  <c:y val="-3.9682539682539694E-2"/>
                </c:manualLayout>
              </c:layout>
              <c:showVal val="1"/>
            </c:dLbl>
            <c:dLbl>
              <c:idx val="1"/>
              <c:layout>
                <c:manualLayout>
                  <c:x val="-3.3003300330033014E-2"/>
                  <c:y val="-4.3650793650793718E-2"/>
                </c:manualLayout>
              </c:layout>
              <c:showVal val="1"/>
            </c:dLbl>
            <c:dLbl>
              <c:idx val="2"/>
              <c:layout>
                <c:manualLayout>
                  <c:x val="-2.6402640264026413E-2"/>
                  <c:y val="-3.5714285714285712E-2"/>
                </c:manualLayout>
              </c:layout>
              <c:showVal val="1"/>
            </c:dLbl>
            <c:dLbl>
              <c:idx val="3"/>
              <c:layout>
                <c:manualLayout>
                  <c:x val="-3.3003300330033042E-2"/>
                  <c:y val="-3.5714285714285712E-2"/>
                </c:manualLayout>
              </c:layout>
              <c:showVal val="1"/>
            </c:dLbl>
            <c:dLbl>
              <c:idx val="4"/>
              <c:layout>
                <c:manualLayout>
                  <c:x val="-3.7403740374037459E-2"/>
                  <c:y val="2.3809523809523819E-2"/>
                </c:manualLayout>
              </c:layout>
              <c:showVal val="1"/>
            </c:dLbl>
            <c:dLbl>
              <c:idx val="5"/>
              <c:layout>
                <c:manualLayout>
                  <c:x val="-5.2805280528052813E-2"/>
                  <c:y val="2.3809523809523898E-2"/>
                </c:manualLayout>
              </c:layout>
              <c:showVal val="1"/>
            </c:dLbl>
            <c:dLbl>
              <c:idx val="7"/>
              <c:layout>
                <c:manualLayout>
                  <c:x val="-3.5203520352035202E-2"/>
                  <c:y val="-3.1746031746031744E-2"/>
                </c:manualLayout>
              </c:layout>
              <c:showVal val="1"/>
            </c:dLbl>
            <c:dLbl>
              <c:idx val="8"/>
              <c:layout>
                <c:manualLayout>
                  <c:x val="-4.1804180418041827E-2"/>
                  <c:y val="-4.365079365079371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s-CO"/>
              </a:p>
            </c:txPr>
            <c:showVal val="1"/>
          </c:dLbls>
          <c:cat>
            <c:numRef>
              <c:f>Plan7!$C$7:$K$7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Plan7!$C$8:$K$8</c:f>
              <c:numCache>
                <c:formatCode>0.0\ \ </c:formatCode>
                <c:ptCount val="9"/>
                <c:pt idx="0">
                  <c:v>4.5814026081249182</c:v>
                </c:pt>
                <c:pt idx="1">
                  <c:v>5.8172096463638088</c:v>
                </c:pt>
                <c:pt idx="2">
                  <c:v>5.198351274001678</c:v>
                </c:pt>
                <c:pt idx="3">
                  <c:v>5.7980800943924224</c:v>
                </c:pt>
                <c:pt idx="4">
                  <c:v>5.3723501372829885</c:v>
                </c:pt>
                <c:pt idx="5">
                  <c:v>2.6585554673500988</c:v>
                </c:pt>
                <c:pt idx="6">
                  <c:v>-2.6020298086457352</c:v>
                </c:pt>
                <c:pt idx="7">
                  <c:v>4.4370576145098104</c:v>
                </c:pt>
                <c:pt idx="8">
                  <c:v>3.7602258254975789</c:v>
                </c:pt>
              </c:numCache>
            </c:numRef>
          </c:val>
        </c:ser>
        <c:ser>
          <c:idx val="1"/>
          <c:order val="1"/>
          <c:tx>
            <c:strRef>
              <c:f>Plan7!$B$9</c:f>
              <c:strCache>
                <c:ptCount val="1"/>
                <c:pt idx="0">
                  <c:v>LATAM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Val val="1"/>
          </c:dLbls>
          <c:cat>
            <c:numRef>
              <c:f>Plan7!$C$7:$K$7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Plan7!$C$9:$K$9</c:f>
              <c:numCache>
                <c:formatCode>General</c:formatCode>
                <c:ptCount val="9"/>
                <c:pt idx="0">
                  <c:v>1.7000000000000004</c:v>
                </c:pt>
                <c:pt idx="1">
                  <c:v>5.9</c:v>
                </c:pt>
                <c:pt idx="2">
                  <c:v>4.5999999999999996</c:v>
                </c:pt>
                <c:pt idx="3">
                  <c:v>5.5</c:v>
                </c:pt>
                <c:pt idx="4">
                  <c:v>5.6</c:v>
                </c:pt>
                <c:pt idx="5">
                  <c:v>4</c:v>
                </c:pt>
                <c:pt idx="6">
                  <c:v>-1.9</c:v>
                </c:pt>
                <c:pt idx="7">
                  <c:v>6</c:v>
                </c:pt>
                <c:pt idx="8">
                  <c:v>4.3</c:v>
                </c:pt>
              </c:numCache>
            </c:numRef>
          </c:val>
        </c:ser>
        <c:ser>
          <c:idx val="2"/>
          <c:order val="2"/>
          <c:tx>
            <c:strRef>
              <c:f>Plan7!$B$10</c:f>
              <c:strCache>
                <c:ptCount val="1"/>
                <c:pt idx="0">
                  <c:v>Brasil </c:v>
                </c:pt>
              </c:strCache>
            </c:strRef>
          </c:tx>
          <c:dLbls>
            <c:dLbl>
              <c:idx val="1"/>
              <c:layout>
                <c:manualLayout>
                  <c:x val="-2.4202420242024202E-2"/>
                  <c:y val="4.7619047619047637E-2"/>
                </c:manualLayout>
              </c:layout>
              <c:showVal val="1"/>
            </c:dLbl>
            <c:dLbl>
              <c:idx val="2"/>
              <c:layout>
                <c:manualLayout>
                  <c:x val="-3.7403740374037424E-2"/>
                  <c:y val="4.7619047619047707E-2"/>
                </c:manualLayout>
              </c:layout>
              <c:showVal val="1"/>
            </c:dLbl>
            <c:dLbl>
              <c:idx val="3"/>
              <c:layout>
                <c:manualLayout>
                  <c:x val="-2.6402640264026455E-2"/>
                  <c:y val="5.1587301587301584E-2"/>
                </c:manualLayout>
              </c:layout>
              <c:showVal val="1"/>
            </c:dLbl>
            <c:dLbl>
              <c:idx val="4"/>
              <c:layout>
                <c:manualLayout>
                  <c:x val="-3.5203520352035202E-2"/>
                  <c:y val="-2.3809523809523819E-2"/>
                </c:manualLayout>
              </c:layout>
              <c:showVal val="1"/>
            </c:dLbl>
            <c:dLbl>
              <c:idx val="5"/>
              <c:layout>
                <c:manualLayout>
                  <c:x val="-1.980198019801983E-2"/>
                  <c:y val="-2.3809523809523819E-2"/>
                </c:manualLayout>
              </c:layout>
              <c:showVal val="1"/>
            </c:dLbl>
            <c:dLbl>
              <c:idx val="6"/>
              <c:layout>
                <c:manualLayout>
                  <c:x val="-3.7403740374037459E-2"/>
                  <c:y val="-3.9682539682539625E-2"/>
                </c:manualLayout>
              </c:layout>
              <c:showVal val="1"/>
            </c:dLbl>
            <c:dLbl>
              <c:idx val="7"/>
              <c:layout>
                <c:manualLayout>
                  <c:x val="-3.9603960396039625E-2"/>
                  <c:y val="-3.9682539682539777E-2"/>
                </c:manualLayout>
              </c:layout>
              <c:showVal val="1"/>
            </c:dLbl>
            <c:dLbl>
              <c:idx val="8"/>
              <c:layout>
                <c:manualLayout>
                  <c:x val="-2.8602860286028618E-2"/>
                  <c:y val="5.952380952380951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es-CO"/>
              </a:p>
            </c:txPr>
            <c:showVal val="1"/>
          </c:dLbls>
          <c:cat>
            <c:numRef>
              <c:f>Plan7!$C$7:$K$7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Plan7!$C$10:$K$10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5.7</c:v>
                </c:pt>
                <c:pt idx="2">
                  <c:v>3.2</c:v>
                </c:pt>
                <c:pt idx="3">
                  <c:v>4</c:v>
                </c:pt>
                <c:pt idx="4">
                  <c:v>6.1</c:v>
                </c:pt>
                <c:pt idx="5">
                  <c:v>5.2</c:v>
                </c:pt>
                <c:pt idx="6">
                  <c:v>0.30000000000000027</c:v>
                </c:pt>
                <c:pt idx="7">
                  <c:v>7.5</c:v>
                </c:pt>
                <c:pt idx="8">
                  <c:v>2.7</c:v>
                </c:pt>
              </c:numCache>
            </c:numRef>
          </c:val>
        </c:ser>
        <c:dLbls>
          <c:showVal val="1"/>
        </c:dLbls>
        <c:marker val="1"/>
        <c:axId val="85546496"/>
        <c:axId val="85548032"/>
      </c:lineChart>
      <c:catAx>
        <c:axId val="855464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85548032"/>
        <c:crosses val="autoZero"/>
        <c:auto val="1"/>
        <c:lblAlgn val="ctr"/>
        <c:lblOffset val="100"/>
      </c:catAx>
      <c:valAx>
        <c:axId val="85548032"/>
        <c:scaling>
          <c:orientation val="minMax"/>
        </c:scaling>
        <c:axPos val="l"/>
        <c:majorGridlines/>
        <c:numFmt formatCode="0.0\ \ 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855464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Plan2!$B$15</c:f>
              <c:strCache>
                <c:ptCount val="1"/>
                <c:pt idx="0">
                  <c:v>Brasil </c:v>
                </c:pt>
              </c:strCache>
            </c:strRef>
          </c:tx>
          <c:dLbls>
            <c:dLbl>
              <c:idx val="1"/>
              <c:layout>
                <c:manualLayout>
                  <c:x val="-4.6296296296296623E-3"/>
                  <c:y val="-1.1224130643577971E-2"/>
                </c:manualLayout>
              </c:layout>
              <c:showVal val="1"/>
            </c:dLbl>
            <c:dLbl>
              <c:idx val="2"/>
              <c:layout>
                <c:manualLayout>
                  <c:x val="-9.2592592592592744E-3"/>
                  <c:y val="-1.403016330447244E-2"/>
                </c:manualLayout>
              </c:layout>
              <c:showVal val="1"/>
            </c:dLbl>
            <c:dLbl>
              <c:idx val="3"/>
              <c:layout>
                <c:manualLayout>
                  <c:x val="-5.6583708480089032E-17"/>
                  <c:y val="-2.2448261287155928E-2"/>
                </c:manualLayout>
              </c:layout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6"/>
              <c:layout>
                <c:manualLayout>
                  <c:x val="0"/>
                  <c:y val="1.6836195965366927E-2"/>
                </c:manualLayout>
              </c:layout>
              <c:showVal val="1"/>
            </c:dLbl>
            <c:numFmt formatCode="_-[$$-409]\ * #,##0_-;\-[$$-409]\ * #,##0_-;_-[$$-409]\ * &quot;-&quot;_-;_-@_-" sourceLinked="0"/>
            <c:txPr>
              <a:bodyPr/>
              <a:lstStyle/>
              <a:p>
                <a:pPr>
                  <a:defRPr sz="1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CO"/>
              </a:p>
            </c:txPr>
            <c:showVal val="1"/>
          </c:dLbls>
          <c:trendline>
            <c:trendlineType val="linear"/>
          </c:trendline>
          <c:trendline>
            <c:spPr>
              <a:ln w="25400">
                <a:solidFill>
                  <a:srgbClr val="FF0000"/>
                </a:solidFill>
                <a:headEnd type="oval" w="lg" len="lg"/>
                <a:tailEnd type="stealth" w="lg" len="lg"/>
              </a:ln>
            </c:spPr>
            <c:trendlineType val="linear"/>
          </c:trendline>
          <c:cat>
            <c:numRef>
              <c:f>Plan2!$C$14:$K$14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Plan2!$C$15:$K$15</c:f>
              <c:numCache>
                <c:formatCode>General</c:formatCode>
                <c:ptCount val="9"/>
                <c:pt idx="0">
                  <c:v>3041.7</c:v>
                </c:pt>
                <c:pt idx="1">
                  <c:v>3609.9</c:v>
                </c:pt>
                <c:pt idx="2">
                  <c:v>4743.3</c:v>
                </c:pt>
                <c:pt idx="3">
                  <c:v>5793.4</c:v>
                </c:pt>
                <c:pt idx="4">
                  <c:v>7197</c:v>
                </c:pt>
                <c:pt idx="5">
                  <c:v>8629</c:v>
                </c:pt>
                <c:pt idx="6">
                  <c:v>8391.7000000000007</c:v>
                </c:pt>
                <c:pt idx="7">
                  <c:v>10992.9</c:v>
                </c:pt>
                <c:pt idx="8">
                  <c:v>12593.9</c:v>
                </c:pt>
              </c:numCache>
            </c:numRef>
          </c:val>
        </c:ser>
        <c:dLbls>
          <c:showVal val="1"/>
        </c:dLbls>
        <c:gapWidth val="75"/>
        <c:axId val="65880832"/>
        <c:axId val="65882368"/>
      </c:barChart>
      <c:catAx>
        <c:axId val="65880832"/>
        <c:scaling>
          <c:orientation val="minMax"/>
        </c:scaling>
        <c:axPos val="b"/>
        <c:numFmt formatCode="General" sourceLinked="1"/>
        <c:majorTickMark val="none"/>
        <c:tickLblPos val="nextTo"/>
        <c:crossAx val="65882368"/>
        <c:crosses val="autoZero"/>
        <c:auto val="1"/>
        <c:lblAlgn val="ctr"/>
        <c:lblOffset val="100"/>
      </c:catAx>
      <c:valAx>
        <c:axId val="65882368"/>
        <c:scaling>
          <c:orientation val="minMax"/>
        </c:scaling>
        <c:axPos val="l"/>
        <c:majorGridlines/>
        <c:numFmt formatCode="[$$-409]\ #,##0" sourceLinked="0"/>
        <c:majorTickMark val="none"/>
        <c:tickLblPos val="nextTo"/>
        <c:crossAx val="65880832"/>
        <c:crosses val="autoZero"/>
        <c:crossBetween val="between"/>
      </c:valAx>
    </c:plotArea>
    <c:legend>
      <c:legendPos val="b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 sz="2400"/>
            </a:pPr>
            <a:r>
              <a:rPr lang="pt-BR" sz="2400" baseline="0" dirty="0" smtClean="0"/>
              <a:t>AÑO 2012</a:t>
            </a:r>
            <a:endParaRPr lang="pt-BR" sz="2400" dirty="0"/>
          </a:p>
        </c:rich>
      </c:tx>
      <c:layout>
        <c:manualLayout>
          <c:xMode val="edge"/>
          <c:yMode val="edge"/>
          <c:x val="0.34900846421605702"/>
          <c:y val="5.470047184540884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7240590908666784E-2"/>
          <c:y val="0.24816651125128408"/>
          <c:w val="0.85366704928282799"/>
          <c:h val="0.71424683480242168"/>
        </c:manualLayout>
      </c:layout>
      <c:pie3DChart>
        <c:varyColors val="1"/>
        <c:ser>
          <c:idx val="0"/>
          <c:order val="0"/>
          <c:dPt>
            <c:idx val="0"/>
            <c:explosion val="7"/>
          </c:dPt>
          <c:dPt>
            <c:idx val="1"/>
            <c:explosion val="14"/>
          </c:dPt>
          <c:dPt>
            <c:idx val="2"/>
            <c:explosion val="6"/>
          </c:dPt>
          <c:dLbls>
            <c:dLbl>
              <c:idx val="1"/>
              <c:layout>
                <c:manualLayout>
                  <c:x val="-2.3367582145823417E-2"/>
                  <c:y val="-0.2271848962090848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CO"/>
                </a:p>
              </c:txPr>
              <c:showCatName val="1"/>
              <c:showPercent val="1"/>
            </c:dLbl>
            <c:showCatName val="1"/>
            <c:showPercent val="1"/>
          </c:dLbls>
          <c:cat>
            <c:strRef>
              <c:f>Plan3!$H$5:$H$7</c:f>
              <c:strCache>
                <c:ptCount val="3"/>
                <c:pt idx="0">
                  <c:v>CLASE A e B </c:v>
                </c:pt>
                <c:pt idx="1">
                  <c:v>CLASE C </c:v>
                </c:pt>
                <c:pt idx="2">
                  <c:v>CLASE D e E</c:v>
                </c:pt>
              </c:strCache>
            </c:strRef>
          </c:cat>
          <c:val>
            <c:numRef>
              <c:f>Plan3!$I$5:$I$7</c:f>
              <c:numCache>
                <c:formatCode>0.00%</c:formatCode>
                <c:ptCount val="3"/>
                <c:pt idx="0" formatCode="0%">
                  <c:v>0.22</c:v>
                </c:pt>
                <c:pt idx="1">
                  <c:v>0.54270000000000063</c:v>
                </c:pt>
                <c:pt idx="2" formatCode="0%">
                  <c:v>0.24000000000000021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Plan3!$H$5:$H$7</c:f>
              <c:strCache>
                <c:ptCount val="3"/>
                <c:pt idx="0">
                  <c:v>CLASE A e B </c:v>
                </c:pt>
                <c:pt idx="1">
                  <c:v>CLASE C </c:v>
                </c:pt>
                <c:pt idx="2">
                  <c:v>CLASE D e E</c:v>
                </c:pt>
              </c:strCache>
            </c:strRef>
          </c:cat>
          <c:val>
            <c:numRef>
              <c:f>Plan3!$I$4</c:f>
              <c:numCache>
                <c:formatCode>General</c:formatCode>
                <c:ptCount val="1"/>
                <c:pt idx="0">
                  <c:v>2012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>
          <a:noFill/>
        </a:ln>
      </c:spPr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 sz="2400"/>
            </a:pPr>
            <a:r>
              <a:rPr lang="es-ES" sz="2400" dirty="0" smtClean="0"/>
              <a:t>AÑO</a:t>
            </a:r>
            <a:r>
              <a:rPr lang="es-ES" sz="2400" baseline="0" dirty="0" smtClean="0"/>
              <a:t> 2002</a:t>
            </a:r>
          </a:p>
        </c:rich>
      </c:tx>
      <c:layout>
        <c:manualLayout>
          <c:xMode val="edge"/>
          <c:yMode val="edge"/>
          <c:x val="0.37464488825757941"/>
          <c:y val="5.996557603754476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078793028965387E-2"/>
          <c:y val="0.22667070556975139"/>
          <c:w val="0.8712186599442846"/>
          <c:h val="0.76365675804540278"/>
        </c:manualLayout>
      </c:layout>
      <c:pie3DChart>
        <c:varyColors val="1"/>
        <c:ser>
          <c:idx val="0"/>
          <c:order val="0"/>
          <c:explosion val="1"/>
          <c:dPt>
            <c:idx val="0"/>
            <c:explosion val="4"/>
          </c:dPt>
          <c:dPt>
            <c:idx val="1"/>
            <c:explosion val="6"/>
          </c:dPt>
          <c:dPt>
            <c:idx val="2"/>
            <c:explosion val="4"/>
          </c:dPt>
          <c:dLbls>
            <c:dLbl>
              <c:idx val="1"/>
              <c:layout>
                <c:manualLayout>
                  <c:x val="-0.11714797163512455"/>
                  <c:y val="-0.1062081152674027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CLASE C 
37%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0301169590643276"/>
                  <c:y val="-7.9362115863519031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Plan3!$N$5:$N$7</c:f>
              <c:strCache>
                <c:ptCount val="3"/>
                <c:pt idx="0">
                  <c:v>CLASE A e B </c:v>
                </c:pt>
                <c:pt idx="1">
                  <c:v>CLASE C </c:v>
                </c:pt>
                <c:pt idx="2">
                  <c:v>CLASE D e E</c:v>
                </c:pt>
              </c:strCache>
            </c:strRef>
          </c:cat>
          <c:val>
            <c:numRef>
              <c:f>Plan3!$O$5:$O$7</c:f>
              <c:numCache>
                <c:formatCode>0%</c:formatCode>
                <c:ptCount val="3"/>
                <c:pt idx="0">
                  <c:v>0.13</c:v>
                </c:pt>
                <c:pt idx="1">
                  <c:v>0.37000000000000016</c:v>
                </c:pt>
                <c:pt idx="2">
                  <c:v>0.5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47E66-4A49-456E-9A4D-AFE0F3B742BA}" type="doc">
      <dgm:prSet loTypeId="urn:microsoft.com/office/officeart/2005/8/layout/pList1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3A97B248-8604-417B-9A32-29F0AF6093D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sz="2000" dirty="0" err="1" smtClean="0">
              <a:solidFill>
                <a:schemeClr val="bg1"/>
              </a:solidFill>
            </a:rPr>
            <a:t>Infraestructura</a:t>
          </a:r>
          <a:r>
            <a:rPr lang="pt-BR" sz="2000" dirty="0" smtClean="0">
              <a:solidFill>
                <a:schemeClr val="bg1"/>
              </a:solidFill>
            </a:rPr>
            <a:t> </a:t>
          </a:r>
          <a:endParaRPr lang="pt-BR" sz="2000" dirty="0">
            <a:solidFill>
              <a:schemeClr val="bg1"/>
            </a:solidFill>
          </a:endParaRPr>
        </a:p>
      </dgm:t>
    </dgm:pt>
    <dgm:pt modelId="{C5357DFE-2A58-498C-A43A-7CF800719608}" type="parTrans" cxnId="{CFA112F0-FD72-4E4E-A1A7-BF753D68696C}">
      <dgm:prSet/>
      <dgm:spPr/>
      <dgm:t>
        <a:bodyPr/>
        <a:lstStyle/>
        <a:p>
          <a:endParaRPr lang="pt-BR"/>
        </a:p>
      </dgm:t>
    </dgm:pt>
    <dgm:pt modelId="{AB12E9FA-FBD8-48F0-8660-1FFCCBA2E057}" type="sibTrans" cxnId="{CFA112F0-FD72-4E4E-A1A7-BF753D68696C}">
      <dgm:prSet/>
      <dgm:spPr/>
      <dgm:t>
        <a:bodyPr/>
        <a:lstStyle/>
        <a:p>
          <a:endParaRPr lang="pt-BR"/>
        </a:p>
      </dgm:t>
    </dgm:pt>
    <dgm:pt modelId="{F919D8C9-88B8-4D27-9ED5-D3BCDB0EBA5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sz="2000" dirty="0" err="1" smtClean="0">
              <a:solidFill>
                <a:schemeClr val="bg1"/>
              </a:solidFill>
            </a:rPr>
            <a:t>Impuestos</a:t>
          </a:r>
          <a:r>
            <a:rPr lang="pt-BR" sz="2000" dirty="0" smtClean="0">
              <a:solidFill>
                <a:schemeClr val="bg1"/>
              </a:solidFill>
            </a:rPr>
            <a:t> </a:t>
          </a:r>
          <a:endParaRPr lang="pt-BR" sz="2000" dirty="0">
            <a:solidFill>
              <a:schemeClr val="bg1"/>
            </a:solidFill>
          </a:endParaRPr>
        </a:p>
      </dgm:t>
    </dgm:pt>
    <dgm:pt modelId="{343CD4BA-CB57-4C91-8C8A-39B88CDBD3BA}" type="parTrans" cxnId="{BE44E446-EEF9-4ACD-97F5-57BD319F7884}">
      <dgm:prSet/>
      <dgm:spPr/>
      <dgm:t>
        <a:bodyPr/>
        <a:lstStyle/>
        <a:p>
          <a:endParaRPr lang="pt-BR"/>
        </a:p>
      </dgm:t>
    </dgm:pt>
    <dgm:pt modelId="{C7DE60AE-CC35-414B-ADF6-4EF0F816E6ED}" type="sibTrans" cxnId="{BE44E446-EEF9-4ACD-97F5-57BD319F7884}">
      <dgm:prSet/>
      <dgm:spPr/>
      <dgm:t>
        <a:bodyPr/>
        <a:lstStyle/>
        <a:p>
          <a:endParaRPr lang="pt-BR"/>
        </a:p>
      </dgm:t>
    </dgm:pt>
    <dgm:pt modelId="{D27915F0-B4DD-4E52-B29B-EB2487C9305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sz="2000" dirty="0" smtClean="0">
              <a:solidFill>
                <a:schemeClr val="bg1"/>
              </a:solidFill>
            </a:rPr>
            <a:t>Burocracia</a:t>
          </a:r>
        </a:p>
      </dgm:t>
    </dgm:pt>
    <dgm:pt modelId="{7BAC6485-8C0A-4C81-B356-F63D1933E50D}" type="parTrans" cxnId="{3C74AC57-8C19-41BE-956D-503EA6F1684C}">
      <dgm:prSet/>
      <dgm:spPr/>
      <dgm:t>
        <a:bodyPr/>
        <a:lstStyle/>
        <a:p>
          <a:endParaRPr lang="pt-BR"/>
        </a:p>
      </dgm:t>
    </dgm:pt>
    <dgm:pt modelId="{3959049C-70AA-4FFF-B412-7E5119C99397}" type="sibTrans" cxnId="{3C74AC57-8C19-41BE-956D-503EA6F1684C}">
      <dgm:prSet/>
      <dgm:spPr/>
      <dgm:t>
        <a:bodyPr/>
        <a:lstStyle/>
        <a:p>
          <a:endParaRPr lang="pt-BR"/>
        </a:p>
      </dgm:t>
    </dgm:pt>
    <dgm:pt modelId="{3746A7CC-B567-4324-96B6-E39D5A51DE1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sz="2000" dirty="0" err="1" smtClean="0">
              <a:solidFill>
                <a:schemeClr val="bg1"/>
              </a:solidFill>
            </a:rPr>
            <a:t>Coste</a:t>
          </a:r>
          <a:r>
            <a:rPr lang="pt-BR" sz="2000" dirty="0" smtClean="0">
              <a:solidFill>
                <a:schemeClr val="bg1"/>
              </a:solidFill>
            </a:rPr>
            <a:t> Mano de Obra </a:t>
          </a:r>
          <a:endParaRPr lang="pt-BR" sz="1600" dirty="0">
            <a:solidFill>
              <a:schemeClr val="bg1"/>
            </a:solidFill>
          </a:endParaRPr>
        </a:p>
      </dgm:t>
    </dgm:pt>
    <dgm:pt modelId="{20E3E150-22B1-4631-B7F7-015D6A9CCC78}" type="parTrans" cxnId="{A2C11F9A-6B3D-4FF6-8C2F-C3180D4BD632}">
      <dgm:prSet/>
      <dgm:spPr/>
      <dgm:t>
        <a:bodyPr/>
        <a:lstStyle/>
        <a:p>
          <a:endParaRPr lang="pt-BR"/>
        </a:p>
      </dgm:t>
    </dgm:pt>
    <dgm:pt modelId="{51DBA364-26FC-497F-AAF2-92A343BA9AD1}" type="sibTrans" cxnId="{A2C11F9A-6B3D-4FF6-8C2F-C3180D4BD632}">
      <dgm:prSet/>
      <dgm:spPr/>
      <dgm:t>
        <a:bodyPr/>
        <a:lstStyle/>
        <a:p>
          <a:endParaRPr lang="pt-BR"/>
        </a:p>
      </dgm:t>
    </dgm:pt>
    <dgm:pt modelId="{5A7658E9-118C-44F7-AF12-FCD40E642E1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sz="2000" dirty="0" err="1" smtClean="0">
              <a:solidFill>
                <a:schemeClr val="bg1"/>
              </a:solidFill>
            </a:rPr>
            <a:t>Precio</a:t>
          </a:r>
          <a:r>
            <a:rPr lang="pt-BR" sz="2000" dirty="0" smtClean="0">
              <a:solidFill>
                <a:schemeClr val="bg1"/>
              </a:solidFill>
            </a:rPr>
            <a:t> de energia </a:t>
          </a:r>
          <a:endParaRPr lang="pt-BR" sz="2000" dirty="0">
            <a:solidFill>
              <a:schemeClr val="bg1"/>
            </a:solidFill>
          </a:endParaRPr>
        </a:p>
      </dgm:t>
    </dgm:pt>
    <dgm:pt modelId="{2887B626-0D99-4FFA-AA60-E3345C902350}" type="parTrans" cxnId="{ADDC4B16-DC9F-4BEB-8F4E-26405E50306C}">
      <dgm:prSet/>
      <dgm:spPr/>
      <dgm:t>
        <a:bodyPr/>
        <a:lstStyle/>
        <a:p>
          <a:endParaRPr lang="pt-BR"/>
        </a:p>
      </dgm:t>
    </dgm:pt>
    <dgm:pt modelId="{85083DF8-C61E-4B2D-A5B3-4A58DC9DEF4A}" type="sibTrans" cxnId="{ADDC4B16-DC9F-4BEB-8F4E-26405E50306C}">
      <dgm:prSet/>
      <dgm:spPr/>
      <dgm:t>
        <a:bodyPr/>
        <a:lstStyle/>
        <a:p>
          <a:endParaRPr lang="pt-BR"/>
        </a:p>
      </dgm:t>
    </dgm:pt>
    <dgm:pt modelId="{4F6D4AFA-AE32-4CE4-ADA2-4CD00D170D03}" type="pres">
      <dgm:prSet presAssocID="{E1F47E66-4A49-456E-9A4D-AFE0F3B742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2493E56-BADF-41F0-BF75-8A407666756D}" type="pres">
      <dgm:prSet presAssocID="{3A97B248-8604-417B-9A32-29F0AF6093D5}" presName="compNode" presStyleCnt="0"/>
      <dgm:spPr/>
    </dgm:pt>
    <dgm:pt modelId="{78A05209-EDB7-478D-9788-00D44CE49283}" type="pres">
      <dgm:prSet presAssocID="{3A97B248-8604-417B-9A32-29F0AF6093D5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F9E357-0274-4272-82E6-77B0FDA626AD}" type="pres">
      <dgm:prSet presAssocID="{3A97B248-8604-417B-9A32-29F0AF6093D5}" presName="textRect" presStyleLbl="revTx" presStyleIdx="0" presStyleCnt="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E5A4323A-8C03-4554-9AA2-72E5F0C3A83C}" type="pres">
      <dgm:prSet presAssocID="{AB12E9FA-FBD8-48F0-8660-1FFCCBA2E05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23FAF0C-6993-49F5-8C29-B330CE1E1CF8}" type="pres">
      <dgm:prSet presAssocID="{F919D8C9-88B8-4D27-9ED5-D3BCDB0EBA5E}" presName="compNode" presStyleCnt="0"/>
      <dgm:spPr/>
    </dgm:pt>
    <dgm:pt modelId="{94941561-A7E9-4780-9A6D-7DAEA0423B1D}" type="pres">
      <dgm:prSet presAssocID="{F919D8C9-88B8-4D27-9ED5-D3BCDB0EBA5E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3248242-137A-46AE-8BF4-00B5F2382155}" type="pres">
      <dgm:prSet presAssocID="{F919D8C9-88B8-4D27-9ED5-D3BCDB0EBA5E}" presName="textRect" presStyleLbl="revTx" presStyleIdx="1" presStyleCnt="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627B992A-17F2-475A-8CB8-B7CE8539639B}" type="pres">
      <dgm:prSet presAssocID="{C7DE60AE-CC35-414B-ADF6-4EF0F816E6E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956B90B-7CD0-49BB-8F64-80D3465B203D}" type="pres">
      <dgm:prSet presAssocID="{D27915F0-B4DD-4E52-B29B-EB2487C93054}" presName="compNode" presStyleCnt="0"/>
      <dgm:spPr/>
    </dgm:pt>
    <dgm:pt modelId="{32141698-8760-4133-B0BC-38B20667BF95}" type="pres">
      <dgm:prSet presAssocID="{D27915F0-B4DD-4E52-B29B-EB2487C93054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4F23C12-A43F-43BD-8133-D124A72B837B}" type="pres">
      <dgm:prSet presAssocID="{D27915F0-B4DD-4E52-B29B-EB2487C93054}" presName="textRect" presStyleLbl="revTx" presStyleIdx="2" presStyleCnt="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61EDEBD3-CF45-43BC-9134-E458FB89449B}" type="pres">
      <dgm:prSet presAssocID="{3959049C-70AA-4FFF-B412-7E5119C9939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22E7D1B-8D82-4B15-89F0-6CA67FFF9031}" type="pres">
      <dgm:prSet presAssocID="{3746A7CC-B567-4324-96B6-E39D5A51DE1F}" presName="compNode" presStyleCnt="0"/>
      <dgm:spPr/>
    </dgm:pt>
    <dgm:pt modelId="{4B45D4FA-2301-4AA2-B030-090B0E596664}" type="pres">
      <dgm:prSet presAssocID="{3746A7CC-B567-4324-96B6-E39D5A51DE1F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A422611-BC66-4B56-958B-22455B21B868}" type="pres">
      <dgm:prSet presAssocID="{3746A7CC-B567-4324-96B6-E39D5A51DE1F}" presName="textRect" presStyleLbl="revTx" presStyleIdx="3" presStyleCnt="5" custLinFactNeighborX="-1949" custLinFactNeighborY="-484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088D3F28-AA7D-496A-8451-4CACB860C721}" type="pres">
      <dgm:prSet presAssocID="{51DBA364-26FC-497F-AAF2-92A343BA9AD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CEADFD8-A3BB-4F84-94FF-E3F2234A2CDD}" type="pres">
      <dgm:prSet presAssocID="{5A7658E9-118C-44F7-AF12-FCD40E642E1E}" presName="compNode" presStyleCnt="0"/>
      <dgm:spPr/>
    </dgm:pt>
    <dgm:pt modelId="{BD00EA1A-50FE-442C-8D9E-FBB5D64EA1E7}" type="pres">
      <dgm:prSet presAssocID="{5A7658E9-118C-44F7-AF12-FCD40E642E1E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BE956D5-9375-4348-ADA6-1EEABB9B68D6}" type="pres">
      <dgm:prSet presAssocID="{5A7658E9-118C-44F7-AF12-FCD40E642E1E}" presName="textRect" presStyleLbl="revTx" presStyleIdx="4" presStyleCnt="5" custLinFactNeighborX="-795" custLinFactNeighborY="-484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</dgm:ptLst>
  <dgm:cxnLst>
    <dgm:cxn modelId="{C46EFC4B-6B4C-45D5-803E-3B696E484E97}" type="presOf" srcId="{3746A7CC-B567-4324-96B6-E39D5A51DE1F}" destId="{0A422611-BC66-4B56-958B-22455B21B868}" srcOrd="0" destOrd="0" presId="urn:microsoft.com/office/officeart/2005/8/layout/pList1"/>
    <dgm:cxn modelId="{DA189462-30F3-4BE2-A3AA-404541DD992F}" type="presOf" srcId="{AB12E9FA-FBD8-48F0-8660-1FFCCBA2E057}" destId="{E5A4323A-8C03-4554-9AA2-72E5F0C3A83C}" srcOrd="0" destOrd="0" presId="urn:microsoft.com/office/officeart/2005/8/layout/pList1"/>
    <dgm:cxn modelId="{A8C35F9E-3D11-41C2-8378-8B9D2955D762}" type="presOf" srcId="{F919D8C9-88B8-4D27-9ED5-D3BCDB0EBA5E}" destId="{63248242-137A-46AE-8BF4-00B5F2382155}" srcOrd="0" destOrd="0" presId="urn:microsoft.com/office/officeart/2005/8/layout/pList1"/>
    <dgm:cxn modelId="{EE29D913-A59A-495E-9F6B-67F04AB44AC3}" type="presOf" srcId="{E1F47E66-4A49-456E-9A4D-AFE0F3B742BA}" destId="{4F6D4AFA-AE32-4CE4-ADA2-4CD00D170D03}" srcOrd="0" destOrd="0" presId="urn:microsoft.com/office/officeart/2005/8/layout/pList1"/>
    <dgm:cxn modelId="{A2C11F9A-6B3D-4FF6-8C2F-C3180D4BD632}" srcId="{E1F47E66-4A49-456E-9A4D-AFE0F3B742BA}" destId="{3746A7CC-B567-4324-96B6-E39D5A51DE1F}" srcOrd="3" destOrd="0" parTransId="{20E3E150-22B1-4631-B7F7-015D6A9CCC78}" sibTransId="{51DBA364-26FC-497F-AAF2-92A343BA9AD1}"/>
    <dgm:cxn modelId="{90CDD061-3164-41B8-8D92-B484A83B7565}" type="presOf" srcId="{51DBA364-26FC-497F-AAF2-92A343BA9AD1}" destId="{088D3F28-AA7D-496A-8451-4CACB860C721}" srcOrd="0" destOrd="0" presId="urn:microsoft.com/office/officeart/2005/8/layout/pList1"/>
    <dgm:cxn modelId="{BE44E446-EEF9-4ACD-97F5-57BD319F7884}" srcId="{E1F47E66-4A49-456E-9A4D-AFE0F3B742BA}" destId="{F919D8C9-88B8-4D27-9ED5-D3BCDB0EBA5E}" srcOrd="1" destOrd="0" parTransId="{343CD4BA-CB57-4C91-8C8A-39B88CDBD3BA}" sibTransId="{C7DE60AE-CC35-414B-ADF6-4EF0F816E6ED}"/>
    <dgm:cxn modelId="{3C74AC57-8C19-41BE-956D-503EA6F1684C}" srcId="{E1F47E66-4A49-456E-9A4D-AFE0F3B742BA}" destId="{D27915F0-B4DD-4E52-B29B-EB2487C93054}" srcOrd="2" destOrd="0" parTransId="{7BAC6485-8C0A-4C81-B356-F63D1933E50D}" sibTransId="{3959049C-70AA-4FFF-B412-7E5119C99397}"/>
    <dgm:cxn modelId="{4E454D26-5395-45E4-B8F5-F02CB388E684}" type="presOf" srcId="{3A97B248-8604-417B-9A32-29F0AF6093D5}" destId="{E3F9E357-0274-4272-82E6-77B0FDA626AD}" srcOrd="0" destOrd="0" presId="urn:microsoft.com/office/officeart/2005/8/layout/pList1"/>
    <dgm:cxn modelId="{2DD3A035-8B65-4015-BDC6-C0FB64A7AF5D}" type="presOf" srcId="{D27915F0-B4DD-4E52-B29B-EB2487C93054}" destId="{D4F23C12-A43F-43BD-8133-D124A72B837B}" srcOrd="0" destOrd="0" presId="urn:microsoft.com/office/officeart/2005/8/layout/pList1"/>
    <dgm:cxn modelId="{20505183-9AF6-4137-91FB-9C0D72B438C4}" type="presOf" srcId="{C7DE60AE-CC35-414B-ADF6-4EF0F816E6ED}" destId="{627B992A-17F2-475A-8CB8-B7CE8539639B}" srcOrd="0" destOrd="0" presId="urn:microsoft.com/office/officeart/2005/8/layout/pList1"/>
    <dgm:cxn modelId="{CFA112F0-FD72-4E4E-A1A7-BF753D68696C}" srcId="{E1F47E66-4A49-456E-9A4D-AFE0F3B742BA}" destId="{3A97B248-8604-417B-9A32-29F0AF6093D5}" srcOrd="0" destOrd="0" parTransId="{C5357DFE-2A58-498C-A43A-7CF800719608}" sibTransId="{AB12E9FA-FBD8-48F0-8660-1FFCCBA2E057}"/>
    <dgm:cxn modelId="{DA09C520-0278-4AFB-8A25-5C1186E5F19D}" type="presOf" srcId="{3959049C-70AA-4FFF-B412-7E5119C99397}" destId="{61EDEBD3-CF45-43BC-9134-E458FB89449B}" srcOrd="0" destOrd="0" presId="urn:microsoft.com/office/officeart/2005/8/layout/pList1"/>
    <dgm:cxn modelId="{31B1C33E-5AA7-41F5-B958-768C7C677C5F}" type="presOf" srcId="{5A7658E9-118C-44F7-AF12-FCD40E642E1E}" destId="{4BE956D5-9375-4348-ADA6-1EEABB9B68D6}" srcOrd="0" destOrd="0" presId="urn:microsoft.com/office/officeart/2005/8/layout/pList1"/>
    <dgm:cxn modelId="{ADDC4B16-DC9F-4BEB-8F4E-26405E50306C}" srcId="{E1F47E66-4A49-456E-9A4D-AFE0F3B742BA}" destId="{5A7658E9-118C-44F7-AF12-FCD40E642E1E}" srcOrd="4" destOrd="0" parTransId="{2887B626-0D99-4FFA-AA60-E3345C902350}" sibTransId="{85083DF8-C61E-4B2D-A5B3-4A58DC9DEF4A}"/>
    <dgm:cxn modelId="{8B8ACCB5-A053-4845-AE4F-EF172C230E07}" type="presParOf" srcId="{4F6D4AFA-AE32-4CE4-ADA2-4CD00D170D03}" destId="{02493E56-BADF-41F0-BF75-8A407666756D}" srcOrd="0" destOrd="0" presId="urn:microsoft.com/office/officeart/2005/8/layout/pList1"/>
    <dgm:cxn modelId="{A20AFE4B-842A-4936-AD55-7FDEEDD14694}" type="presParOf" srcId="{02493E56-BADF-41F0-BF75-8A407666756D}" destId="{78A05209-EDB7-478D-9788-00D44CE49283}" srcOrd="0" destOrd="0" presId="urn:microsoft.com/office/officeart/2005/8/layout/pList1"/>
    <dgm:cxn modelId="{10F976DD-6A0F-4E5F-9491-87AD87F2A4B9}" type="presParOf" srcId="{02493E56-BADF-41F0-BF75-8A407666756D}" destId="{E3F9E357-0274-4272-82E6-77B0FDA626AD}" srcOrd="1" destOrd="0" presId="urn:microsoft.com/office/officeart/2005/8/layout/pList1"/>
    <dgm:cxn modelId="{0D850C0E-9B28-4C92-AF96-0A55C2E4F2B3}" type="presParOf" srcId="{4F6D4AFA-AE32-4CE4-ADA2-4CD00D170D03}" destId="{E5A4323A-8C03-4554-9AA2-72E5F0C3A83C}" srcOrd="1" destOrd="0" presId="urn:microsoft.com/office/officeart/2005/8/layout/pList1"/>
    <dgm:cxn modelId="{ACB07BB1-5A9D-473F-80F8-ABC3E9FB892D}" type="presParOf" srcId="{4F6D4AFA-AE32-4CE4-ADA2-4CD00D170D03}" destId="{A23FAF0C-6993-49F5-8C29-B330CE1E1CF8}" srcOrd="2" destOrd="0" presId="urn:microsoft.com/office/officeart/2005/8/layout/pList1"/>
    <dgm:cxn modelId="{984C32DD-86C4-4D7D-B50A-219D7610AE0D}" type="presParOf" srcId="{A23FAF0C-6993-49F5-8C29-B330CE1E1CF8}" destId="{94941561-A7E9-4780-9A6D-7DAEA0423B1D}" srcOrd="0" destOrd="0" presId="urn:microsoft.com/office/officeart/2005/8/layout/pList1"/>
    <dgm:cxn modelId="{C1D2E31C-02AF-43F8-B921-C4738A944A43}" type="presParOf" srcId="{A23FAF0C-6993-49F5-8C29-B330CE1E1CF8}" destId="{63248242-137A-46AE-8BF4-00B5F2382155}" srcOrd="1" destOrd="0" presId="urn:microsoft.com/office/officeart/2005/8/layout/pList1"/>
    <dgm:cxn modelId="{857E39C4-92B8-40BB-B8B0-3097E553F6C9}" type="presParOf" srcId="{4F6D4AFA-AE32-4CE4-ADA2-4CD00D170D03}" destId="{627B992A-17F2-475A-8CB8-B7CE8539639B}" srcOrd="3" destOrd="0" presId="urn:microsoft.com/office/officeart/2005/8/layout/pList1"/>
    <dgm:cxn modelId="{80869EF3-8042-4347-ADF0-C2C4EB18611C}" type="presParOf" srcId="{4F6D4AFA-AE32-4CE4-ADA2-4CD00D170D03}" destId="{F956B90B-7CD0-49BB-8F64-80D3465B203D}" srcOrd="4" destOrd="0" presId="urn:microsoft.com/office/officeart/2005/8/layout/pList1"/>
    <dgm:cxn modelId="{B762EE34-F28B-4603-989B-F2B8A657EBDE}" type="presParOf" srcId="{F956B90B-7CD0-49BB-8F64-80D3465B203D}" destId="{32141698-8760-4133-B0BC-38B20667BF95}" srcOrd="0" destOrd="0" presId="urn:microsoft.com/office/officeart/2005/8/layout/pList1"/>
    <dgm:cxn modelId="{1D135D58-F82C-4C4B-B9F1-735A966E712A}" type="presParOf" srcId="{F956B90B-7CD0-49BB-8F64-80D3465B203D}" destId="{D4F23C12-A43F-43BD-8133-D124A72B837B}" srcOrd="1" destOrd="0" presId="urn:microsoft.com/office/officeart/2005/8/layout/pList1"/>
    <dgm:cxn modelId="{329E300A-3D92-4526-8F6E-8867E7DB26A8}" type="presParOf" srcId="{4F6D4AFA-AE32-4CE4-ADA2-4CD00D170D03}" destId="{61EDEBD3-CF45-43BC-9134-E458FB89449B}" srcOrd="5" destOrd="0" presId="urn:microsoft.com/office/officeart/2005/8/layout/pList1"/>
    <dgm:cxn modelId="{261C033E-E8A5-47D1-851C-DDB8DC9AED8A}" type="presParOf" srcId="{4F6D4AFA-AE32-4CE4-ADA2-4CD00D170D03}" destId="{A22E7D1B-8D82-4B15-89F0-6CA67FFF9031}" srcOrd="6" destOrd="0" presId="urn:microsoft.com/office/officeart/2005/8/layout/pList1"/>
    <dgm:cxn modelId="{1583CA7E-4F61-45CB-AB92-2678770A7FE7}" type="presParOf" srcId="{A22E7D1B-8D82-4B15-89F0-6CA67FFF9031}" destId="{4B45D4FA-2301-4AA2-B030-090B0E596664}" srcOrd="0" destOrd="0" presId="urn:microsoft.com/office/officeart/2005/8/layout/pList1"/>
    <dgm:cxn modelId="{99B10644-6B42-499B-B80A-AB72D52D5167}" type="presParOf" srcId="{A22E7D1B-8D82-4B15-89F0-6CA67FFF9031}" destId="{0A422611-BC66-4B56-958B-22455B21B868}" srcOrd="1" destOrd="0" presId="urn:microsoft.com/office/officeart/2005/8/layout/pList1"/>
    <dgm:cxn modelId="{73AD9624-3F0C-4BB1-A4A4-7FD2CC8238E8}" type="presParOf" srcId="{4F6D4AFA-AE32-4CE4-ADA2-4CD00D170D03}" destId="{088D3F28-AA7D-496A-8451-4CACB860C721}" srcOrd="7" destOrd="0" presId="urn:microsoft.com/office/officeart/2005/8/layout/pList1"/>
    <dgm:cxn modelId="{B9A91D1B-440B-44B5-9AE9-B7029F9D66F4}" type="presParOf" srcId="{4F6D4AFA-AE32-4CE4-ADA2-4CD00D170D03}" destId="{9CEADFD8-A3BB-4F84-94FF-E3F2234A2CDD}" srcOrd="8" destOrd="0" presId="urn:microsoft.com/office/officeart/2005/8/layout/pList1"/>
    <dgm:cxn modelId="{8AFB92F5-E286-4DAB-B81B-EA4F20D10076}" type="presParOf" srcId="{9CEADFD8-A3BB-4F84-94FF-E3F2234A2CDD}" destId="{BD00EA1A-50FE-442C-8D9E-FBB5D64EA1E7}" srcOrd="0" destOrd="0" presId="urn:microsoft.com/office/officeart/2005/8/layout/pList1"/>
    <dgm:cxn modelId="{180EF757-39A7-4391-AE48-60BF1A85C742}" type="presParOf" srcId="{9CEADFD8-A3BB-4F84-94FF-E3F2234A2CDD}" destId="{4BE956D5-9375-4348-ADA6-1EEABB9B68D6}" srcOrd="1" destOrd="0" presId="urn:microsoft.com/office/officeart/2005/8/layout/pList1"/>
  </dgm:cxnLst>
  <dgm:bg/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A147B-FA17-46B4-A26B-2D1F91E5204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BD97197-8693-497B-8367-42A5F33730F4}">
      <dgm:prSet/>
      <dgm:spPr/>
      <dgm:t>
        <a:bodyPr/>
        <a:lstStyle/>
        <a:p>
          <a:pPr rtl="0"/>
          <a:r>
            <a:rPr lang="es-ES" dirty="0" smtClean="0"/>
            <a:t>Infraestructura</a:t>
          </a:r>
          <a:endParaRPr lang="es-ES" dirty="0"/>
        </a:p>
      </dgm:t>
    </dgm:pt>
    <dgm:pt modelId="{BB5C2E82-A527-4503-8945-5720965F5839}" type="parTrans" cxnId="{D90377D0-BFA3-46C7-BC2C-79F6980947B6}">
      <dgm:prSet/>
      <dgm:spPr/>
      <dgm:t>
        <a:bodyPr/>
        <a:lstStyle/>
        <a:p>
          <a:endParaRPr lang="es-ES"/>
        </a:p>
      </dgm:t>
    </dgm:pt>
    <dgm:pt modelId="{F808DA0C-5F6B-4ACC-A54D-99BD59A3718A}" type="sibTrans" cxnId="{D90377D0-BFA3-46C7-BC2C-79F6980947B6}">
      <dgm:prSet/>
      <dgm:spPr/>
      <dgm:t>
        <a:bodyPr/>
        <a:lstStyle/>
        <a:p>
          <a:endParaRPr lang="es-ES"/>
        </a:p>
      </dgm:t>
    </dgm:pt>
    <dgm:pt modelId="{D122559C-124F-47F1-A073-1A1A324E0512}">
      <dgm:prSet/>
      <dgm:spPr/>
      <dgm:t>
        <a:bodyPr/>
        <a:lstStyle/>
        <a:p>
          <a:pPr rtl="0"/>
          <a:endParaRPr lang="es-ES" dirty="0"/>
        </a:p>
      </dgm:t>
    </dgm:pt>
    <dgm:pt modelId="{FFFCED2C-FC14-4A0B-946C-1EFB03B5F7D8}" type="parTrans" cxnId="{4CEB40D3-EF41-4051-8519-9A6306BC961B}">
      <dgm:prSet/>
      <dgm:spPr/>
    </dgm:pt>
    <dgm:pt modelId="{C985F88C-25C1-43DA-98DF-94B6609D6DEE}" type="sibTrans" cxnId="{4CEB40D3-EF41-4051-8519-9A6306BC961B}">
      <dgm:prSet/>
      <dgm:spPr/>
    </dgm:pt>
    <dgm:pt modelId="{F2FD059E-EC06-4A6C-A598-EF365DD3333D}" type="pres">
      <dgm:prSet presAssocID="{10FA147B-FA17-46B4-A26B-2D1F91E520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89C2BB4-F3A8-4E2D-8DE4-519BD1931167}" type="pres">
      <dgm:prSet presAssocID="{CBD97197-8693-497B-8367-42A5F33730F4}" presName="parentText" presStyleLbl="node1" presStyleIdx="0" presStyleCnt="2" custScaleX="82249" custScaleY="63480" custLinFactY="-23221" custLinFactNeighborX="-14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8C18DF-00C1-44D7-83BA-CE1D25C2EEB2}" type="pres">
      <dgm:prSet presAssocID="{F808DA0C-5F6B-4ACC-A54D-99BD59A3718A}" presName="spacer" presStyleCnt="0"/>
      <dgm:spPr/>
    </dgm:pt>
    <dgm:pt modelId="{25CEF18D-82A2-431C-872B-42141A8191CB}" type="pres">
      <dgm:prSet presAssocID="{D122559C-124F-47F1-A073-1A1A324E0512}" presName="parentText" presStyleLbl="node1" presStyleIdx="1" presStyleCnt="2" custScaleY="277826" custLinFactNeighborX="126" custLinFactNeighborY="-853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B85E00-35D7-4D28-A179-C939BFE5AB4A}" type="presOf" srcId="{D122559C-124F-47F1-A073-1A1A324E0512}" destId="{25CEF18D-82A2-431C-872B-42141A8191CB}" srcOrd="0" destOrd="0" presId="urn:microsoft.com/office/officeart/2005/8/layout/vList2"/>
    <dgm:cxn modelId="{178EFE82-D1BB-443E-8185-30E45CD8C244}" type="presOf" srcId="{10FA147B-FA17-46B4-A26B-2D1F91E52049}" destId="{F2FD059E-EC06-4A6C-A598-EF365DD3333D}" srcOrd="0" destOrd="0" presId="urn:microsoft.com/office/officeart/2005/8/layout/vList2"/>
    <dgm:cxn modelId="{9B1664CB-0676-4D8E-BFA5-A8B7CAF54B46}" type="presOf" srcId="{CBD97197-8693-497B-8367-42A5F33730F4}" destId="{689C2BB4-F3A8-4E2D-8DE4-519BD1931167}" srcOrd="0" destOrd="0" presId="urn:microsoft.com/office/officeart/2005/8/layout/vList2"/>
    <dgm:cxn modelId="{D90377D0-BFA3-46C7-BC2C-79F6980947B6}" srcId="{10FA147B-FA17-46B4-A26B-2D1F91E52049}" destId="{CBD97197-8693-497B-8367-42A5F33730F4}" srcOrd="0" destOrd="0" parTransId="{BB5C2E82-A527-4503-8945-5720965F5839}" sibTransId="{F808DA0C-5F6B-4ACC-A54D-99BD59A3718A}"/>
    <dgm:cxn modelId="{4CEB40D3-EF41-4051-8519-9A6306BC961B}" srcId="{10FA147B-FA17-46B4-A26B-2D1F91E52049}" destId="{D122559C-124F-47F1-A073-1A1A324E0512}" srcOrd="1" destOrd="0" parTransId="{FFFCED2C-FC14-4A0B-946C-1EFB03B5F7D8}" sibTransId="{C985F88C-25C1-43DA-98DF-94B6609D6DEE}"/>
    <dgm:cxn modelId="{ABF16593-0FE4-4140-BF12-6B903D25812F}" type="presParOf" srcId="{F2FD059E-EC06-4A6C-A598-EF365DD3333D}" destId="{689C2BB4-F3A8-4E2D-8DE4-519BD1931167}" srcOrd="0" destOrd="0" presId="urn:microsoft.com/office/officeart/2005/8/layout/vList2"/>
    <dgm:cxn modelId="{A6BB05E4-841F-4DE6-9B47-101F2EED23ED}" type="presParOf" srcId="{F2FD059E-EC06-4A6C-A598-EF365DD3333D}" destId="{FD8C18DF-00C1-44D7-83BA-CE1D25C2EEB2}" srcOrd="1" destOrd="0" presId="urn:microsoft.com/office/officeart/2005/8/layout/vList2"/>
    <dgm:cxn modelId="{EBC8CA11-0DCC-499D-BB9E-3AE35A6C96A1}" type="presParOf" srcId="{F2FD059E-EC06-4A6C-A598-EF365DD3333D}" destId="{25CEF18D-82A2-431C-872B-42141A8191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A8383-B470-4780-9215-75AAEE30A80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0209912F-F86B-4AED-B5E1-8505645DE63B}">
      <dgm:prSet/>
      <dgm:spPr/>
      <dgm:t>
        <a:bodyPr/>
        <a:lstStyle/>
        <a:p>
          <a:pPr rtl="0"/>
          <a:r>
            <a:rPr lang="es-ES" dirty="0" smtClean="0"/>
            <a:t>Impuestos</a:t>
          </a:r>
          <a:endParaRPr lang="es-ES" dirty="0"/>
        </a:p>
      </dgm:t>
    </dgm:pt>
    <dgm:pt modelId="{C814874B-9D3C-4C3F-A523-33A987637BB1}" type="parTrans" cxnId="{10593240-143C-44E3-A8DA-0D0AF3FABC82}">
      <dgm:prSet/>
      <dgm:spPr/>
      <dgm:t>
        <a:bodyPr/>
        <a:lstStyle/>
        <a:p>
          <a:endParaRPr lang="es-ES"/>
        </a:p>
      </dgm:t>
    </dgm:pt>
    <dgm:pt modelId="{B560A4AC-3591-498E-BD78-D8452F070D81}" type="sibTrans" cxnId="{10593240-143C-44E3-A8DA-0D0AF3FABC82}">
      <dgm:prSet/>
      <dgm:spPr/>
      <dgm:t>
        <a:bodyPr/>
        <a:lstStyle/>
        <a:p>
          <a:endParaRPr lang="es-ES"/>
        </a:p>
      </dgm:t>
    </dgm:pt>
    <dgm:pt modelId="{E2468A52-A423-41B4-BBE8-76953B363C39}">
      <dgm:prSet/>
      <dgm:spPr/>
      <dgm:t>
        <a:bodyPr/>
        <a:lstStyle/>
        <a:p>
          <a:pPr rtl="0"/>
          <a:endParaRPr lang="es-ES" dirty="0"/>
        </a:p>
      </dgm:t>
    </dgm:pt>
    <dgm:pt modelId="{D5BA8772-0FA1-46F1-ACD9-0E3945122DC8}" type="parTrans" cxnId="{D91C2896-D334-423F-A503-FEAD0564E776}">
      <dgm:prSet/>
      <dgm:spPr/>
      <dgm:t>
        <a:bodyPr/>
        <a:lstStyle/>
        <a:p>
          <a:endParaRPr lang="es-ES"/>
        </a:p>
      </dgm:t>
    </dgm:pt>
    <dgm:pt modelId="{B71F43EB-B5EF-450E-B14E-F3353189D48A}" type="sibTrans" cxnId="{D91C2896-D334-423F-A503-FEAD0564E776}">
      <dgm:prSet/>
      <dgm:spPr/>
      <dgm:t>
        <a:bodyPr/>
        <a:lstStyle/>
        <a:p>
          <a:endParaRPr lang="es-ES"/>
        </a:p>
      </dgm:t>
    </dgm:pt>
    <dgm:pt modelId="{D3FCEDD8-F167-4173-AF6B-70AEDCBE5F41}" type="pres">
      <dgm:prSet presAssocID="{84CA8383-B470-4780-9215-75AAEE30A8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FCCB922-1E42-4178-86CE-C59560A0C48C}" type="pres">
      <dgm:prSet presAssocID="{0209912F-F86B-4AED-B5E1-8505645DE63B}" presName="parentText" presStyleLbl="node1" presStyleIdx="0" presStyleCnt="2" custScaleX="80499" custScaleY="79902" custLinFactY="-30982" custLinFactNeighborX="-113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C347E8-A8F3-4A56-902F-6A513CDA79DE}" type="pres">
      <dgm:prSet presAssocID="{B560A4AC-3591-498E-BD78-D8452F070D81}" presName="spacer" presStyleCnt="0"/>
      <dgm:spPr/>
    </dgm:pt>
    <dgm:pt modelId="{9DDA6562-32BC-4AF1-A309-854E8A596DB8}" type="pres">
      <dgm:prSet presAssocID="{E2468A52-A423-41B4-BBE8-76953B363C39}" presName="parentText" presStyleLbl="node1" presStyleIdx="1" presStyleCnt="2" custScaleY="27802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44D698A-BB20-4A9E-9F25-8E5B901C9ABE}" type="presOf" srcId="{84CA8383-B470-4780-9215-75AAEE30A807}" destId="{D3FCEDD8-F167-4173-AF6B-70AEDCBE5F41}" srcOrd="0" destOrd="0" presId="urn:microsoft.com/office/officeart/2005/8/layout/vList2"/>
    <dgm:cxn modelId="{EEF0D7D0-F9E6-4D1B-85B5-C1CCF8F934D7}" type="presOf" srcId="{E2468A52-A423-41B4-BBE8-76953B363C39}" destId="{9DDA6562-32BC-4AF1-A309-854E8A596DB8}" srcOrd="0" destOrd="0" presId="urn:microsoft.com/office/officeart/2005/8/layout/vList2"/>
    <dgm:cxn modelId="{D91C2896-D334-423F-A503-FEAD0564E776}" srcId="{84CA8383-B470-4780-9215-75AAEE30A807}" destId="{E2468A52-A423-41B4-BBE8-76953B363C39}" srcOrd="1" destOrd="0" parTransId="{D5BA8772-0FA1-46F1-ACD9-0E3945122DC8}" sibTransId="{B71F43EB-B5EF-450E-B14E-F3353189D48A}"/>
    <dgm:cxn modelId="{10593240-143C-44E3-A8DA-0D0AF3FABC82}" srcId="{84CA8383-B470-4780-9215-75AAEE30A807}" destId="{0209912F-F86B-4AED-B5E1-8505645DE63B}" srcOrd="0" destOrd="0" parTransId="{C814874B-9D3C-4C3F-A523-33A987637BB1}" sibTransId="{B560A4AC-3591-498E-BD78-D8452F070D81}"/>
    <dgm:cxn modelId="{91A2368C-1389-4DDA-9666-E7161847F549}" type="presOf" srcId="{0209912F-F86B-4AED-B5E1-8505645DE63B}" destId="{FFCCB922-1E42-4178-86CE-C59560A0C48C}" srcOrd="0" destOrd="0" presId="urn:microsoft.com/office/officeart/2005/8/layout/vList2"/>
    <dgm:cxn modelId="{E90BF70F-ABCD-4D1D-8070-A1E3D49B47B8}" type="presParOf" srcId="{D3FCEDD8-F167-4173-AF6B-70AEDCBE5F41}" destId="{FFCCB922-1E42-4178-86CE-C59560A0C48C}" srcOrd="0" destOrd="0" presId="urn:microsoft.com/office/officeart/2005/8/layout/vList2"/>
    <dgm:cxn modelId="{37D909C5-04E4-43BA-BECE-A6264A354CA9}" type="presParOf" srcId="{D3FCEDD8-F167-4173-AF6B-70AEDCBE5F41}" destId="{41C347E8-A8F3-4A56-902F-6A513CDA79DE}" srcOrd="1" destOrd="0" presId="urn:microsoft.com/office/officeart/2005/8/layout/vList2"/>
    <dgm:cxn modelId="{5DB8D483-8909-40C5-9907-427BC16D3638}" type="presParOf" srcId="{D3FCEDD8-F167-4173-AF6B-70AEDCBE5F41}" destId="{9DDA6562-32BC-4AF1-A309-854E8A596DB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D9CEB6-EA52-4033-8F7A-98DDAF7178F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949DC990-6BB6-4F88-9D69-1644E5794AAD}">
      <dgm:prSet/>
      <dgm:spPr/>
      <dgm:t>
        <a:bodyPr/>
        <a:lstStyle/>
        <a:p>
          <a:pPr rtl="0"/>
          <a:r>
            <a:rPr lang="es-ES" dirty="0" smtClean="0"/>
            <a:t>Burocracia</a:t>
          </a:r>
          <a:endParaRPr lang="es-ES" dirty="0"/>
        </a:p>
      </dgm:t>
    </dgm:pt>
    <dgm:pt modelId="{693C64EE-A8BB-4E4E-B6D9-A0D0640738BA}" type="parTrans" cxnId="{9F19768E-62E2-4241-817A-8FFFEA30B334}">
      <dgm:prSet/>
      <dgm:spPr/>
      <dgm:t>
        <a:bodyPr/>
        <a:lstStyle/>
        <a:p>
          <a:endParaRPr lang="es-ES"/>
        </a:p>
      </dgm:t>
    </dgm:pt>
    <dgm:pt modelId="{08376CB3-1339-4B56-B490-396C0A5799ED}" type="sibTrans" cxnId="{9F19768E-62E2-4241-817A-8FFFEA30B334}">
      <dgm:prSet/>
      <dgm:spPr/>
      <dgm:t>
        <a:bodyPr/>
        <a:lstStyle/>
        <a:p>
          <a:endParaRPr lang="es-ES"/>
        </a:p>
      </dgm:t>
    </dgm:pt>
    <dgm:pt modelId="{3C81E11D-49F1-45F3-94FD-4AB9D2CB9818}">
      <dgm:prSet/>
      <dgm:spPr/>
      <dgm:t>
        <a:bodyPr/>
        <a:lstStyle/>
        <a:p>
          <a:pPr rtl="0"/>
          <a:endParaRPr lang="es-ES" dirty="0"/>
        </a:p>
      </dgm:t>
    </dgm:pt>
    <dgm:pt modelId="{0E41FDC0-68A5-4A13-AA71-E9FED162B152}" type="parTrans" cxnId="{D5E7848E-66DB-478C-B652-D66FD370B307}">
      <dgm:prSet/>
      <dgm:spPr/>
    </dgm:pt>
    <dgm:pt modelId="{CBE927B8-7E12-4C5B-AF4F-A6427441BCDB}" type="sibTrans" cxnId="{D5E7848E-66DB-478C-B652-D66FD370B307}">
      <dgm:prSet/>
      <dgm:spPr/>
    </dgm:pt>
    <dgm:pt modelId="{0FBFB7B0-B868-4F80-BFA6-E30257C0E651}" type="pres">
      <dgm:prSet presAssocID="{EDD9CEB6-EA52-4033-8F7A-98DDAF7178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ED082E8-2503-4DBB-978C-806383D0CE7A}" type="pres">
      <dgm:prSet presAssocID="{949DC990-6BB6-4F88-9D69-1644E5794AAD}" presName="parentText" presStyleLbl="node1" presStyleIdx="0" presStyleCnt="2" custScaleX="82249" custScaleY="79902" custLinFactY="-35716" custLinFactNeighborX="-87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4AB377-CF79-4B4A-A1D9-413699E45C8E}" type="pres">
      <dgm:prSet presAssocID="{08376CB3-1339-4B56-B490-396C0A5799ED}" presName="spacer" presStyleCnt="0"/>
      <dgm:spPr/>
    </dgm:pt>
    <dgm:pt modelId="{86803BD4-B378-42DD-AC61-FDC7A923DE4B}" type="pres">
      <dgm:prSet presAssocID="{3C81E11D-49F1-45F3-94FD-4AB9D2CB9818}" presName="parentText" presStyleLbl="node1" presStyleIdx="1" presStyleCnt="2" custScaleY="26140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5E7848E-66DB-478C-B652-D66FD370B307}" srcId="{EDD9CEB6-EA52-4033-8F7A-98DDAF7178F8}" destId="{3C81E11D-49F1-45F3-94FD-4AB9D2CB9818}" srcOrd="1" destOrd="0" parTransId="{0E41FDC0-68A5-4A13-AA71-E9FED162B152}" sibTransId="{CBE927B8-7E12-4C5B-AF4F-A6427441BCDB}"/>
    <dgm:cxn modelId="{6A88E52D-A43C-42A3-A046-ED0EDAB37F72}" type="presOf" srcId="{3C81E11D-49F1-45F3-94FD-4AB9D2CB9818}" destId="{86803BD4-B378-42DD-AC61-FDC7A923DE4B}" srcOrd="0" destOrd="0" presId="urn:microsoft.com/office/officeart/2005/8/layout/vList2"/>
    <dgm:cxn modelId="{9F19768E-62E2-4241-817A-8FFFEA30B334}" srcId="{EDD9CEB6-EA52-4033-8F7A-98DDAF7178F8}" destId="{949DC990-6BB6-4F88-9D69-1644E5794AAD}" srcOrd="0" destOrd="0" parTransId="{693C64EE-A8BB-4E4E-B6D9-A0D0640738BA}" sibTransId="{08376CB3-1339-4B56-B490-396C0A5799ED}"/>
    <dgm:cxn modelId="{F9939BD7-AB9C-41C7-8802-E6F8BB0E9A92}" type="presOf" srcId="{EDD9CEB6-EA52-4033-8F7A-98DDAF7178F8}" destId="{0FBFB7B0-B868-4F80-BFA6-E30257C0E651}" srcOrd="0" destOrd="0" presId="urn:microsoft.com/office/officeart/2005/8/layout/vList2"/>
    <dgm:cxn modelId="{3560373B-42F5-46BE-969E-6351D4D3CAC7}" type="presOf" srcId="{949DC990-6BB6-4F88-9D69-1644E5794AAD}" destId="{0ED082E8-2503-4DBB-978C-806383D0CE7A}" srcOrd="0" destOrd="0" presId="urn:microsoft.com/office/officeart/2005/8/layout/vList2"/>
    <dgm:cxn modelId="{57468AAA-3006-4414-B50B-44D36CBEBF0D}" type="presParOf" srcId="{0FBFB7B0-B868-4F80-BFA6-E30257C0E651}" destId="{0ED082E8-2503-4DBB-978C-806383D0CE7A}" srcOrd="0" destOrd="0" presId="urn:microsoft.com/office/officeart/2005/8/layout/vList2"/>
    <dgm:cxn modelId="{88FE8B51-3904-4331-8BF9-7B2DE9D8E92C}" type="presParOf" srcId="{0FBFB7B0-B868-4F80-BFA6-E30257C0E651}" destId="{914AB377-CF79-4B4A-A1D9-413699E45C8E}" srcOrd="1" destOrd="0" presId="urn:microsoft.com/office/officeart/2005/8/layout/vList2"/>
    <dgm:cxn modelId="{BAEC720D-EE10-4270-A191-356AD6534338}" type="presParOf" srcId="{0FBFB7B0-B868-4F80-BFA6-E30257C0E651}" destId="{86803BD4-B378-42DD-AC61-FDC7A923DE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B816D5-6FFF-4554-8983-C5396A2D5EF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BAE33836-71D0-4EA0-8E52-A54287C4854B}">
      <dgm:prSet/>
      <dgm:spPr/>
      <dgm:t>
        <a:bodyPr/>
        <a:lstStyle/>
        <a:p>
          <a:pPr rtl="0"/>
          <a:r>
            <a:rPr lang="es-ES" dirty="0" smtClean="0"/>
            <a:t>Coste Mano de Obra </a:t>
          </a:r>
          <a:endParaRPr lang="es-ES" dirty="0"/>
        </a:p>
      </dgm:t>
    </dgm:pt>
    <dgm:pt modelId="{D75F1552-8127-408E-AB60-5EF48C8DCF3A}" type="parTrans" cxnId="{A7362CC1-9C75-4FF9-A2AA-A90A792D7BCF}">
      <dgm:prSet/>
      <dgm:spPr/>
      <dgm:t>
        <a:bodyPr/>
        <a:lstStyle/>
        <a:p>
          <a:endParaRPr lang="es-ES"/>
        </a:p>
      </dgm:t>
    </dgm:pt>
    <dgm:pt modelId="{A8D309F9-DE22-46BA-970A-9271C95B1C51}" type="sibTrans" cxnId="{A7362CC1-9C75-4FF9-A2AA-A90A792D7BCF}">
      <dgm:prSet/>
      <dgm:spPr/>
      <dgm:t>
        <a:bodyPr/>
        <a:lstStyle/>
        <a:p>
          <a:endParaRPr lang="es-ES"/>
        </a:p>
      </dgm:t>
    </dgm:pt>
    <dgm:pt modelId="{51D5C9FD-15C9-4DE6-9940-9052B55F4C84}">
      <dgm:prSet/>
      <dgm:spPr/>
      <dgm:t>
        <a:bodyPr/>
        <a:lstStyle/>
        <a:p>
          <a:pPr rtl="0"/>
          <a:endParaRPr lang="es-ES" dirty="0"/>
        </a:p>
      </dgm:t>
    </dgm:pt>
    <dgm:pt modelId="{A2883111-EEBA-469A-9790-A7974A6EBA46}" type="parTrans" cxnId="{93BE533F-21DB-4F2C-B36A-2A0AA5D1299F}">
      <dgm:prSet/>
      <dgm:spPr/>
    </dgm:pt>
    <dgm:pt modelId="{4718EBC9-581D-4AA5-8439-F04A7E5BC0C4}" type="sibTrans" cxnId="{93BE533F-21DB-4F2C-B36A-2A0AA5D1299F}">
      <dgm:prSet/>
      <dgm:spPr/>
    </dgm:pt>
    <dgm:pt modelId="{961E555A-4AFD-4719-8C2E-B7114A62213C}" type="pres">
      <dgm:prSet presAssocID="{F8B816D5-6FFF-4554-8983-C5396A2D5E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A42F16A-2CD5-4678-9931-BAD98476CF92}" type="pres">
      <dgm:prSet presAssocID="{BAE33836-71D0-4EA0-8E52-A54287C4854B}" presName="parentText" presStyleLbl="node1" presStyleIdx="0" presStyleCnt="2" custScaleX="82323" custScaleY="46453" custLinFactNeighborX="-8711" custLinFactNeighborY="-9400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AB713F-D8AF-4709-B466-7C28284C4193}" type="pres">
      <dgm:prSet presAssocID="{A8D309F9-DE22-46BA-970A-9271C95B1C51}" presName="spacer" presStyleCnt="0"/>
      <dgm:spPr/>
    </dgm:pt>
    <dgm:pt modelId="{EE438ED3-83FE-4C1F-80FE-21CFA625D12B}" type="pres">
      <dgm:prSet presAssocID="{51D5C9FD-15C9-4DE6-9940-9052B55F4C84}" presName="parentText" presStyleLbl="node1" presStyleIdx="1" presStyleCnt="2" custScaleY="16039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7362CC1-9C75-4FF9-A2AA-A90A792D7BCF}" srcId="{F8B816D5-6FFF-4554-8983-C5396A2D5EF5}" destId="{BAE33836-71D0-4EA0-8E52-A54287C4854B}" srcOrd="0" destOrd="0" parTransId="{D75F1552-8127-408E-AB60-5EF48C8DCF3A}" sibTransId="{A8D309F9-DE22-46BA-970A-9271C95B1C51}"/>
    <dgm:cxn modelId="{AF1D87B4-A7A7-4D03-BF0A-8C6126CB658C}" type="presOf" srcId="{F8B816D5-6FFF-4554-8983-C5396A2D5EF5}" destId="{961E555A-4AFD-4719-8C2E-B7114A62213C}" srcOrd="0" destOrd="0" presId="urn:microsoft.com/office/officeart/2005/8/layout/vList2"/>
    <dgm:cxn modelId="{921AFE15-6AE6-49B3-8E18-C3069B721761}" type="presOf" srcId="{51D5C9FD-15C9-4DE6-9940-9052B55F4C84}" destId="{EE438ED3-83FE-4C1F-80FE-21CFA625D12B}" srcOrd="0" destOrd="0" presId="urn:microsoft.com/office/officeart/2005/8/layout/vList2"/>
    <dgm:cxn modelId="{93BE533F-21DB-4F2C-B36A-2A0AA5D1299F}" srcId="{F8B816D5-6FFF-4554-8983-C5396A2D5EF5}" destId="{51D5C9FD-15C9-4DE6-9940-9052B55F4C84}" srcOrd="1" destOrd="0" parTransId="{A2883111-EEBA-469A-9790-A7974A6EBA46}" sibTransId="{4718EBC9-581D-4AA5-8439-F04A7E5BC0C4}"/>
    <dgm:cxn modelId="{37D6B2F5-2C3A-4286-B2BF-ABB96BEA19C0}" type="presOf" srcId="{BAE33836-71D0-4EA0-8E52-A54287C4854B}" destId="{8A42F16A-2CD5-4678-9931-BAD98476CF92}" srcOrd="0" destOrd="0" presId="urn:microsoft.com/office/officeart/2005/8/layout/vList2"/>
    <dgm:cxn modelId="{4B6A7DF0-0714-43B9-8E5A-BA6B5AA14912}" type="presParOf" srcId="{961E555A-4AFD-4719-8C2E-B7114A62213C}" destId="{8A42F16A-2CD5-4678-9931-BAD98476CF92}" srcOrd="0" destOrd="0" presId="urn:microsoft.com/office/officeart/2005/8/layout/vList2"/>
    <dgm:cxn modelId="{CB29B63C-B7AD-4F6B-9685-60A695384B7A}" type="presParOf" srcId="{961E555A-4AFD-4719-8C2E-B7114A62213C}" destId="{1CAB713F-D8AF-4709-B466-7C28284C4193}" srcOrd="1" destOrd="0" presId="urn:microsoft.com/office/officeart/2005/8/layout/vList2"/>
    <dgm:cxn modelId="{56DCF5F7-B5A1-4CC5-BA22-F373C8368199}" type="presParOf" srcId="{961E555A-4AFD-4719-8C2E-B7114A62213C}" destId="{EE438ED3-83FE-4C1F-80FE-21CFA625D1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D5D28E-563F-4E6F-B369-E9D6960798CC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6209F4BE-1A7F-4693-93FD-F295420BC407}">
      <dgm:prSet/>
      <dgm:spPr/>
      <dgm:t>
        <a:bodyPr/>
        <a:lstStyle/>
        <a:p>
          <a:pPr rtl="0"/>
          <a:r>
            <a:rPr lang="es-ES" dirty="0" smtClean="0"/>
            <a:t>Precio de </a:t>
          </a:r>
          <a:r>
            <a:rPr lang="es-ES" dirty="0" err="1" smtClean="0"/>
            <a:t>energia</a:t>
          </a:r>
          <a:r>
            <a:rPr lang="es-ES" dirty="0" smtClean="0"/>
            <a:t> </a:t>
          </a:r>
          <a:endParaRPr lang="es-ES" dirty="0"/>
        </a:p>
      </dgm:t>
    </dgm:pt>
    <dgm:pt modelId="{CE723C10-E0E5-4F27-AA93-01F70E4C6660}" type="parTrans" cxnId="{0BE7D0F2-AC0A-4A3E-8743-827FDBEDF5BB}">
      <dgm:prSet/>
      <dgm:spPr/>
      <dgm:t>
        <a:bodyPr/>
        <a:lstStyle/>
        <a:p>
          <a:endParaRPr lang="es-ES"/>
        </a:p>
      </dgm:t>
    </dgm:pt>
    <dgm:pt modelId="{882250E7-1B7A-45F8-81B6-75EEE9F73CB8}" type="sibTrans" cxnId="{0BE7D0F2-AC0A-4A3E-8743-827FDBEDF5BB}">
      <dgm:prSet/>
      <dgm:spPr/>
      <dgm:t>
        <a:bodyPr/>
        <a:lstStyle/>
        <a:p>
          <a:endParaRPr lang="es-ES"/>
        </a:p>
      </dgm:t>
    </dgm:pt>
    <dgm:pt modelId="{8719DC01-AAA9-4171-87E8-49DC217EA36B}">
      <dgm:prSet/>
      <dgm:spPr/>
      <dgm:t>
        <a:bodyPr/>
        <a:lstStyle/>
        <a:p>
          <a:pPr rtl="0"/>
          <a:endParaRPr lang="es-ES" dirty="0"/>
        </a:p>
      </dgm:t>
    </dgm:pt>
    <dgm:pt modelId="{78158D24-EB92-4407-9381-A2B204DFDE03}" type="parTrans" cxnId="{32ED1E18-3A30-48AD-A2B0-8B4D6E600961}">
      <dgm:prSet/>
      <dgm:spPr/>
      <dgm:t>
        <a:bodyPr/>
        <a:lstStyle/>
        <a:p>
          <a:endParaRPr lang="es-ES"/>
        </a:p>
      </dgm:t>
    </dgm:pt>
    <dgm:pt modelId="{A409B016-3E82-422C-AC62-DE4E23A31A1E}" type="sibTrans" cxnId="{32ED1E18-3A30-48AD-A2B0-8B4D6E600961}">
      <dgm:prSet/>
      <dgm:spPr/>
      <dgm:t>
        <a:bodyPr/>
        <a:lstStyle/>
        <a:p>
          <a:endParaRPr lang="es-ES"/>
        </a:p>
      </dgm:t>
    </dgm:pt>
    <dgm:pt modelId="{E9CB00B6-3840-430A-8E41-0FF5E23C6890}" type="pres">
      <dgm:prSet presAssocID="{5CD5D28E-563F-4E6F-B369-E9D6960798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EB50EF0-B2B8-40A5-8A37-E1C413FF979D}" type="pres">
      <dgm:prSet presAssocID="{6209F4BE-1A7F-4693-93FD-F295420BC407}" presName="parentText" presStyleLbl="node1" presStyleIdx="0" presStyleCnt="2" custScaleX="84251" custScaleY="71043" custLinFactNeighborX="-7875" custLinFactNeighborY="-5689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C9588A-E3BC-4DE6-8D08-C307CEB1991F}" type="pres">
      <dgm:prSet presAssocID="{882250E7-1B7A-45F8-81B6-75EEE9F73CB8}" presName="spacer" presStyleCnt="0"/>
      <dgm:spPr/>
    </dgm:pt>
    <dgm:pt modelId="{4AFF3CF7-0741-496E-B765-8F9EBD638700}" type="pres">
      <dgm:prSet presAssocID="{8719DC01-AAA9-4171-87E8-49DC217EA36B}" presName="parentText" presStyleLbl="node1" presStyleIdx="1" presStyleCnt="2" custScaleY="26545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BE7D0F2-AC0A-4A3E-8743-827FDBEDF5BB}" srcId="{5CD5D28E-563F-4E6F-B369-E9D6960798CC}" destId="{6209F4BE-1A7F-4693-93FD-F295420BC407}" srcOrd="0" destOrd="0" parTransId="{CE723C10-E0E5-4F27-AA93-01F70E4C6660}" sibTransId="{882250E7-1B7A-45F8-81B6-75EEE9F73CB8}"/>
    <dgm:cxn modelId="{D9A149F7-634C-473E-844E-BC5C53F616B6}" type="presOf" srcId="{6209F4BE-1A7F-4693-93FD-F295420BC407}" destId="{6EB50EF0-B2B8-40A5-8A37-E1C413FF979D}" srcOrd="0" destOrd="0" presId="urn:microsoft.com/office/officeart/2005/8/layout/vList2"/>
    <dgm:cxn modelId="{8008BBDF-E38C-4F13-B8C1-C78AE152EBB7}" type="presOf" srcId="{5CD5D28E-563F-4E6F-B369-E9D6960798CC}" destId="{E9CB00B6-3840-430A-8E41-0FF5E23C6890}" srcOrd="0" destOrd="0" presId="urn:microsoft.com/office/officeart/2005/8/layout/vList2"/>
    <dgm:cxn modelId="{32ED1E18-3A30-48AD-A2B0-8B4D6E600961}" srcId="{5CD5D28E-563F-4E6F-B369-E9D6960798CC}" destId="{8719DC01-AAA9-4171-87E8-49DC217EA36B}" srcOrd="1" destOrd="0" parTransId="{78158D24-EB92-4407-9381-A2B204DFDE03}" sibTransId="{A409B016-3E82-422C-AC62-DE4E23A31A1E}"/>
    <dgm:cxn modelId="{9672ED5C-C781-4178-BAAE-6C7AC8F8EA7B}" type="presOf" srcId="{8719DC01-AAA9-4171-87E8-49DC217EA36B}" destId="{4AFF3CF7-0741-496E-B765-8F9EBD638700}" srcOrd="0" destOrd="0" presId="urn:microsoft.com/office/officeart/2005/8/layout/vList2"/>
    <dgm:cxn modelId="{52A85171-121D-40F4-AA7B-E227DB5FB8A9}" type="presParOf" srcId="{E9CB00B6-3840-430A-8E41-0FF5E23C6890}" destId="{6EB50EF0-B2B8-40A5-8A37-E1C413FF979D}" srcOrd="0" destOrd="0" presId="urn:microsoft.com/office/officeart/2005/8/layout/vList2"/>
    <dgm:cxn modelId="{5F9DD18B-6B97-4DE0-BC23-8AF322013AA1}" type="presParOf" srcId="{E9CB00B6-3840-430A-8E41-0FF5E23C6890}" destId="{50C9588A-E3BC-4DE6-8D08-C307CEB1991F}" srcOrd="1" destOrd="0" presId="urn:microsoft.com/office/officeart/2005/8/layout/vList2"/>
    <dgm:cxn modelId="{583B0A07-631F-494F-A0B0-9C48B9DBFB5D}" type="presParOf" srcId="{E9CB00B6-3840-430A-8E41-0FF5E23C6890}" destId="{4AFF3CF7-0741-496E-B765-8F9EBD6387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A05209-EDB7-478D-9788-00D44CE49283}">
      <dsp:nvSpPr>
        <dsp:cNvPr id="0" name=""/>
        <dsp:cNvSpPr/>
      </dsp:nvSpPr>
      <dsp:spPr>
        <a:xfrm>
          <a:off x="310108" y="3770"/>
          <a:ext cx="2377869" cy="163835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F9E357-0274-4272-82E6-77B0FDA626AD}">
      <dsp:nvSpPr>
        <dsp:cNvPr id="0" name=""/>
        <dsp:cNvSpPr/>
      </dsp:nvSpPr>
      <dsp:spPr>
        <a:xfrm>
          <a:off x="310108" y="1642122"/>
          <a:ext cx="2377869" cy="882189"/>
        </a:xfrm>
        <a:prstGeom prst="flowChartAlternateProcess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chemeClr val="bg1"/>
              </a:solidFill>
            </a:rPr>
            <a:t>Infraestructura</a:t>
          </a:r>
          <a:r>
            <a:rPr lang="pt-BR" sz="2000" kern="1200" dirty="0" smtClean="0">
              <a:solidFill>
                <a:schemeClr val="bg1"/>
              </a:solidFill>
            </a:rPr>
            <a:t> </a:t>
          </a:r>
          <a:endParaRPr lang="pt-BR" sz="2000" kern="1200" dirty="0">
            <a:solidFill>
              <a:schemeClr val="bg1"/>
            </a:solidFill>
          </a:endParaRPr>
        </a:p>
      </dsp:txBody>
      <dsp:txXfrm>
        <a:off x="310108" y="1642122"/>
        <a:ext cx="2377869" cy="882189"/>
      </dsp:txXfrm>
    </dsp:sp>
    <dsp:sp modelId="{94941561-A7E9-4780-9A6D-7DAEA0423B1D}">
      <dsp:nvSpPr>
        <dsp:cNvPr id="0" name=""/>
        <dsp:cNvSpPr/>
      </dsp:nvSpPr>
      <dsp:spPr>
        <a:xfrm>
          <a:off x="2925865" y="3770"/>
          <a:ext cx="2377869" cy="163835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248242-137A-46AE-8BF4-00B5F2382155}">
      <dsp:nvSpPr>
        <dsp:cNvPr id="0" name=""/>
        <dsp:cNvSpPr/>
      </dsp:nvSpPr>
      <dsp:spPr>
        <a:xfrm>
          <a:off x="2925865" y="1642122"/>
          <a:ext cx="2377869" cy="882189"/>
        </a:xfrm>
        <a:prstGeom prst="flowChartAlternateProcess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chemeClr val="bg1"/>
              </a:solidFill>
            </a:rPr>
            <a:t>Impuestos</a:t>
          </a:r>
          <a:r>
            <a:rPr lang="pt-BR" sz="2000" kern="1200" dirty="0" smtClean="0">
              <a:solidFill>
                <a:schemeClr val="bg1"/>
              </a:solidFill>
            </a:rPr>
            <a:t> </a:t>
          </a:r>
          <a:endParaRPr lang="pt-BR" sz="2000" kern="1200" dirty="0">
            <a:solidFill>
              <a:schemeClr val="bg1"/>
            </a:solidFill>
          </a:endParaRPr>
        </a:p>
      </dsp:txBody>
      <dsp:txXfrm>
        <a:off x="2925865" y="1642122"/>
        <a:ext cx="2377869" cy="882189"/>
      </dsp:txXfrm>
    </dsp:sp>
    <dsp:sp modelId="{32141698-8760-4133-B0BC-38B20667BF95}">
      <dsp:nvSpPr>
        <dsp:cNvPr id="0" name=""/>
        <dsp:cNvSpPr/>
      </dsp:nvSpPr>
      <dsp:spPr>
        <a:xfrm>
          <a:off x="5541621" y="3770"/>
          <a:ext cx="2377869" cy="163835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F23C12-A43F-43BD-8133-D124A72B837B}">
      <dsp:nvSpPr>
        <dsp:cNvPr id="0" name=""/>
        <dsp:cNvSpPr/>
      </dsp:nvSpPr>
      <dsp:spPr>
        <a:xfrm>
          <a:off x="5541621" y="1642122"/>
          <a:ext cx="2377869" cy="882189"/>
        </a:xfrm>
        <a:prstGeom prst="flowChartAlternateProcess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bg1"/>
              </a:solidFill>
            </a:rPr>
            <a:t>Burocracia</a:t>
          </a:r>
        </a:p>
      </dsp:txBody>
      <dsp:txXfrm>
        <a:off x="5541621" y="1642122"/>
        <a:ext cx="2377869" cy="882189"/>
      </dsp:txXfrm>
    </dsp:sp>
    <dsp:sp modelId="{4B45D4FA-2301-4AA2-B030-090B0E596664}">
      <dsp:nvSpPr>
        <dsp:cNvPr id="0" name=""/>
        <dsp:cNvSpPr/>
      </dsp:nvSpPr>
      <dsp:spPr>
        <a:xfrm>
          <a:off x="1617986" y="2762099"/>
          <a:ext cx="2377869" cy="163835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422611-BC66-4B56-958B-22455B21B868}">
      <dsp:nvSpPr>
        <dsp:cNvPr id="0" name=""/>
        <dsp:cNvSpPr/>
      </dsp:nvSpPr>
      <dsp:spPr>
        <a:xfrm>
          <a:off x="1571642" y="4357718"/>
          <a:ext cx="2377869" cy="882189"/>
        </a:xfrm>
        <a:prstGeom prst="flowChartAlternateProcess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chemeClr val="bg1"/>
              </a:solidFill>
            </a:rPr>
            <a:t>Coste</a:t>
          </a:r>
          <a:r>
            <a:rPr lang="pt-BR" sz="2000" kern="1200" dirty="0" smtClean="0">
              <a:solidFill>
                <a:schemeClr val="bg1"/>
              </a:solidFill>
            </a:rPr>
            <a:t> Mano de Obra 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1571642" y="4357718"/>
        <a:ext cx="2377869" cy="882189"/>
      </dsp:txXfrm>
    </dsp:sp>
    <dsp:sp modelId="{BD00EA1A-50FE-442C-8D9E-FBB5D64EA1E7}">
      <dsp:nvSpPr>
        <dsp:cNvPr id="0" name=""/>
        <dsp:cNvSpPr/>
      </dsp:nvSpPr>
      <dsp:spPr>
        <a:xfrm>
          <a:off x="4233743" y="2762099"/>
          <a:ext cx="2377869" cy="1638352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956D5-9375-4348-ADA6-1EEABB9B68D6}">
      <dsp:nvSpPr>
        <dsp:cNvPr id="0" name=""/>
        <dsp:cNvSpPr/>
      </dsp:nvSpPr>
      <dsp:spPr>
        <a:xfrm>
          <a:off x="4214839" y="4357718"/>
          <a:ext cx="2377869" cy="882189"/>
        </a:xfrm>
        <a:prstGeom prst="flowChartAlternateProcess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chemeClr val="bg1"/>
              </a:solidFill>
            </a:rPr>
            <a:t>Precio</a:t>
          </a:r>
          <a:r>
            <a:rPr lang="pt-BR" sz="2000" kern="1200" dirty="0" smtClean="0">
              <a:solidFill>
                <a:schemeClr val="bg1"/>
              </a:solidFill>
            </a:rPr>
            <a:t> de energia </a:t>
          </a:r>
          <a:endParaRPr lang="pt-BR" sz="2000" kern="1200" dirty="0">
            <a:solidFill>
              <a:schemeClr val="bg1"/>
            </a:solidFill>
          </a:endParaRPr>
        </a:p>
      </dsp:txBody>
      <dsp:txXfrm>
        <a:off x="4214839" y="4357718"/>
        <a:ext cx="2377869" cy="8821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9C2BB4-F3A8-4E2D-8DE4-519BD1931167}">
      <dsp:nvSpPr>
        <dsp:cNvPr id="0" name=""/>
        <dsp:cNvSpPr/>
      </dsp:nvSpPr>
      <dsp:spPr>
        <a:xfrm>
          <a:off x="0" y="0"/>
          <a:ext cx="6768763" cy="9506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Infraestructura</a:t>
          </a:r>
          <a:endParaRPr lang="es-ES" sz="4100" kern="1200" dirty="0"/>
        </a:p>
      </dsp:txBody>
      <dsp:txXfrm>
        <a:off x="0" y="0"/>
        <a:ext cx="6768763" cy="950676"/>
      </dsp:txXfrm>
    </dsp:sp>
    <dsp:sp modelId="{25CEF18D-82A2-431C-872B-42141A8191CB}">
      <dsp:nvSpPr>
        <dsp:cNvPr id="0" name=""/>
        <dsp:cNvSpPr/>
      </dsp:nvSpPr>
      <dsp:spPr>
        <a:xfrm>
          <a:off x="0" y="1152129"/>
          <a:ext cx="8229599" cy="41607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100" kern="1200" dirty="0"/>
        </a:p>
      </dsp:txBody>
      <dsp:txXfrm>
        <a:off x="0" y="1152129"/>
        <a:ext cx="8229599" cy="41607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CCB922-1E42-4178-86CE-C59560A0C48C}">
      <dsp:nvSpPr>
        <dsp:cNvPr id="0" name=""/>
        <dsp:cNvSpPr/>
      </dsp:nvSpPr>
      <dsp:spPr>
        <a:xfrm>
          <a:off x="0" y="0"/>
          <a:ext cx="6624745" cy="11592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/>
            <a:t>Impuestos</a:t>
          </a:r>
          <a:endParaRPr lang="es-ES" sz="5000" kern="1200" dirty="0"/>
        </a:p>
      </dsp:txBody>
      <dsp:txXfrm>
        <a:off x="0" y="0"/>
        <a:ext cx="6624745" cy="1159218"/>
      </dsp:txXfrm>
    </dsp:sp>
    <dsp:sp modelId="{9DDA6562-32BC-4AF1-A309-854E8A596DB8}">
      <dsp:nvSpPr>
        <dsp:cNvPr id="0" name=""/>
        <dsp:cNvSpPr/>
      </dsp:nvSpPr>
      <dsp:spPr>
        <a:xfrm>
          <a:off x="0" y="1352403"/>
          <a:ext cx="8229599" cy="40335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0" kern="1200" dirty="0"/>
        </a:p>
      </dsp:txBody>
      <dsp:txXfrm>
        <a:off x="0" y="1352403"/>
        <a:ext cx="8229599" cy="40335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082E8-2503-4DBB-978C-806383D0CE7A}">
      <dsp:nvSpPr>
        <dsp:cNvPr id="0" name=""/>
        <dsp:cNvSpPr/>
      </dsp:nvSpPr>
      <dsp:spPr>
        <a:xfrm>
          <a:off x="10328" y="0"/>
          <a:ext cx="6768763" cy="11966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/>
            <a:t>Burocracia</a:t>
          </a:r>
          <a:endParaRPr lang="es-ES" sz="5200" kern="1200" dirty="0"/>
        </a:p>
      </dsp:txBody>
      <dsp:txXfrm>
        <a:off x="10328" y="0"/>
        <a:ext cx="6768763" cy="1196612"/>
      </dsp:txXfrm>
    </dsp:sp>
    <dsp:sp modelId="{86803BD4-B378-42DD-AC61-FDC7A923DE4B}">
      <dsp:nvSpPr>
        <dsp:cNvPr id="0" name=""/>
        <dsp:cNvSpPr/>
      </dsp:nvSpPr>
      <dsp:spPr>
        <a:xfrm>
          <a:off x="0" y="1413795"/>
          <a:ext cx="8229599" cy="39148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200" kern="1200" dirty="0"/>
        </a:p>
      </dsp:txBody>
      <dsp:txXfrm>
        <a:off x="0" y="1413795"/>
        <a:ext cx="8229599" cy="39148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42F16A-2CD5-4678-9931-BAD98476CF92}">
      <dsp:nvSpPr>
        <dsp:cNvPr id="0" name=""/>
        <dsp:cNvSpPr/>
      </dsp:nvSpPr>
      <dsp:spPr>
        <a:xfrm>
          <a:off x="10387" y="0"/>
          <a:ext cx="6707058" cy="11478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smtClean="0"/>
            <a:t>Coste Mano de Obra </a:t>
          </a:r>
          <a:endParaRPr lang="es-ES" sz="4900" kern="1200" dirty="0"/>
        </a:p>
      </dsp:txBody>
      <dsp:txXfrm>
        <a:off x="10387" y="0"/>
        <a:ext cx="6707058" cy="1147872"/>
      </dsp:txXfrm>
    </dsp:sp>
    <dsp:sp modelId="{EE438ED3-83FE-4C1F-80FE-21CFA625D12B}">
      <dsp:nvSpPr>
        <dsp:cNvPr id="0" name=""/>
        <dsp:cNvSpPr/>
      </dsp:nvSpPr>
      <dsp:spPr>
        <a:xfrm>
          <a:off x="0" y="1365063"/>
          <a:ext cx="8147248" cy="39635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900" kern="1200" dirty="0"/>
        </a:p>
      </dsp:txBody>
      <dsp:txXfrm>
        <a:off x="0" y="1365063"/>
        <a:ext cx="8147248" cy="396352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B50EF0-B2B8-40A5-8A37-E1C413FF979D}">
      <dsp:nvSpPr>
        <dsp:cNvPr id="0" name=""/>
        <dsp:cNvSpPr/>
      </dsp:nvSpPr>
      <dsp:spPr>
        <a:xfrm>
          <a:off x="0" y="0"/>
          <a:ext cx="6933520" cy="10639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Precio de </a:t>
          </a:r>
          <a:r>
            <a:rPr lang="es-ES" sz="4600" kern="1200" dirty="0" err="1" smtClean="0"/>
            <a:t>energia</a:t>
          </a:r>
          <a:r>
            <a:rPr lang="es-ES" sz="4600" kern="1200" dirty="0" smtClean="0"/>
            <a:t> </a:t>
          </a:r>
          <a:endParaRPr lang="es-ES" sz="4600" kern="1200" dirty="0"/>
        </a:p>
      </dsp:txBody>
      <dsp:txXfrm>
        <a:off x="0" y="0"/>
        <a:ext cx="6933520" cy="1063939"/>
      </dsp:txXfrm>
    </dsp:sp>
    <dsp:sp modelId="{4AFF3CF7-0741-496E-B765-8F9EBD638700}">
      <dsp:nvSpPr>
        <dsp:cNvPr id="0" name=""/>
        <dsp:cNvSpPr/>
      </dsp:nvSpPr>
      <dsp:spPr>
        <a:xfrm>
          <a:off x="0" y="1281128"/>
          <a:ext cx="8229599" cy="39754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600" kern="1200" dirty="0"/>
        </a:p>
      </dsp:txBody>
      <dsp:txXfrm>
        <a:off x="0" y="1281128"/>
        <a:ext cx="8229599" cy="3975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15C29-0588-4036-9E24-118A26C47568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70F6D-E4BD-4934-B887-72FD1BDB57F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6772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Producto_interno_brut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s.wikipedia.org/wiki/Per_c%C3%A1pit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A </a:t>
            </a:r>
            <a:r>
              <a:rPr lang="es-CO" dirty="0" err="1" smtClean="0"/>
              <a:t>strategic</a:t>
            </a:r>
            <a:r>
              <a:rPr lang="es-CO" dirty="0" smtClean="0"/>
              <a:t> </a:t>
            </a:r>
            <a:r>
              <a:rPr lang="es-CO" dirty="0" err="1" smtClean="0"/>
              <a:t>ally</a:t>
            </a:r>
            <a:r>
              <a:rPr lang="es-CO" dirty="0" smtClean="0"/>
              <a:t> </a:t>
            </a:r>
            <a:r>
              <a:rPr lang="es-CO" dirty="0" err="1" smtClean="0"/>
              <a:t>for</a:t>
            </a:r>
            <a:r>
              <a:rPr lang="es-CO" baseline="0" dirty="0" err="1" smtClean="0"/>
              <a:t>Business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D8CB8-D65F-4C06-99D8-BE4C613D70BF}" type="slidenum">
              <a:rPr lang="es-CO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Este tipo de plantilla de Diapositiva SOLO para los siguientes casos:</a:t>
            </a:r>
          </a:p>
          <a:p>
            <a:pPr>
              <a:buFontTx/>
              <a:buChar char="•"/>
            </a:pPr>
            <a:r>
              <a:rPr lang="es-CO" dirty="0" smtClean="0"/>
              <a:t> Incluir frases contundentes</a:t>
            </a:r>
          </a:p>
          <a:p>
            <a:pPr>
              <a:buFontTx/>
              <a:buChar char="•"/>
            </a:pPr>
            <a:r>
              <a:rPr lang="es-CO" dirty="0" smtClean="0"/>
              <a:t> Diapositivas que NO tengan título ni subtitulo y que contengan imágenes, fotos o gráficos NUNCA en diapositivas con solo texto.</a:t>
            </a:r>
          </a:p>
          <a:p>
            <a:pPr>
              <a:buFontTx/>
              <a:buChar char="•"/>
            </a:pPr>
            <a:r>
              <a:rPr lang="es-CO" dirty="0" smtClean="0"/>
              <a:t> Diapositiva para anunciar un nuevo tema o desarrollar en adelante.</a:t>
            </a:r>
          </a:p>
          <a:p>
            <a:pPr>
              <a:buFontTx/>
              <a:buChar char="•"/>
            </a:pPr>
            <a:endParaRPr lang="es-CO" dirty="0" smtClean="0"/>
          </a:p>
          <a:p>
            <a:r>
              <a:rPr lang="es-CO" dirty="0" smtClean="0"/>
              <a:t>En este tipo de diapositivas se puede resaltar UNA palabra de la frase en rojo.</a:t>
            </a:r>
          </a:p>
          <a:p>
            <a:endParaRPr lang="es-CO" dirty="0" smtClean="0"/>
          </a:p>
          <a:p>
            <a:endParaRPr 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1F529-306D-4351-893D-0BFB1E4BA4F0}" type="slidenum">
              <a:rPr lang="es-CO" smtClean="0"/>
              <a:pPr>
                <a:defRPr/>
              </a:pPr>
              <a:t>2</a:t>
            </a:fld>
            <a:endParaRPr lang="es-C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Has not been updated due to the lack of official GDP data from these countries</a:t>
            </a:r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 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paridad del poder adquisitivo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(PPA) es el ajuste económico para comparar de una manera realista el nivel de vida entre distintos países, atendiendo al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Producto interno bruto"/>
              </a:rPr>
              <a:t>producto interno </a:t>
            </a:r>
            <a:r>
              <a:rPr lang="es-CO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Producto interno bruto"/>
              </a:rPr>
              <a:t>bruto</a:t>
            </a:r>
            <a:r>
              <a:rPr lang="es-CO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er cápita"/>
              </a:rPr>
              <a:t>per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er cápita"/>
              </a:rPr>
              <a:t> cápita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en términos del coste de vida en cada país.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Este tipo de plantilla de Diapositiva SOLO para los siguientes casos:</a:t>
            </a:r>
          </a:p>
          <a:p>
            <a:pPr>
              <a:buFontTx/>
              <a:buChar char="•"/>
            </a:pPr>
            <a:r>
              <a:rPr lang="es-CO" dirty="0" smtClean="0"/>
              <a:t> Incluir frases contundentes</a:t>
            </a:r>
          </a:p>
          <a:p>
            <a:pPr>
              <a:buFontTx/>
              <a:buChar char="•"/>
            </a:pPr>
            <a:r>
              <a:rPr lang="es-CO" dirty="0" smtClean="0"/>
              <a:t> Diapositivas que NO tengan título ni subtitulo y que contengan imágenes, fotos o gráficos NUNCA en diapositivas con solo texto.</a:t>
            </a:r>
          </a:p>
          <a:p>
            <a:pPr>
              <a:buFontTx/>
              <a:buChar char="•"/>
            </a:pPr>
            <a:r>
              <a:rPr lang="es-CO" dirty="0" smtClean="0"/>
              <a:t> Diapositiva para anunciar un nuevo tema o desarrollar en adelante.</a:t>
            </a:r>
          </a:p>
          <a:p>
            <a:pPr>
              <a:buFontTx/>
              <a:buChar char="•"/>
            </a:pPr>
            <a:endParaRPr lang="es-CO" dirty="0" smtClean="0"/>
          </a:p>
          <a:p>
            <a:r>
              <a:rPr lang="es-CO" dirty="0" smtClean="0"/>
              <a:t>En este tipo de diapositivas se puede resaltar UNA palabra de la frase en rojo.</a:t>
            </a:r>
          </a:p>
          <a:p>
            <a:endParaRPr lang="es-CO" dirty="0" smtClean="0"/>
          </a:p>
          <a:p>
            <a:endParaRPr 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1F529-306D-4351-893D-0BFB1E4BA4F0}" type="slidenum">
              <a:rPr lang="es-CO" smtClean="0"/>
              <a:pPr>
                <a:defRPr/>
              </a:pPr>
              <a:t>15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 descr="descriptor-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876925"/>
            <a:ext cx="90916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5 Imagen" descr="Imagen1franja bandera pp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1484313"/>
            <a:ext cx="42179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Marcador de contenido"/>
          <p:cNvSpPr>
            <a:spLocks noGrp="1"/>
          </p:cNvSpPr>
          <p:nvPr>
            <p:ph sz="quarter" idx="10"/>
          </p:nvPr>
        </p:nvSpPr>
        <p:spPr>
          <a:xfrm>
            <a:off x="1763712" y="4221163"/>
            <a:ext cx="6120655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A361-4CA0-4778-AD43-FC4F6B30AEB5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D6836-7546-4B94-A688-82CF078B4E8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3C0D-0132-49AC-8B0B-D4E6DA7F1FC8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80CA-F87E-44AA-B865-299FC0825DB0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3FDF-AAD8-4D77-8CC6-294D5E07AF9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12C51-34F4-401E-A868-18776528B424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FDB3-51F4-4985-AC95-4E6C1BDEA77E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D165D1-41B3-47B9-9F4E-9AF759238017}" type="slidenum">
              <a:rPr lang="es-E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5" name="5 Imagen" descr="fran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5" name="5 Imagen" descr="franj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FE2D-98C3-4A76-A527-484E6D03146C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681B5-BD92-4F79-A30B-BD0E1411385A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D6133-BF18-4F1F-A096-EDB1E5A50B1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A342-62F2-4FAA-836E-C4B18E50D806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A361-4CA0-4778-AD43-FC4F6B30AEB5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D6836-7546-4B94-A688-82CF078B4E8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3C0D-0132-49AC-8B0B-D4E6DA7F1FC8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80CA-F87E-44AA-B865-299FC0825DB0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3FDF-AAD8-4D77-8CC6-294D5E07AF9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12C51-34F4-401E-A868-18776528B424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4" name="5 Imagen" descr="Imagen1franja bandera pp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FDB3-51F4-4985-AC95-4E6C1BDEA77E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D165D1-41B3-47B9-9F4E-9AF759238017}" type="slidenum">
              <a:rPr lang="es-E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4" name="5 Imagen" descr="Imagen1franja bandera pp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FE2D-98C3-4A76-A527-484E6D03146C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681B5-BD92-4F79-A30B-BD0E1411385A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D6133-BF18-4F1F-A096-EDB1E5A50B1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A342-62F2-4FAA-836E-C4B18E50D806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A361-4CA0-4778-AD43-FC4F6B30AEB5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D6836-7546-4B94-A688-82CF078B4E8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3C0D-0132-49AC-8B0B-D4E6DA7F1FC8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Logo jp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205038"/>
            <a:ext cx="23415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/>
        </p:nvCxnSpPr>
        <p:spPr>
          <a:xfrm rot="5400000">
            <a:off x="2628106" y="2853532"/>
            <a:ext cx="187166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6 Imagen" descr="background GRACIAS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89575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Imagen1franja bandera pp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625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80CA-F87E-44AA-B865-299FC0825DB0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3FDF-AAD8-4D77-8CC6-294D5E07AF9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12C51-34F4-401E-A868-18776528B424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FDB3-51F4-4985-AC95-4E6C1BDEA77E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D165D1-41B3-47B9-9F4E-9AF759238017}" type="slidenum">
              <a:rPr lang="es-E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4" name="5 Imagen" descr="Imagen1franja bandera pp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3C0D-0132-49AC-8B0B-D4E6DA7F1FC8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FE2D-98C3-4A76-A527-484E6D03146C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681B5-BD92-4F79-A30B-BD0E1411385A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D6133-BF18-4F1F-A096-EDB1E5A50B1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A342-62F2-4FAA-836E-C4B18E50D806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6 Imagen" descr="Logo jpg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313" y="1916113"/>
            <a:ext cx="31940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8 Imagen" descr="desciptor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7 Imagen" descr="Imagen1franja bandera ppt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modificar el estilo de texto del patrón</a:t>
            </a:r>
          </a:p>
          <a:p>
            <a:pPr lvl="1"/>
            <a:r>
              <a:rPr lang="es-CO" smtClean="0"/>
              <a:t>Segundo nivel</a:t>
            </a:r>
          </a:p>
          <a:p>
            <a:pPr lvl="2"/>
            <a:r>
              <a:rPr lang="es-CO" smtClean="0"/>
              <a:t>Tercer nivel</a:t>
            </a:r>
          </a:p>
          <a:p>
            <a:pPr lvl="3"/>
            <a:r>
              <a:rPr lang="es-CO" smtClean="0"/>
              <a:t>Cuarto nivel</a:t>
            </a:r>
          </a:p>
          <a:p>
            <a:pPr lvl="4"/>
            <a:r>
              <a:rPr lang="es-CO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35D58-8142-41C4-8201-C73F3E2CF2CB}" type="slidenum">
              <a:rPr lang="es-E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4056" r:id="rId13"/>
    <p:sldLayoutId id="21474840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modificar el estilo de texto del patrón</a:t>
            </a:r>
          </a:p>
          <a:p>
            <a:pPr lvl="1"/>
            <a:r>
              <a:rPr lang="es-CO" smtClean="0"/>
              <a:t>Segundo nivel</a:t>
            </a:r>
          </a:p>
          <a:p>
            <a:pPr lvl="2"/>
            <a:r>
              <a:rPr lang="es-CO" smtClean="0"/>
              <a:t>Tercer nivel</a:t>
            </a:r>
          </a:p>
          <a:p>
            <a:pPr lvl="3"/>
            <a:r>
              <a:rPr lang="es-CO" smtClean="0"/>
              <a:t>Cuarto nivel</a:t>
            </a:r>
          </a:p>
          <a:p>
            <a:pPr lvl="4"/>
            <a:r>
              <a:rPr lang="es-CO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35D58-8142-41C4-8201-C73F3E2CF2CB}" type="slidenum">
              <a:rPr lang="es-E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modificar el estilo de texto del patrón</a:t>
            </a:r>
          </a:p>
          <a:p>
            <a:pPr lvl="1"/>
            <a:r>
              <a:rPr lang="es-CO" smtClean="0"/>
              <a:t>Segundo nivel</a:t>
            </a:r>
          </a:p>
          <a:p>
            <a:pPr lvl="2"/>
            <a:r>
              <a:rPr lang="es-CO" smtClean="0"/>
              <a:t>Tercer nivel</a:t>
            </a:r>
          </a:p>
          <a:p>
            <a:pPr lvl="3"/>
            <a:r>
              <a:rPr lang="es-CO" smtClean="0"/>
              <a:t>Cuarto nivel</a:t>
            </a:r>
          </a:p>
          <a:p>
            <a:pPr lvl="4"/>
            <a:r>
              <a:rPr lang="es-CO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35D58-8142-41C4-8201-C73F3E2CF2CB}" type="slidenum">
              <a:rPr lang="es-E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830642"/>
            <a:ext cx="9144000" cy="1614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Cn"/>
              </a:rPr>
              <a:t>INTRODUCCIÓN A BRASIL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Std C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Std C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Cn"/>
              </a:rPr>
              <a:t>Junio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Cn"/>
              </a:rPr>
              <a:t> 2013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Cn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1928802"/>
            <a:ext cx="3200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0"/>
            <a:ext cx="7143800" cy="928670"/>
          </a:xfrm>
        </p:spPr>
        <p:txBody>
          <a:bodyPr/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Evolución</a:t>
            </a:r>
            <a:r>
              <a:rPr lang="pt-BR" sz="3200" dirty="0" smtClean="0">
                <a:solidFill>
                  <a:schemeClr val="bg1"/>
                </a:solidFill>
              </a:rPr>
              <a:t> de </a:t>
            </a:r>
            <a:r>
              <a:rPr lang="pt-BR" sz="3200" dirty="0" err="1" smtClean="0">
                <a:solidFill>
                  <a:schemeClr val="bg1"/>
                </a:solidFill>
              </a:rPr>
              <a:t>los</a:t>
            </a:r>
            <a:r>
              <a:rPr lang="pt-BR" sz="3200" dirty="0" smtClean="0">
                <a:solidFill>
                  <a:schemeClr val="bg1"/>
                </a:solidFill>
              </a:rPr>
              <a:t> estratos </a:t>
            </a:r>
            <a:r>
              <a:rPr lang="pt-BR" sz="3200" dirty="0" err="1" smtClean="0">
                <a:solidFill>
                  <a:schemeClr val="bg1"/>
                </a:solidFill>
              </a:rPr>
              <a:t>sociales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</a:rPr>
              <a:t>brasileños</a:t>
            </a:r>
            <a:endParaRPr lang="pt-BR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4214810" y="1142984"/>
          <a:ext cx="535785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eta para a direita 5"/>
          <p:cNvSpPr/>
          <p:nvPr/>
        </p:nvSpPr>
        <p:spPr>
          <a:xfrm>
            <a:off x="3995936" y="1628800"/>
            <a:ext cx="1285884" cy="857256"/>
          </a:xfrm>
          <a:prstGeom prst="rightArrow">
            <a:avLst>
              <a:gd name="adj1" fmla="val 46577"/>
              <a:gd name="adj2" fmla="val 46076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ArchUp">
              <a:avLst>
                <a:gd name="adj" fmla="val 21491210"/>
              </a:avLst>
            </a:prstTxWarp>
          </a:bodyPr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Elipse 8"/>
          <p:cNvSpPr/>
          <p:nvPr/>
        </p:nvSpPr>
        <p:spPr>
          <a:xfrm>
            <a:off x="142844" y="4786322"/>
            <a:ext cx="8786874" cy="1857388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5214950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La </a:t>
            </a:r>
            <a:r>
              <a:rPr lang="pt-BR" sz="1400" dirty="0" err="1" smtClean="0"/>
              <a:t>clase</a:t>
            </a:r>
            <a:r>
              <a:rPr lang="pt-BR" sz="1400" dirty="0" smtClean="0"/>
              <a:t> C esta </a:t>
            </a:r>
            <a:r>
              <a:rPr lang="pt-BR" sz="1400" dirty="0" err="1" smtClean="0"/>
              <a:t>compuesta</a:t>
            </a:r>
            <a:r>
              <a:rPr lang="pt-BR" sz="1400" dirty="0" smtClean="0"/>
              <a:t> em </a:t>
            </a:r>
            <a:r>
              <a:rPr lang="pt-BR" sz="1400" dirty="0" err="1" smtClean="0"/>
              <a:t>la</a:t>
            </a:r>
            <a:r>
              <a:rPr lang="pt-BR" sz="1400" dirty="0" smtClean="0"/>
              <a:t> </a:t>
            </a:r>
            <a:r>
              <a:rPr lang="pt-BR" sz="1400" dirty="0" err="1" smtClean="0"/>
              <a:t>actualidad</a:t>
            </a:r>
            <a:r>
              <a:rPr lang="pt-BR" sz="1400" dirty="0" smtClean="0"/>
              <a:t> por 105 </a:t>
            </a:r>
            <a:r>
              <a:rPr lang="pt-BR" sz="1400" dirty="0" err="1" smtClean="0"/>
              <a:t>millones</a:t>
            </a:r>
            <a:r>
              <a:rPr lang="pt-BR" sz="1400" dirty="0" smtClean="0"/>
              <a:t> de </a:t>
            </a:r>
            <a:r>
              <a:rPr lang="pt-BR" sz="1400" dirty="0" err="1" smtClean="0"/>
              <a:t>brasileños</a:t>
            </a:r>
            <a:r>
              <a:rPr lang="pt-BR" sz="1400" dirty="0" smtClean="0"/>
              <a:t>, </a:t>
            </a:r>
            <a:r>
              <a:rPr lang="pt-BR" sz="1400" dirty="0" err="1" smtClean="0"/>
              <a:t>experimentandose</a:t>
            </a:r>
            <a:r>
              <a:rPr lang="pt-BR" sz="1400" dirty="0" smtClean="0"/>
              <a:t> </a:t>
            </a:r>
            <a:r>
              <a:rPr lang="pt-BR" sz="1400" dirty="0" err="1" smtClean="0"/>
              <a:t>un</a:t>
            </a:r>
            <a:r>
              <a:rPr lang="pt-BR" sz="1400" dirty="0" smtClean="0"/>
              <a:t> incremento </a:t>
            </a:r>
            <a:r>
              <a:rPr lang="pt-BR" sz="1400" dirty="0" err="1" smtClean="0"/>
              <a:t>en</a:t>
            </a:r>
            <a:r>
              <a:rPr lang="pt-BR" sz="1400" dirty="0" smtClean="0"/>
              <a:t> </a:t>
            </a:r>
            <a:r>
              <a:rPr lang="pt-BR" sz="1400" dirty="0" err="1" smtClean="0"/>
              <a:t>los</a:t>
            </a:r>
            <a:r>
              <a:rPr lang="pt-BR" sz="1400" dirty="0" smtClean="0"/>
              <a:t> últimos 10 </a:t>
            </a:r>
            <a:r>
              <a:rPr lang="pt-BR" sz="1400" dirty="0" err="1" smtClean="0"/>
              <a:t>años</a:t>
            </a:r>
            <a:r>
              <a:rPr lang="pt-BR" sz="1400" dirty="0" smtClean="0"/>
              <a:t> de 35 </a:t>
            </a:r>
            <a:r>
              <a:rPr lang="pt-BR" sz="1400" dirty="0" err="1" smtClean="0"/>
              <a:t>millones</a:t>
            </a:r>
            <a:r>
              <a:rPr lang="pt-BR" sz="1400" dirty="0" smtClean="0"/>
              <a:t> de </a:t>
            </a:r>
            <a:r>
              <a:rPr lang="pt-BR" sz="1400" dirty="0" err="1" smtClean="0"/>
              <a:t>personas</a:t>
            </a:r>
            <a:r>
              <a:rPr lang="pt-BR" sz="1400" dirty="0" smtClean="0"/>
              <a:t> que </a:t>
            </a:r>
            <a:r>
              <a:rPr lang="pt-BR" sz="1400" dirty="0" err="1" smtClean="0"/>
              <a:t>abandonaron</a:t>
            </a:r>
            <a:r>
              <a:rPr lang="pt-BR" sz="1400" dirty="0" smtClean="0"/>
              <a:t> </a:t>
            </a:r>
            <a:r>
              <a:rPr lang="pt-BR" sz="1400" dirty="0" err="1" smtClean="0"/>
              <a:t>las</a:t>
            </a:r>
            <a:r>
              <a:rPr lang="pt-BR" sz="1400" dirty="0" smtClean="0"/>
              <a:t> </a:t>
            </a:r>
            <a:r>
              <a:rPr lang="pt-BR" sz="1400" dirty="0" err="1" smtClean="0"/>
              <a:t>clases</a:t>
            </a:r>
            <a:r>
              <a:rPr lang="pt-BR" sz="1400" dirty="0" smtClean="0"/>
              <a:t> D y E para </a:t>
            </a:r>
            <a:r>
              <a:rPr lang="pt-BR" sz="1400" dirty="0" err="1" smtClean="0"/>
              <a:t>pasar</a:t>
            </a:r>
            <a:r>
              <a:rPr lang="pt-BR" sz="1400" dirty="0" smtClean="0"/>
              <a:t> a formar parte de </a:t>
            </a:r>
            <a:r>
              <a:rPr lang="pt-BR" sz="1400" dirty="0" err="1" smtClean="0"/>
              <a:t>la</a:t>
            </a:r>
            <a:r>
              <a:rPr lang="pt-BR" sz="1400" dirty="0" smtClean="0"/>
              <a:t> </a:t>
            </a:r>
            <a:r>
              <a:rPr lang="pt-BR" sz="1400" dirty="0" err="1" smtClean="0"/>
              <a:t>clase</a:t>
            </a:r>
            <a:r>
              <a:rPr lang="pt-BR" sz="1400" dirty="0" smtClean="0"/>
              <a:t> media </a:t>
            </a:r>
            <a:r>
              <a:rPr lang="pt-BR" sz="1400" dirty="0" err="1" smtClean="0"/>
              <a:t>brasileña</a:t>
            </a:r>
            <a:r>
              <a:rPr lang="pt-BR" sz="1400" dirty="0" smtClean="0"/>
              <a:t>. Se espera para </a:t>
            </a:r>
            <a:r>
              <a:rPr lang="pt-BR" sz="1400" dirty="0" err="1" smtClean="0"/>
              <a:t>el</a:t>
            </a:r>
            <a:r>
              <a:rPr lang="pt-BR" sz="1400" dirty="0" smtClean="0"/>
              <a:t> </a:t>
            </a:r>
            <a:r>
              <a:rPr lang="pt-BR" sz="1400" dirty="0" err="1" smtClean="0"/>
              <a:t>año</a:t>
            </a:r>
            <a:r>
              <a:rPr lang="pt-BR" sz="1400" dirty="0" smtClean="0"/>
              <a:t> 2014 que </a:t>
            </a:r>
            <a:r>
              <a:rPr lang="pt-BR" sz="1400" dirty="0" err="1" smtClean="0"/>
              <a:t>la</a:t>
            </a:r>
            <a:r>
              <a:rPr lang="pt-BR" sz="1400" dirty="0" smtClean="0"/>
              <a:t> </a:t>
            </a:r>
            <a:r>
              <a:rPr lang="pt-BR" sz="1400" dirty="0" err="1" smtClean="0"/>
              <a:t>clase</a:t>
            </a:r>
            <a:r>
              <a:rPr lang="pt-BR" sz="1400" dirty="0" smtClean="0"/>
              <a:t> C alcance </a:t>
            </a:r>
            <a:r>
              <a:rPr lang="pt-BR" sz="1400" dirty="0" err="1" smtClean="0"/>
              <a:t>el</a:t>
            </a:r>
            <a:r>
              <a:rPr lang="pt-BR" sz="1400" dirty="0" smtClean="0"/>
              <a:t> 60% de </a:t>
            </a:r>
            <a:r>
              <a:rPr lang="pt-BR" sz="1400" dirty="0" err="1" smtClean="0"/>
              <a:t>cuota</a:t>
            </a:r>
            <a:r>
              <a:rPr lang="pt-BR" sz="1400" dirty="0" smtClean="0"/>
              <a:t> de </a:t>
            </a:r>
            <a:r>
              <a:rPr lang="pt-BR" sz="1400" dirty="0" err="1" smtClean="0"/>
              <a:t>la</a:t>
            </a:r>
            <a:r>
              <a:rPr lang="pt-BR" sz="1400" dirty="0" smtClean="0"/>
              <a:t> </a:t>
            </a:r>
            <a:r>
              <a:rPr lang="pt-BR" sz="1400" dirty="0" err="1" smtClean="0"/>
              <a:t>población</a:t>
            </a:r>
            <a:r>
              <a:rPr lang="pt-BR" sz="1400" dirty="0" smtClean="0"/>
              <a:t> total.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14282" y="6500834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Source: FGV </a:t>
            </a:r>
            <a:endParaRPr lang="pt-BR" sz="1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51520" y="1052736"/>
            <a:ext cx="1296144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900" dirty="0" smtClean="0"/>
              <a:t>-Clase A e B: Renda </a:t>
            </a:r>
            <a:r>
              <a:rPr lang="es-ES" sz="900" dirty="0" err="1" smtClean="0"/>
              <a:t>mensal</a:t>
            </a:r>
            <a:r>
              <a:rPr lang="es-ES" sz="900" dirty="0" smtClean="0"/>
              <a:t> familiar &gt; U$ 3.750</a:t>
            </a:r>
          </a:p>
          <a:p>
            <a:r>
              <a:rPr lang="es-ES" sz="900" dirty="0" smtClean="0"/>
              <a:t>-Clase C: entre US 3.750  y U$ 850</a:t>
            </a:r>
          </a:p>
          <a:p>
            <a:r>
              <a:rPr lang="es-ES" sz="900" dirty="0" smtClean="0"/>
              <a:t>-Clase D e </a:t>
            </a:r>
            <a:r>
              <a:rPr lang="es-ES" sz="900" dirty="0" err="1" smtClean="0"/>
              <a:t>E</a:t>
            </a:r>
            <a:r>
              <a:rPr lang="es-ES" sz="900" dirty="0" smtClean="0"/>
              <a:t>: renda </a:t>
            </a:r>
            <a:r>
              <a:rPr lang="es-ES" sz="900" dirty="0" err="1" smtClean="0"/>
              <a:t>mensal</a:t>
            </a:r>
            <a:r>
              <a:rPr lang="es-ES" sz="900" dirty="0" smtClean="0"/>
              <a:t> familiar &lt; U$ 850</a:t>
            </a:r>
            <a:endParaRPr lang="es-ES" sz="900" dirty="0"/>
          </a:p>
        </p:txBody>
      </p:sp>
      <p:graphicFrame>
        <p:nvGraphicFramePr>
          <p:cNvPr id="16" name="5 Gráfico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4499992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t-BR" dirty="0" err="1" smtClean="0">
                <a:solidFill>
                  <a:schemeClr val="bg1"/>
                </a:solidFill>
              </a:rPr>
              <a:t>Qué</a:t>
            </a:r>
            <a:r>
              <a:rPr lang="pt-BR" dirty="0" smtClean="0">
                <a:solidFill>
                  <a:schemeClr val="bg1"/>
                </a:solidFill>
              </a:rPr>
              <a:t> consume </a:t>
            </a:r>
            <a:r>
              <a:rPr lang="pt-BR" dirty="0" err="1" smtClean="0">
                <a:solidFill>
                  <a:schemeClr val="bg1"/>
                </a:solidFill>
              </a:rPr>
              <a:t>la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Clase</a:t>
            </a:r>
            <a:r>
              <a:rPr lang="pt-BR" dirty="0" smtClean="0">
                <a:solidFill>
                  <a:schemeClr val="bg1"/>
                </a:solidFill>
              </a:rPr>
              <a:t> C 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971600" y="1844824"/>
          <a:ext cx="713913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016224"/>
                <a:gridCol w="2026568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2002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(U$) millones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2012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(U$) millones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Bebidas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 Alimentación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839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6.126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Bares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 restaurantes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4087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Línea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Blanca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25.000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Viajes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16.600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Ropa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27.500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Cosméticos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9.905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Escolar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1.428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Muebles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13.300 (2001)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20.000 (2011)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71600" y="5445224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Fuente: Data Popular</a:t>
            </a:r>
            <a:endParaRPr lang="es-C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900882" cy="714380"/>
          </a:xfrm>
        </p:spPr>
        <p:txBody>
          <a:bodyPr/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Nuevo</a:t>
            </a:r>
            <a:r>
              <a:rPr lang="pt-BR" sz="3200" dirty="0" smtClean="0">
                <a:solidFill>
                  <a:schemeClr val="bg1"/>
                </a:solidFill>
              </a:rPr>
              <a:t> Mapa de Consumo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pt-BR" sz="2400" dirty="0" smtClean="0">
                <a:sym typeface="Wingdings" pitchFamily="2" charset="2"/>
              </a:rPr>
              <a:t>Se estima que </a:t>
            </a:r>
            <a:r>
              <a:rPr lang="pt-BR" sz="2400" dirty="0" err="1" smtClean="0">
                <a:sym typeface="Wingdings" pitchFamily="2" charset="2"/>
              </a:rPr>
              <a:t>en</a:t>
            </a:r>
            <a:r>
              <a:rPr lang="pt-BR" sz="2400" dirty="0" smtClean="0">
                <a:sym typeface="Wingdings" pitchFamily="2" charset="2"/>
              </a:rPr>
              <a:t> 10 </a:t>
            </a:r>
            <a:r>
              <a:rPr lang="pt-BR" sz="2400" dirty="0" err="1" smtClean="0">
                <a:sym typeface="Wingdings" pitchFamily="2" charset="2"/>
              </a:rPr>
              <a:t>años</a:t>
            </a:r>
            <a:r>
              <a:rPr lang="pt-BR" sz="2400" dirty="0" smtClean="0">
                <a:sym typeface="Wingdings" pitchFamily="2" charset="2"/>
              </a:rPr>
              <a:t> </a:t>
            </a:r>
            <a:r>
              <a:rPr lang="pt-BR" sz="2400" dirty="0" err="1" smtClean="0">
                <a:sym typeface="Wingdings" pitchFamily="2" charset="2"/>
              </a:rPr>
              <a:t>el</a:t>
            </a:r>
            <a:r>
              <a:rPr lang="pt-BR" sz="2400" dirty="0" smtClean="0">
                <a:sym typeface="Wingdings" pitchFamily="2" charset="2"/>
              </a:rPr>
              <a:t> mercado de consumo </a:t>
            </a:r>
            <a:r>
              <a:rPr lang="pt-BR" sz="2400" dirty="0" err="1" smtClean="0">
                <a:sym typeface="Wingdings" pitchFamily="2" charset="2"/>
              </a:rPr>
              <a:t>brasileño</a:t>
            </a:r>
            <a:r>
              <a:rPr lang="pt-BR" sz="2400" dirty="0" smtClean="0">
                <a:sym typeface="Wingdings" pitchFamily="2" charset="2"/>
              </a:rPr>
              <a:t> </a:t>
            </a:r>
            <a:r>
              <a:rPr lang="pt-BR" sz="2400" dirty="0" err="1" smtClean="0">
                <a:sym typeface="Wingdings" pitchFamily="2" charset="2"/>
              </a:rPr>
              <a:t>casi</a:t>
            </a:r>
            <a:r>
              <a:rPr lang="pt-BR" sz="2400" dirty="0" smtClean="0">
                <a:sym typeface="Wingdings" pitchFamily="2" charset="2"/>
              </a:rPr>
              <a:t> </a:t>
            </a:r>
            <a:r>
              <a:rPr lang="pt-BR" sz="2400" dirty="0" err="1" smtClean="0">
                <a:sym typeface="Wingdings" pitchFamily="2" charset="2"/>
              </a:rPr>
              <a:t>doblará</a:t>
            </a:r>
            <a:r>
              <a:rPr lang="pt-BR" sz="2400" dirty="0" smtClean="0">
                <a:sym typeface="Wingdings" pitchFamily="2" charset="2"/>
              </a:rPr>
              <a:t> </a:t>
            </a:r>
            <a:r>
              <a:rPr lang="pt-BR" sz="2400" dirty="0" err="1" smtClean="0">
                <a:sym typeface="Wingdings" pitchFamily="2" charset="2"/>
              </a:rPr>
              <a:t>su</a:t>
            </a:r>
            <a:r>
              <a:rPr lang="pt-BR" sz="2400" dirty="0" smtClean="0">
                <a:sym typeface="Wingdings" pitchFamily="2" charset="2"/>
              </a:rPr>
              <a:t> </a:t>
            </a:r>
            <a:r>
              <a:rPr lang="pt-BR" sz="2400" dirty="0" err="1" smtClean="0">
                <a:sym typeface="Wingdings" pitchFamily="2" charset="2"/>
              </a:rPr>
              <a:t>tamaño</a:t>
            </a:r>
            <a:r>
              <a:rPr lang="pt-BR" sz="2400" dirty="0" smtClean="0">
                <a:sym typeface="Wingdings" pitchFamily="2" charset="2"/>
              </a:rPr>
              <a:t>. </a:t>
            </a:r>
            <a:r>
              <a:rPr lang="pt-BR" sz="2400" dirty="0" err="1" smtClean="0">
                <a:sym typeface="Wingdings" pitchFamily="2" charset="2"/>
              </a:rPr>
              <a:t>Pasará</a:t>
            </a:r>
            <a:r>
              <a:rPr lang="pt-BR" sz="2400" dirty="0" smtClean="0">
                <a:sym typeface="Wingdings" pitchFamily="2" charset="2"/>
              </a:rPr>
              <a:t> de US$ 1.1 </a:t>
            </a:r>
            <a:r>
              <a:rPr lang="pt-BR" sz="2400" dirty="0" err="1" smtClean="0">
                <a:sym typeface="Wingdings" pitchFamily="2" charset="2"/>
              </a:rPr>
              <a:t>trillones</a:t>
            </a:r>
            <a:r>
              <a:rPr lang="pt-BR" sz="2400" dirty="0" smtClean="0">
                <a:sym typeface="Wingdings" pitchFamily="2" charset="2"/>
              </a:rPr>
              <a:t> a US$ 2 </a:t>
            </a:r>
            <a:r>
              <a:rPr lang="pt-BR" sz="2400" dirty="0" err="1" smtClean="0">
                <a:sym typeface="Wingdings" pitchFamily="2" charset="2"/>
              </a:rPr>
              <a:t>trillones</a:t>
            </a:r>
            <a:r>
              <a:rPr lang="pt-BR" sz="2400" dirty="0" smtClean="0">
                <a:sym typeface="Wingdings" pitchFamily="2" charset="2"/>
              </a:rPr>
              <a:t>. </a:t>
            </a:r>
          </a:p>
          <a:p>
            <a:pPr>
              <a:buNone/>
            </a:pPr>
            <a:endParaRPr lang="pt-BR" sz="2400" dirty="0" smtClean="0">
              <a:sym typeface="Wingdings" pitchFamily="2" charset="2"/>
            </a:endParaRPr>
          </a:p>
          <a:p>
            <a:pPr lvl="1"/>
            <a:r>
              <a:rPr lang="pt-BR" sz="2000" dirty="0" err="1" smtClean="0">
                <a:sym typeface="Wingdings" pitchFamily="2" charset="2"/>
              </a:rPr>
              <a:t>En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los</a:t>
            </a:r>
            <a:r>
              <a:rPr lang="pt-BR" sz="2000" dirty="0" smtClean="0">
                <a:sym typeface="Wingdings" pitchFamily="2" charset="2"/>
              </a:rPr>
              <a:t> próximos 8 </a:t>
            </a:r>
            <a:r>
              <a:rPr lang="pt-BR" sz="2000" dirty="0" err="1" smtClean="0">
                <a:sym typeface="Wingdings" pitchFamily="2" charset="2"/>
              </a:rPr>
              <a:t>años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las</a:t>
            </a:r>
            <a:r>
              <a:rPr lang="pt-BR" sz="2000" dirty="0" smtClean="0">
                <a:sym typeface="Wingdings" pitchFamily="2" charset="2"/>
              </a:rPr>
              <a:t> ventas de </a:t>
            </a:r>
            <a:r>
              <a:rPr lang="pt-BR" sz="2000" dirty="0" err="1" smtClean="0">
                <a:sym typeface="Wingdings" pitchFamily="2" charset="2"/>
              </a:rPr>
              <a:t>productos</a:t>
            </a:r>
            <a:r>
              <a:rPr lang="pt-BR" sz="2000" dirty="0" smtClean="0">
                <a:sym typeface="Wingdings" pitchFamily="2" charset="2"/>
              </a:rPr>
              <a:t> para </a:t>
            </a:r>
            <a:r>
              <a:rPr lang="pt-BR" sz="2000" dirty="0" err="1" smtClean="0">
                <a:sym typeface="Wingdings" pitchFamily="2" charset="2"/>
              </a:rPr>
              <a:t>el</a:t>
            </a:r>
            <a:r>
              <a:rPr lang="pt-BR" sz="2000" dirty="0" smtClean="0">
                <a:sym typeface="Wingdings" pitchFamily="2" charset="2"/>
              </a:rPr>
              <a:t> pelo , solo </a:t>
            </a:r>
            <a:r>
              <a:rPr lang="pt-BR" sz="2000" dirty="0" err="1" smtClean="0">
                <a:sym typeface="Wingdings" pitchFamily="2" charset="2"/>
              </a:rPr>
              <a:t>en</a:t>
            </a:r>
            <a:r>
              <a:rPr lang="pt-BR" sz="2000" dirty="0" smtClean="0">
                <a:sym typeface="Wingdings" pitchFamily="2" charset="2"/>
              </a:rPr>
              <a:t> São Paulo, </a:t>
            </a:r>
            <a:r>
              <a:rPr lang="pt-BR" sz="2000" dirty="0" err="1" smtClean="0">
                <a:sym typeface="Wingdings" pitchFamily="2" charset="2"/>
              </a:rPr>
              <a:t>va</a:t>
            </a:r>
            <a:r>
              <a:rPr lang="pt-BR" sz="2000" dirty="0" smtClean="0">
                <a:sym typeface="Wingdings" pitchFamily="2" charset="2"/>
              </a:rPr>
              <a:t> a </a:t>
            </a:r>
            <a:r>
              <a:rPr lang="pt-BR" sz="2000" dirty="0" err="1" smtClean="0">
                <a:sym typeface="Wingdings" pitchFamily="2" charset="2"/>
              </a:rPr>
              <a:t>crecer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el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doble</a:t>
            </a:r>
            <a:r>
              <a:rPr lang="pt-BR" sz="2000" dirty="0" smtClean="0">
                <a:sym typeface="Wingdings" pitchFamily="2" charset="2"/>
              </a:rPr>
              <a:t> que </a:t>
            </a:r>
            <a:r>
              <a:rPr lang="pt-BR" sz="2000" dirty="0" err="1" smtClean="0">
                <a:sym typeface="Wingdings" pitchFamily="2" charset="2"/>
              </a:rPr>
              <a:t>en</a:t>
            </a:r>
            <a:r>
              <a:rPr lang="pt-BR" sz="2000" dirty="0" smtClean="0">
                <a:sym typeface="Wingdings" pitchFamily="2" charset="2"/>
              </a:rPr>
              <a:t> Francia</a:t>
            </a:r>
          </a:p>
          <a:p>
            <a:pPr lvl="1"/>
            <a:r>
              <a:rPr lang="pt-BR" sz="2000" dirty="0" err="1" smtClean="0">
                <a:sym typeface="Wingdings" pitchFamily="2" charset="2"/>
              </a:rPr>
              <a:t>Sera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el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tercer</a:t>
            </a:r>
            <a:r>
              <a:rPr lang="pt-BR" sz="2000" dirty="0" smtClean="0">
                <a:sym typeface="Wingdings" pitchFamily="2" charset="2"/>
              </a:rPr>
              <a:t> mercado </a:t>
            </a:r>
            <a:r>
              <a:rPr lang="pt-BR" sz="2000" dirty="0" err="1" smtClean="0">
                <a:sym typeface="Wingdings" pitchFamily="2" charset="2"/>
              </a:rPr>
              <a:t>del</a:t>
            </a:r>
            <a:r>
              <a:rPr lang="pt-BR" sz="2000" dirty="0" smtClean="0">
                <a:sym typeface="Wingdings" pitchFamily="2" charset="2"/>
              </a:rPr>
              <a:t> mundo de </a:t>
            </a:r>
            <a:r>
              <a:rPr lang="pt-BR" sz="2000" dirty="0" err="1" smtClean="0">
                <a:sym typeface="Wingdings" pitchFamily="2" charset="2"/>
              </a:rPr>
              <a:t>vehículos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en</a:t>
            </a:r>
            <a:r>
              <a:rPr lang="pt-BR" sz="2000" dirty="0" smtClean="0">
                <a:sym typeface="Wingdings" pitchFamily="2" charset="2"/>
              </a:rPr>
              <a:t> 2020.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Se estima que pronto supere US$ 12.000, donde </a:t>
            </a:r>
            <a:r>
              <a:rPr lang="pt-BR" sz="2000" dirty="0" err="1" smtClean="0">
                <a:sym typeface="Wingdings" pitchFamily="2" charset="2"/>
              </a:rPr>
              <a:t>el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parametro</a:t>
            </a:r>
            <a:r>
              <a:rPr lang="pt-BR" sz="2000" dirty="0" smtClean="0">
                <a:sym typeface="Wingdings" pitchFamily="2" charset="2"/>
              </a:rPr>
              <a:t> de consumo cambia.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28694"/>
          </a:xfrm>
        </p:spPr>
        <p:txBody>
          <a:bodyPr/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Nuevos</a:t>
            </a:r>
            <a:r>
              <a:rPr lang="pt-BR" sz="3200" dirty="0" smtClean="0">
                <a:solidFill>
                  <a:schemeClr val="bg1"/>
                </a:solidFill>
              </a:rPr>
              <a:t> centros de consumo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8" name="Imagem 7" descr="baa3536e5976eabd49aca2781b158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4139952" cy="3260212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932040" y="1484784"/>
            <a:ext cx="3888432" cy="4680520"/>
          </a:xfrm>
        </p:spPr>
        <p:txBody>
          <a:bodyPr/>
          <a:lstStyle/>
          <a:p>
            <a:r>
              <a:rPr lang="pt-BR" sz="2000" dirty="0" smtClean="0">
                <a:sym typeface="Wingdings" pitchFamily="2" charset="2"/>
              </a:rPr>
              <a:t>Norte  y Nordeste </a:t>
            </a:r>
            <a:r>
              <a:rPr lang="pt-BR" sz="2000" dirty="0" err="1" smtClean="0">
                <a:sym typeface="Wingdings" pitchFamily="2" charset="2"/>
              </a:rPr>
              <a:t>brasileño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pasará</a:t>
            </a:r>
            <a:r>
              <a:rPr lang="pt-BR" sz="2000" dirty="0" smtClean="0">
                <a:sym typeface="Wingdings" pitchFamily="2" charset="2"/>
              </a:rPr>
              <a:t> a participar </a:t>
            </a:r>
            <a:r>
              <a:rPr lang="pt-BR" sz="2000" dirty="0" err="1" smtClean="0">
                <a:sym typeface="Wingdings" pitchFamily="2" charset="2"/>
              </a:rPr>
              <a:t>en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un</a:t>
            </a:r>
            <a:r>
              <a:rPr lang="pt-BR" sz="2000" dirty="0" smtClean="0">
                <a:sym typeface="Wingdings" pitchFamily="2" charset="2"/>
              </a:rPr>
              <a:t> 28%  </a:t>
            </a:r>
            <a:r>
              <a:rPr lang="pt-BR" sz="2000" dirty="0" err="1" smtClean="0">
                <a:sym typeface="Wingdings" pitchFamily="2" charset="2"/>
              </a:rPr>
              <a:t>del</a:t>
            </a:r>
            <a:r>
              <a:rPr lang="pt-BR" sz="2000" dirty="0" smtClean="0">
                <a:sym typeface="Wingdings" pitchFamily="2" charset="2"/>
              </a:rPr>
              <a:t> total </a:t>
            </a:r>
            <a:r>
              <a:rPr lang="pt-BR" sz="2000" dirty="0" err="1" smtClean="0">
                <a:sym typeface="Wingdings" pitchFamily="2" charset="2"/>
              </a:rPr>
              <a:t>del</a:t>
            </a:r>
            <a:r>
              <a:rPr lang="pt-BR" sz="2000" dirty="0" smtClean="0">
                <a:sym typeface="Wingdings" pitchFamily="2" charset="2"/>
              </a:rPr>
              <a:t> consumo </a:t>
            </a:r>
            <a:r>
              <a:rPr lang="pt-BR" sz="2000" dirty="0" err="1" smtClean="0">
                <a:sym typeface="Wingdings" pitchFamily="2" charset="2"/>
              </a:rPr>
              <a:t>del</a:t>
            </a:r>
            <a:r>
              <a:rPr lang="pt-BR" sz="2000" dirty="0" smtClean="0">
                <a:sym typeface="Wingdings" pitchFamily="2" charset="2"/>
              </a:rPr>
              <a:t> país </a:t>
            </a:r>
            <a:r>
              <a:rPr lang="pt-BR" sz="2000" dirty="0" err="1" smtClean="0">
                <a:sym typeface="Wingdings" pitchFamily="2" charset="2"/>
              </a:rPr>
              <a:t>al</a:t>
            </a:r>
            <a:r>
              <a:rPr lang="pt-BR" sz="2000" dirty="0" smtClean="0">
                <a:sym typeface="Wingdings" pitchFamily="2" charset="2"/>
              </a:rPr>
              <a:t> final de esta década . </a:t>
            </a:r>
            <a:r>
              <a:rPr lang="pt-BR" sz="2000" dirty="0" err="1" smtClean="0">
                <a:sym typeface="Wingdings" pitchFamily="2" charset="2"/>
              </a:rPr>
              <a:t>Hoy</a:t>
            </a:r>
            <a:r>
              <a:rPr lang="pt-BR" sz="2000" dirty="0" smtClean="0">
                <a:sym typeface="Wingdings" pitchFamily="2" charset="2"/>
              </a:rPr>
              <a:t> representa </a:t>
            </a:r>
            <a:r>
              <a:rPr lang="pt-BR" sz="2000" dirty="0" err="1" smtClean="0">
                <a:sym typeface="Wingdings" pitchFamily="2" charset="2"/>
              </a:rPr>
              <a:t>el</a:t>
            </a:r>
            <a:r>
              <a:rPr lang="pt-BR" sz="2000" dirty="0" smtClean="0">
                <a:sym typeface="Wingdings" pitchFamily="2" charset="2"/>
              </a:rPr>
              <a:t> 24%.</a:t>
            </a:r>
          </a:p>
          <a:p>
            <a:pPr>
              <a:buNone/>
            </a:pPr>
            <a:endParaRPr lang="pt-BR" sz="2000" dirty="0" smtClean="0">
              <a:sym typeface="Wingdings" pitchFamily="2" charset="2"/>
            </a:endParaRPr>
          </a:p>
          <a:p>
            <a:r>
              <a:rPr lang="pt-BR" sz="2000" dirty="0" err="1" smtClean="0">
                <a:sym typeface="Wingdings" pitchFamily="2" charset="2"/>
              </a:rPr>
              <a:t>Hoy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el</a:t>
            </a:r>
            <a:r>
              <a:rPr lang="pt-BR" sz="2000" dirty="0" smtClean="0">
                <a:sym typeface="Wingdings" pitchFamily="2" charset="2"/>
              </a:rPr>
              <a:t> nordeste </a:t>
            </a:r>
            <a:r>
              <a:rPr lang="pt-BR" sz="2000" dirty="0" err="1" smtClean="0">
                <a:sym typeface="Wingdings" pitchFamily="2" charset="2"/>
              </a:rPr>
              <a:t>es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la</a:t>
            </a:r>
            <a:r>
              <a:rPr lang="pt-BR" sz="2000" dirty="0" smtClean="0">
                <a:sym typeface="Wingdings" pitchFamily="2" charset="2"/>
              </a:rPr>
              <a:t> segunda </a:t>
            </a:r>
            <a:r>
              <a:rPr lang="pt-BR" sz="2000" dirty="0" err="1" smtClean="0">
                <a:sym typeface="Wingdings" pitchFamily="2" charset="2"/>
              </a:rPr>
              <a:t>región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en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importancia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en</a:t>
            </a:r>
            <a:r>
              <a:rPr lang="pt-BR" sz="2000" dirty="0" smtClean="0">
                <a:sym typeface="Wingdings" pitchFamily="2" charset="2"/>
              </a:rPr>
              <a:t> consumo de </a:t>
            </a:r>
            <a:r>
              <a:rPr lang="pt-BR" sz="2000" dirty="0" err="1" smtClean="0">
                <a:sym typeface="Wingdings" pitchFamily="2" charset="2"/>
              </a:rPr>
              <a:t>farmaceuticos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en</a:t>
            </a:r>
            <a:r>
              <a:rPr lang="pt-BR" sz="2000" dirty="0" smtClean="0">
                <a:sym typeface="Wingdings" pitchFamily="2" charset="2"/>
              </a:rPr>
              <a:t> Brasil</a:t>
            </a:r>
          </a:p>
          <a:p>
            <a:endParaRPr lang="pt-BR" sz="20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4525963"/>
          </a:xfrm>
        </p:spPr>
        <p:txBody>
          <a:bodyPr/>
          <a:lstStyle/>
          <a:p>
            <a:r>
              <a:rPr lang="es-CO" dirty="0" smtClean="0"/>
              <a:t>El consumo se empezara a equilibrar entre las ciudades principales o del litoral hacia las ciudades del interior del país.</a:t>
            </a:r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r>
              <a:rPr lang="es-CO" sz="2000" dirty="0" smtClean="0"/>
              <a:t>	</a:t>
            </a:r>
            <a:r>
              <a:rPr lang="es-CO" sz="1800" dirty="0" smtClean="0"/>
              <a:t>“Hasta hace poco tiempo, ciudades con por lo menos 500.000 habitantes estaban en nuestro foco. Ahora estamos analizando ciudades con 150.000 habitantes”</a:t>
            </a:r>
          </a:p>
          <a:p>
            <a:pPr>
              <a:buNone/>
            </a:pPr>
            <a:r>
              <a:rPr lang="es-CO" sz="1800" dirty="0" smtClean="0"/>
              <a:t>				Hugo </a:t>
            </a:r>
            <a:r>
              <a:rPr lang="pt-BR" sz="1800" dirty="0" err="1" smtClean="0"/>
              <a:t>Bethlem</a:t>
            </a:r>
            <a:r>
              <a:rPr lang="pt-BR" sz="1800" dirty="0" smtClean="0"/>
              <a:t>, </a:t>
            </a:r>
            <a:r>
              <a:rPr lang="pt-BR" sz="1800" dirty="0" err="1" smtClean="0"/>
              <a:t>Vicepresidente</a:t>
            </a:r>
            <a:r>
              <a:rPr lang="pt-BR" sz="1800" dirty="0" smtClean="0"/>
              <a:t> de </a:t>
            </a:r>
            <a:r>
              <a:rPr lang="pt-BR" sz="1800" dirty="0" err="1" smtClean="0"/>
              <a:t>Pao</a:t>
            </a:r>
            <a:r>
              <a:rPr lang="pt-BR" sz="1800" dirty="0" smtClean="0"/>
              <a:t> de </a:t>
            </a:r>
            <a:r>
              <a:rPr lang="pt-BR" sz="1800" dirty="0" err="1" smtClean="0"/>
              <a:t>Açucar</a:t>
            </a:r>
            <a:endParaRPr lang="es-CO" sz="1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28694"/>
          </a:xfrm>
        </p:spPr>
        <p:txBody>
          <a:bodyPr/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Nuevos</a:t>
            </a:r>
            <a:r>
              <a:rPr lang="pt-BR" sz="3200" dirty="0" smtClean="0">
                <a:solidFill>
                  <a:schemeClr val="bg1"/>
                </a:solidFill>
              </a:rPr>
              <a:t> centros de consumo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4808"/>
            <a:ext cx="6840759" cy="580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8208911" cy="5486192"/>
        </p:xfrm>
        <a:graphic>
          <a:graphicData uri="http://schemas.openxmlformats.org/drawingml/2006/table">
            <a:tbl>
              <a:tblPr/>
              <a:tblGrid>
                <a:gridCol w="1031324"/>
                <a:gridCol w="1307197"/>
                <a:gridCol w="1307197"/>
                <a:gridCol w="1286209"/>
                <a:gridCol w="1271218"/>
                <a:gridCol w="1286209"/>
                <a:gridCol w="719557"/>
              </a:tblGrid>
              <a:tr h="1860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Exportadores</a:t>
                      </a:r>
                    </a:p>
                  </a:txBody>
                  <a:tcPr marL="7607" marR="7607" marT="7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Valor importada en 2008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Valor importada en 2009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Valor importada en 2010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Valor importada en 2011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Valor importada en 2012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CAGR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Mundo</a:t>
                      </a: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173.196.634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127.647.331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180.458.789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226.243.409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223.149.128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20.040.022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15.911.145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25.535.684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32.788.425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34.248.498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USA</a:t>
                      </a:r>
                      <a:endParaRPr lang="es-CO" sz="11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25.849.680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20.214.138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27.200.503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34.233.526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32.607.902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Argentina</a:t>
                      </a: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13.257.932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11.281.165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14.424.771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16.906.099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16.444.100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Alemania</a:t>
                      </a: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12.025.396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 9.865.611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11.750.509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15.212.859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14.208.930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Corea del Sur</a:t>
                      </a:r>
                      <a:endParaRPr lang="es-CO" sz="11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5.412.420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4.818.447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8.417.970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10.096.972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9.097.658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6.706.282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4.760.355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5.919.700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8.386.359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8.012.214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Japón</a:t>
                      </a: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6.806.892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5.367.570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6.970.198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7.871.809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7.734.742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Italia</a:t>
                      </a: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4.615.840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3.668.408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4.826.302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6.228.261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6.206.939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México</a:t>
                      </a: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3.125.007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 2.783.411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3.816.138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5.130.201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6.075.066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18,1%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Francia</a:t>
                      </a: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4.700.840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3.624.809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4.778.490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5.471.313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5.918.552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3.563.604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2.190.899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4.234.159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6.080.997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5.042.843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Chile</a:t>
                      </a:r>
                    </a:p>
                  </a:txBody>
                  <a:tcPr marL="7607" marR="7607" marT="7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 4.161.962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2.615.733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4.101.077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4.569.488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4.164.609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Perú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   956.369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    484.016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  906.938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1.376.751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1.287.505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   829.364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    567.879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1.077.299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1.384.139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            1.267.096 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11,2%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28694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De donde se esta importando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28694"/>
          </a:xfrm>
        </p:spPr>
        <p:txBody>
          <a:bodyPr/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Qué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smtClean="0">
                <a:solidFill>
                  <a:schemeClr val="bg1"/>
                </a:solidFill>
              </a:rPr>
              <a:t>se esta importando</a:t>
            </a:r>
            <a:endParaRPr lang="pt-BR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7544" y="1052736"/>
          <a:ext cx="8136901" cy="5344994"/>
        </p:xfrm>
        <a:graphic>
          <a:graphicData uri="http://schemas.openxmlformats.org/drawingml/2006/table">
            <a:tbl>
              <a:tblPr/>
              <a:tblGrid>
                <a:gridCol w="831356"/>
                <a:gridCol w="2317409"/>
                <a:gridCol w="831356"/>
                <a:gridCol w="831356"/>
                <a:gridCol w="831356"/>
                <a:gridCol w="831356"/>
                <a:gridCol w="831356"/>
                <a:gridCol w="831356"/>
              </a:tblGrid>
              <a:tr h="5949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Código  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Descripción del producto  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Valor importada en 2008  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Valor importada en 2009  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Valor importada en 2010  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Valor importada en 2011  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Valor importada en 2012  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CAGR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</a:tr>
              <a:tr h="59490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'220720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alcohol etilico desnaturalizado, de cualquier graduacion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22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354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25.435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763.750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354.412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1026,6%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90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'721420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  barras hierro con muescas, cordones, huecos o </a:t>
                      </a:r>
                      <a:r>
                        <a:rPr lang="es-CO" sz="12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relieve</a:t>
                      </a:r>
                      <a:endParaRPr lang="es-CO" sz="12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1.660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16.034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90.453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84.144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161.812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214,2%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8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'271111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gas natural licuado.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26.271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93.066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777.463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290.631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1.548.295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177,1%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8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'840681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turbinas </a:t>
                      </a:r>
                      <a:r>
                        <a:rPr lang="es-CO" sz="12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de potencia superior a 40 </a:t>
                      </a:r>
                      <a:r>
                        <a:rPr lang="es-CO" sz="1200" b="0" i="0" u="none" strike="noStrike" dirty="0" err="1">
                          <a:solidFill>
                            <a:srgbClr val="333333"/>
                          </a:solidFill>
                          <a:latin typeface="Calibri"/>
                        </a:rPr>
                        <a:t>mw</a:t>
                      </a:r>
                      <a:r>
                        <a:rPr lang="es-CO" sz="12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9.140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25.651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         8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10.711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514.308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173,9%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90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'845521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  laminadores para metales, para laminar en caliente </a:t>
                      </a:r>
                      <a:r>
                        <a:rPr lang="es-CO" sz="12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combinados</a:t>
                      </a:r>
                      <a:endParaRPr lang="es-CO" sz="12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13.409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27.669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1.743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2.861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490.469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145,9%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90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'860310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automotores y tranvias con motor, de energia electrica exterior.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13.170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13.252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584.806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237.043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326.121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123,1%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8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'850164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generador corriente alterna, potencia superior a 750 kva.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11.946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25.830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14.056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91.171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175.181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95,7%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8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'400122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cauchos tecnicamente especificados (tsnr).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26.454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16.721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92.675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269.587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337.310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89,0%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8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'252310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  cementos sin pulverizar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  9.913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18.693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59.765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90.805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110.208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82,6%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8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'880212 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  </a:t>
                      </a:r>
                      <a:r>
                        <a:rPr lang="es-CO" sz="1200" b="0" i="0" u="none" strike="noStrike" dirty="0" err="1">
                          <a:solidFill>
                            <a:srgbClr val="333333"/>
                          </a:solidFill>
                          <a:latin typeface="Calibri"/>
                        </a:rPr>
                        <a:t>helicopteros</a:t>
                      </a:r>
                      <a:r>
                        <a:rPr lang="es-CO" sz="12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, de peso,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58.225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169.097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289.103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277.369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575.096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77,3%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424936" cy="5789074"/>
        </p:xfrm>
        <a:graphic>
          <a:graphicData uri="http://schemas.openxmlformats.org/drawingml/2006/table">
            <a:tbl>
              <a:tblPr/>
              <a:tblGrid>
                <a:gridCol w="360040"/>
                <a:gridCol w="792088"/>
                <a:gridCol w="2016224"/>
                <a:gridCol w="864096"/>
                <a:gridCol w="864096"/>
                <a:gridCol w="1008112"/>
                <a:gridCol w="936104"/>
                <a:gridCol w="864096"/>
                <a:gridCol w="720080"/>
              </a:tblGrid>
              <a:tr h="3997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No.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Código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Descripción del producto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Valor importada en 2008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Valor importada en 2009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Valor importada en 2010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Valor importada en 2011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Valor importada en 2012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CAGR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</a:tr>
              <a:tr h="450949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'270112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  hulla bituminosa,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393.056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1.362.039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2.150.050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3.351.500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2.347.057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56,3%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0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'610510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  camisas de punto de </a:t>
                      </a:r>
                      <a:r>
                        <a:rPr lang="es-CO" sz="12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algodón, </a:t>
                      </a:r>
                      <a:r>
                        <a:rPr lang="es-CO" sz="12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para hombres o niños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20.192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34.450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66.331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  93.110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104.275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50,7%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68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'690790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las </a:t>
                      </a:r>
                      <a:r>
                        <a:rPr lang="es-CO" sz="12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demas</a:t>
                      </a:r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baldosas y losas de </a:t>
                      </a:r>
                      <a:r>
                        <a:rPr lang="es-CO" sz="12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ceramicas</a:t>
                      </a:r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       40.912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      54.247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    122.030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    210.998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    184.229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45,7%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906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'701090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Bombonas </a:t>
                      </a:r>
                      <a:r>
                        <a:rPr lang="es-CO" sz="1200" b="0" i="0" u="none" strike="noStrike" dirty="0" err="1">
                          <a:solidFill>
                            <a:srgbClr val="FFC000"/>
                          </a:solidFill>
                          <a:latin typeface="Calibri"/>
                        </a:rPr>
                        <a:t>damajuanas</a:t>
                      </a:r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, botellas, frascos, bocales, tarros, envases </a:t>
                      </a:r>
                      <a:r>
                        <a:rPr lang="es-CO" sz="12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tubulares</a:t>
                      </a:r>
                      <a:endParaRPr lang="es-CO" sz="1200" b="0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    30.168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    38.917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   92.587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 103.903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   118.015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40,6%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0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'020230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carne de bovinos </a:t>
                      </a:r>
                      <a:r>
                        <a:rPr lang="pt-BR" sz="12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deshuesada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, congelada.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             34.014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             44.619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             61.774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          108.953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            111.623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34,6%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906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'380891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Insecticidas, raticidas </a:t>
                      </a:r>
                      <a:r>
                        <a:rPr lang="es-CO" sz="12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fungicidas</a:t>
                      </a:r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, herbicidas,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329.447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 426.201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604.982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 812.652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1.007.753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32,2%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37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'620342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  pantalones, pantalones con </a:t>
                      </a:r>
                      <a:r>
                        <a:rPr lang="es-CO" sz="12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peto</a:t>
                      </a:r>
                      <a:endParaRPr lang="es-CO" sz="12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47.834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43.237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 72.223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118.360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                   125.631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27,3%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0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'330499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Preparaciones </a:t>
                      </a:r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de maquillaje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                    44.356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                     61.034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                     93.941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                   128.014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                   114.659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26,8%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37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'847490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partes de maquinas y aparatos para </a:t>
                      </a:r>
                      <a:r>
                        <a:rPr lang="es-CO" sz="1200" b="0" i="0" u="none" strike="noStrike" dirty="0" err="1" smtClean="0">
                          <a:solidFill>
                            <a:srgbClr val="FFC000"/>
                          </a:solidFill>
                          <a:latin typeface="Calibri"/>
                        </a:rPr>
                        <a:t>clssificar</a:t>
                      </a:r>
                      <a:r>
                        <a:rPr lang="es-CO" sz="12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, </a:t>
                      </a:r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separar, lavar,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                     49.168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                    75.724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                     92.519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                    94.279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                   122.180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25,6%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0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  '300230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vacunas para la medicina veterinaria 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    64.126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    81.654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 103.437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 145.428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                 150.867 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23,8%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28694"/>
          </a:xfrm>
        </p:spPr>
        <p:txBody>
          <a:bodyPr/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Qué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smtClean="0">
                <a:solidFill>
                  <a:schemeClr val="bg1"/>
                </a:solidFill>
              </a:rPr>
              <a:t>se esta </a:t>
            </a:r>
            <a:r>
              <a:rPr lang="pt-BR" sz="3200" dirty="0" smtClean="0">
                <a:solidFill>
                  <a:schemeClr val="bg1"/>
                </a:solidFill>
              </a:rPr>
              <a:t>importando que Colombia </a:t>
            </a:r>
            <a:r>
              <a:rPr lang="pt-BR" sz="3200" dirty="0" err="1" smtClean="0">
                <a:solidFill>
                  <a:schemeClr val="bg1"/>
                </a:solidFill>
              </a:rPr>
              <a:t>pueda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</a:rPr>
              <a:t>proveer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 ¿Por que </a:t>
            </a:r>
            <a:r>
              <a:rPr lang="pt-BR" sz="3200" dirty="0" err="1" smtClean="0">
                <a:solidFill>
                  <a:schemeClr val="bg1"/>
                </a:solidFill>
              </a:rPr>
              <a:t>producir</a:t>
            </a:r>
            <a:r>
              <a:rPr lang="pt-BR" sz="3200" dirty="0" smtClean="0">
                <a:solidFill>
                  <a:schemeClr val="bg1"/>
                </a:solidFill>
              </a:rPr>
              <a:t> em Brasil </a:t>
            </a:r>
            <a:r>
              <a:rPr lang="pt-BR" sz="3200" dirty="0" err="1" smtClean="0">
                <a:solidFill>
                  <a:schemeClr val="bg1"/>
                </a:solidFill>
              </a:rPr>
              <a:t>es</a:t>
            </a:r>
            <a:r>
              <a:rPr lang="pt-BR" sz="3200" dirty="0" smtClean="0">
                <a:solidFill>
                  <a:schemeClr val="bg1"/>
                </a:solidFill>
              </a:rPr>
              <a:t> caro?</a:t>
            </a:r>
            <a:endParaRPr lang="pt-BR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251520" y="404664"/>
            <a:ext cx="8661648" cy="2735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¿Por qué</a:t>
            </a: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Brasil es un Mercado  </a:t>
            </a:r>
            <a:r>
              <a:rPr lang="es-CO" sz="36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Estratégico?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CO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Por el</a:t>
            </a:r>
            <a:r>
              <a:rPr kumimoji="0" lang="es-CO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tamaño de su economía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CO" sz="2000" b="1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O" sz="2000" b="1" baseline="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Por</a:t>
            </a: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 el crecimiento de una nueva clase consumidora de bienes y servicios de valor agregado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Porque en los últimos años registra un crecimiento en las importaciones.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Dinámica de importaciones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Algunos </a:t>
            </a:r>
            <a:r>
              <a:rPr lang="es-CO" sz="2000" b="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origenes</a:t>
            </a: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  <a:ea typeface="+mn-ea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Es caro producir en Brasil</a:t>
            </a:r>
          </a:p>
          <a:p>
            <a:pPr lvl="1">
              <a:defRPr/>
            </a:pP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Porque</a:t>
            </a:r>
            <a:r>
              <a:rPr kumimoji="0" lang="es-CO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hay un tratado comercial que beneficia a algunos 676 productos que Colombia exporta a otros mercados exitosamente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  <a:ea typeface="+mn-ea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kumimoji="0" lang="es-CO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En donde están las oportunidades?</a:t>
            </a: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  <a:ea typeface="+mn-ea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kumimoji="0" lang="es-CO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Donde están las dificultades?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99592" y="220486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-Brasil tiene un déficit en infraestructura estimado en $ 200.000 millones de dólares. </a:t>
            </a:r>
          </a:p>
          <a:p>
            <a:r>
              <a:rPr lang="es-ES" dirty="0" smtClean="0"/>
              <a:t>-Brasil invierte un 3% de su PIB en infraestructura, mientras que la demanda crece a un 7% u 8% anual.</a:t>
            </a:r>
          </a:p>
          <a:p>
            <a:r>
              <a:rPr lang="es-ES" dirty="0" smtClean="0"/>
              <a:t>-Para los operadores, los principales problemas logísticos de Brasil son: las autopistas en mal estado, la red ferroviaria insuficiente, la falta de infraestructura intermodal, los malos accesos a los puertos y los ríos no navegables, según el ILOS. </a:t>
            </a:r>
          </a:p>
          <a:p>
            <a:r>
              <a:rPr lang="es-ES" dirty="0" smtClean="0"/>
              <a:t>-Ejemplos: en el Puerto de Santos, principal puerto de Brasil, la estadía promedio de un buque es de 18,7 días (el 90% de ese tiempo espera para amarrar), según el Ministerio de Industria Brasileño. </a:t>
            </a: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6453336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 smtClean="0"/>
              <a:t>Source</a:t>
            </a:r>
            <a:r>
              <a:rPr lang="es-ES" sz="1000" dirty="0" smtClean="0"/>
              <a:t>: </a:t>
            </a:r>
            <a:r>
              <a:rPr lang="es-ES" sz="1000" dirty="0" err="1" smtClean="0"/>
              <a:t>estudo</a:t>
            </a:r>
            <a:r>
              <a:rPr lang="es-ES" sz="1000" dirty="0" smtClean="0"/>
              <a:t> ELC</a:t>
            </a:r>
            <a:endParaRPr lang="es-E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20689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7584" y="220486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-Brasil tiene la mayor carga tributaria entre los países emergentes e incluso más alta que EE.UU. y Japón. Solo por detrás de países europeos desarrollados donde la contrapartida del gobierno es altísima.</a:t>
            </a:r>
          </a:p>
          <a:p>
            <a:r>
              <a:rPr lang="es-ES" dirty="0" smtClean="0"/>
              <a:t>-Se estima que la carga tributaria consume, de media, el 40% de la renta del brasileño. 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7584" y="2420888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-Brasil es considerado como el país donde la burocracia y el pagamiento de impuestos toman más tiempo de las empresas de medio tamaño. Así, de 183 países estudiados, esas empresas trabajan 108 días interinos para rellenar documentos, enviar y recoger los tributos. </a:t>
            </a:r>
          </a:p>
          <a:p>
            <a:r>
              <a:rPr lang="es-ES" dirty="0" smtClean="0"/>
              <a:t>-Esta elevada burocracia afecta de manera muy negativa a la efectividad del gobierno, al control de la corrupción y a la calidad de la estructura regulatoria, perjudicando el desarrollo del mercado privado. </a:t>
            </a:r>
          </a:p>
          <a:p>
            <a:r>
              <a:rPr lang="es-ES" dirty="0" smtClean="0"/>
              <a:t>-El coste económico anual de la burocracia esta en torno a los $ 20.000 millones anuales, el equivalente al 1,5 % de su PIB.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6309320"/>
            <a:ext cx="3347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 smtClean="0"/>
              <a:t>Source</a:t>
            </a:r>
            <a:r>
              <a:rPr lang="es-ES" sz="1000" dirty="0" smtClean="0"/>
              <a:t>: estudio FIESP </a:t>
            </a:r>
            <a:endParaRPr lang="es-E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147248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5576" y="242088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-El coste de mano de obra que antes era atractivo para los inversores extranjeros, en la actualidad se ha convertido en un problema debido a los reajustes por la inflación y los altos encargos sociales. </a:t>
            </a:r>
          </a:p>
          <a:p>
            <a:r>
              <a:rPr lang="es-ES" dirty="0" smtClean="0"/>
              <a:t>-Un estudio de </a:t>
            </a:r>
            <a:r>
              <a:rPr lang="es-ES" dirty="0" err="1" smtClean="0"/>
              <a:t>RolandBerger</a:t>
            </a:r>
            <a:r>
              <a:rPr lang="es-ES" dirty="0" smtClean="0"/>
              <a:t> revela que en el sector de autopiezas, un trabajador brasileño cuesta a la empresa U$ 8 dólares, mientras que en Argentina le costaría U$ 5 dólares, en China 3 U$, y en México U$ 2. </a:t>
            </a:r>
          </a:p>
          <a:p>
            <a:r>
              <a:rPr lang="es-ES" dirty="0" smtClean="0"/>
              <a:t>-Brasil se esta convirtiendo en un país caro para la producción de bienes de consumo.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6381328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 smtClean="0"/>
              <a:t>Source</a:t>
            </a:r>
            <a:r>
              <a:rPr lang="es-ES" sz="1000" dirty="0" smtClean="0"/>
              <a:t>: </a:t>
            </a:r>
            <a:r>
              <a:rPr lang="es-ES" sz="1000" dirty="0" err="1" smtClean="0"/>
              <a:t>RolandBerger</a:t>
            </a:r>
            <a:endParaRPr lang="es-E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7584" y="263691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-La tasa promedio de la electricidad para la industria en Brasil es de U$ 165 por megavatio-hora (</a:t>
            </a:r>
            <a:r>
              <a:rPr lang="es-ES" dirty="0" err="1" smtClean="0"/>
              <a:t>MWh</a:t>
            </a:r>
            <a:r>
              <a:rPr lang="es-ES" dirty="0" smtClean="0"/>
              <a:t>), casi un 50% más que la media de U$ 107,50 para un conjunto de 27 países en todo el mundo que tienen datos disponibles la Agencia Internacional de Energía. La diferencia alcanza el 134% si se compara Brasil con otros países del BRIC (Rusia, India y China), que pagan un promedio de U$ 70,70.</a:t>
            </a:r>
          </a:p>
          <a:p>
            <a:r>
              <a:rPr lang="es-ES" dirty="0" smtClean="0"/>
              <a:t>-En comparación con sus países vecinos, el dato se incrementa en un 67% respecto a la media que esta en U$ 97. </a:t>
            </a:r>
          </a:p>
          <a:p>
            <a:r>
              <a:rPr lang="es-ES" dirty="0" smtClean="0"/>
              <a:t>-La alícuota en impuestos federales y municipales sobre tarifa energética llega al 31%.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512" y="6309320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 smtClean="0"/>
              <a:t>Source</a:t>
            </a:r>
            <a:r>
              <a:rPr lang="es-ES" sz="1000" dirty="0" smtClean="0"/>
              <a:t>: </a:t>
            </a:r>
            <a:r>
              <a:rPr lang="es-ES" sz="1000" dirty="0" err="1" smtClean="0"/>
              <a:t>Firjan</a:t>
            </a:r>
            <a:endParaRPr lang="es-E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143800" cy="714380"/>
          </a:xfrm>
        </p:spPr>
        <p:txBody>
          <a:bodyPr/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Productos</a:t>
            </a:r>
            <a:r>
              <a:rPr lang="pt-BR" sz="3200" dirty="0" smtClean="0">
                <a:solidFill>
                  <a:schemeClr val="bg1"/>
                </a:solidFill>
              </a:rPr>
              <a:t> com potencial exportador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pt-BR" dirty="0" err="1" smtClean="0"/>
              <a:t>Agroindustria</a:t>
            </a:r>
            <a:endParaRPr lang="pt-BR" dirty="0" smtClean="0"/>
          </a:p>
          <a:p>
            <a:pPr lvl="1"/>
            <a:r>
              <a:rPr lang="pt-BR" dirty="0" smtClean="0"/>
              <a:t>Aceites y </a:t>
            </a:r>
            <a:r>
              <a:rPr lang="pt-BR" dirty="0" err="1" smtClean="0"/>
              <a:t>grasas</a:t>
            </a:r>
            <a:r>
              <a:rPr lang="pt-BR" dirty="0" smtClean="0"/>
              <a:t> de palma</a:t>
            </a:r>
          </a:p>
          <a:p>
            <a:pPr lvl="1"/>
            <a:r>
              <a:rPr lang="pt-BR" dirty="0" err="1" smtClean="0"/>
              <a:t>Atun</a:t>
            </a:r>
            <a:endParaRPr lang="pt-BR" dirty="0" smtClean="0"/>
          </a:p>
          <a:p>
            <a:pPr lvl="1"/>
            <a:r>
              <a:rPr lang="pt-BR" dirty="0" smtClean="0"/>
              <a:t>Flores</a:t>
            </a:r>
          </a:p>
          <a:p>
            <a:pPr lvl="1"/>
            <a:r>
              <a:rPr lang="pt-BR" dirty="0" smtClean="0"/>
              <a:t>Frutas frescas </a:t>
            </a:r>
            <a:r>
              <a:rPr lang="pt-BR" dirty="0" err="1" smtClean="0"/>
              <a:t>tropicales</a:t>
            </a:r>
            <a:endParaRPr lang="pt-BR" dirty="0" smtClean="0"/>
          </a:p>
          <a:p>
            <a:pPr lvl="2"/>
            <a:r>
              <a:rPr lang="pt-BR" dirty="0" err="1" smtClean="0"/>
              <a:t>Uchuva</a:t>
            </a:r>
            <a:endParaRPr lang="pt-BR" dirty="0" smtClean="0"/>
          </a:p>
          <a:p>
            <a:pPr lvl="2"/>
            <a:r>
              <a:rPr lang="pt-BR" dirty="0" err="1" smtClean="0"/>
              <a:t>Granadilla</a:t>
            </a:r>
            <a:endParaRPr lang="pt-BR" dirty="0" smtClean="0"/>
          </a:p>
          <a:p>
            <a:pPr lvl="1"/>
            <a:r>
              <a:rPr lang="pt-BR" dirty="0" smtClean="0"/>
              <a:t> </a:t>
            </a:r>
            <a:r>
              <a:rPr lang="pt-BR" dirty="0" err="1" smtClean="0"/>
              <a:t>Galletas</a:t>
            </a:r>
            <a:endParaRPr lang="pt-BR" dirty="0" smtClean="0"/>
          </a:p>
          <a:p>
            <a:pPr lvl="1"/>
            <a:r>
              <a:rPr lang="pt-BR" dirty="0" err="1" smtClean="0"/>
              <a:t>Snacks</a:t>
            </a:r>
            <a:endParaRPr lang="pt-BR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6488668"/>
            <a:ext cx="3456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 smtClean="0"/>
              <a:t>Source</a:t>
            </a:r>
            <a:r>
              <a:rPr lang="es-ES" sz="900" dirty="0" smtClean="0"/>
              <a:t>: trademap.org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714380"/>
          </a:xfrm>
        </p:spPr>
        <p:txBody>
          <a:bodyPr/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Productos</a:t>
            </a:r>
            <a:r>
              <a:rPr lang="pt-BR" sz="3200" dirty="0" smtClean="0">
                <a:solidFill>
                  <a:schemeClr val="bg1"/>
                </a:solidFill>
              </a:rPr>
              <a:t> com potencial exportador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pt-BR" sz="2000" dirty="0" err="1" smtClean="0"/>
              <a:t>Manufacturas</a:t>
            </a:r>
            <a:endParaRPr lang="pt-BR" sz="2000" dirty="0" smtClean="0"/>
          </a:p>
          <a:p>
            <a:pPr lvl="1"/>
            <a:r>
              <a:rPr lang="pt-BR" sz="2000" dirty="0" smtClean="0"/>
              <a:t>PVC y </a:t>
            </a:r>
            <a:r>
              <a:rPr lang="pt-BR" sz="2000" dirty="0" smtClean="0"/>
              <a:t>Polietilenos</a:t>
            </a:r>
          </a:p>
          <a:p>
            <a:pPr lvl="1"/>
            <a:r>
              <a:rPr lang="pt-BR" sz="2000" dirty="0" err="1" smtClean="0"/>
              <a:t>Materiales</a:t>
            </a:r>
            <a:r>
              <a:rPr lang="pt-BR" sz="2000" dirty="0" smtClean="0"/>
              <a:t> de </a:t>
            </a:r>
            <a:r>
              <a:rPr lang="pt-BR" sz="2000" dirty="0" err="1" smtClean="0"/>
              <a:t>construcción</a:t>
            </a:r>
            <a:r>
              <a:rPr lang="pt-BR" sz="2000" dirty="0" smtClean="0"/>
              <a:t> </a:t>
            </a:r>
            <a:r>
              <a:rPr lang="pt-BR" sz="2000" dirty="0" err="1" smtClean="0"/>
              <a:t>hechos</a:t>
            </a:r>
            <a:r>
              <a:rPr lang="pt-BR" sz="2000" dirty="0" smtClean="0"/>
              <a:t> </a:t>
            </a:r>
            <a:r>
              <a:rPr lang="pt-BR" sz="2000" dirty="0" err="1" smtClean="0"/>
              <a:t>en</a:t>
            </a:r>
            <a:r>
              <a:rPr lang="pt-BR" sz="2000" dirty="0" smtClean="0"/>
              <a:t> </a:t>
            </a:r>
            <a:r>
              <a:rPr lang="pt-BR" sz="2000" dirty="0" err="1" smtClean="0"/>
              <a:t>cerámica</a:t>
            </a:r>
            <a:endParaRPr lang="pt-BR" sz="2000" dirty="0" smtClean="0"/>
          </a:p>
          <a:p>
            <a:pPr lvl="1"/>
            <a:r>
              <a:rPr lang="pt-BR" sz="2000" dirty="0" err="1" smtClean="0"/>
              <a:t>Incecticidas</a:t>
            </a:r>
            <a:r>
              <a:rPr lang="pt-BR" sz="2000" dirty="0" smtClean="0"/>
              <a:t>, fungicidas</a:t>
            </a:r>
          </a:p>
          <a:p>
            <a:pPr lvl="1"/>
            <a:r>
              <a:rPr lang="pt-BR" sz="2000" dirty="0" err="1" smtClean="0"/>
              <a:t>Envases</a:t>
            </a:r>
            <a:r>
              <a:rPr lang="pt-BR" sz="2000" dirty="0" smtClean="0"/>
              <a:t> de </a:t>
            </a:r>
            <a:r>
              <a:rPr lang="pt-BR" sz="2000" dirty="0" err="1" smtClean="0"/>
              <a:t>Vidrio</a:t>
            </a:r>
            <a:endParaRPr lang="pt-BR" sz="2000" dirty="0" smtClean="0"/>
          </a:p>
          <a:p>
            <a:pPr lvl="1"/>
            <a:r>
              <a:rPr lang="pt-BR" sz="2000" dirty="0" smtClean="0"/>
              <a:t>Cosméticos</a:t>
            </a:r>
          </a:p>
          <a:p>
            <a:pPr lvl="1"/>
            <a:r>
              <a:rPr lang="pt-BR" sz="2000" dirty="0" smtClean="0"/>
              <a:t>Insumos químicos</a:t>
            </a:r>
          </a:p>
          <a:p>
            <a:pPr lvl="1"/>
            <a:r>
              <a:rPr lang="pt-BR" sz="2000" dirty="0" err="1" smtClean="0"/>
              <a:t>Ropa</a:t>
            </a:r>
            <a:r>
              <a:rPr lang="pt-BR" sz="2000" dirty="0" smtClean="0"/>
              <a:t> de cama; </a:t>
            </a:r>
            <a:r>
              <a:rPr lang="pt-BR" sz="2000" dirty="0" err="1" smtClean="0"/>
              <a:t>Dotación</a:t>
            </a:r>
            <a:r>
              <a:rPr lang="pt-BR" sz="2000" dirty="0" smtClean="0"/>
              <a:t> </a:t>
            </a:r>
            <a:r>
              <a:rPr lang="pt-BR" sz="2000" dirty="0" err="1" smtClean="0"/>
              <a:t>hotelera</a:t>
            </a:r>
            <a:endParaRPr lang="pt-BR" sz="2000" dirty="0" smtClean="0"/>
          </a:p>
          <a:p>
            <a:pPr lvl="1"/>
            <a:r>
              <a:rPr lang="pt-BR" sz="2000" dirty="0" smtClean="0"/>
              <a:t>Partes para maquinaria </a:t>
            </a:r>
          </a:p>
          <a:p>
            <a:pPr lvl="2"/>
            <a:r>
              <a:rPr lang="pt-BR" sz="2000" dirty="0" smtClean="0"/>
              <a:t>Alimentos</a:t>
            </a:r>
          </a:p>
          <a:p>
            <a:pPr lvl="2"/>
            <a:r>
              <a:rPr lang="pt-BR" sz="2000" dirty="0" smtClean="0"/>
              <a:t>Gráfica </a:t>
            </a:r>
          </a:p>
          <a:p>
            <a:pPr lvl="1"/>
            <a:r>
              <a:rPr lang="pt-BR" sz="2000" dirty="0" err="1" smtClean="0"/>
              <a:t>Sticker</a:t>
            </a:r>
            <a:r>
              <a:rPr lang="pt-BR" sz="2000" dirty="0" smtClean="0"/>
              <a:t> </a:t>
            </a:r>
            <a:r>
              <a:rPr lang="pt-BR" sz="2000" dirty="0" err="1" smtClean="0"/>
              <a:t>publicitarios</a:t>
            </a:r>
            <a:endParaRPr lang="pt-BR" sz="2000" dirty="0" smtClean="0"/>
          </a:p>
          <a:p>
            <a:pPr lvl="1"/>
            <a:r>
              <a:rPr lang="pt-BR" sz="2000" dirty="0" err="1" smtClean="0"/>
              <a:t>Muebles</a:t>
            </a:r>
            <a:r>
              <a:rPr lang="pt-BR" sz="2000" dirty="0" smtClean="0"/>
              <a:t> para </a:t>
            </a:r>
            <a:r>
              <a:rPr lang="pt-BR" sz="2000" dirty="0" err="1" smtClean="0"/>
              <a:t>hogar</a:t>
            </a:r>
            <a:r>
              <a:rPr lang="pt-BR" sz="2000" dirty="0" smtClean="0"/>
              <a:t> y oficina</a:t>
            </a:r>
          </a:p>
          <a:p>
            <a:pPr lvl="1">
              <a:buNone/>
            </a:pPr>
            <a:endParaRPr lang="pt-BR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627168"/>
            <a:ext cx="3456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 smtClean="0"/>
              <a:t>Source</a:t>
            </a:r>
            <a:r>
              <a:rPr lang="es-ES" sz="900" dirty="0" smtClean="0"/>
              <a:t>: trademap.org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15370" cy="785818"/>
          </a:xfrm>
        </p:spPr>
        <p:txBody>
          <a:bodyPr/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Productos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</a:rPr>
              <a:t>con</a:t>
            </a:r>
            <a:r>
              <a:rPr lang="pt-BR" sz="3200" dirty="0" smtClean="0">
                <a:solidFill>
                  <a:schemeClr val="bg1"/>
                </a:solidFill>
              </a:rPr>
              <a:t> potencial exportador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lvl="1"/>
            <a:r>
              <a:rPr lang="pt-BR" dirty="0" smtClean="0"/>
              <a:t>Trajes de </a:t>
            </a:r>
            <a:r>
              <a:rPr lang="pt-BR" dirty="0" err="1" smtClean="0"/>
              <a:t>caballero</a:t>
            </a:r>
            <a:r>
              <a:rPr lang="pt-BR" dirty="0" smtClean="0"/>
              <a:t> de </a:t>
            </a:r>
            <a:r>
              <a:rPr lang="pt-BR" dirty="0" err="1" smtClean="0"/>
              <a:t>lana</a:t>
            </a:r>
            <a:endParaRPr lang="pt-BR" dirty="0" smtClean="0"/>
          </a:p>
          <a:p>
            <a:pPr lvl="1"/>
            <a:r>
              <a:rPr lang="pt-BR" dirty="0" smtClean="0"/>
              <a:t>Jeans </a:t>
            </a:r>
            <a:r>
              <a:rPr lang="pt-BR" dirty="0" err="1" smtClean="0"/>
              <a:t>con</a:t>
            </a:r>
            <a:r>
              <a:rPr lang="pt-BR" dirty="0" smtClean="0"/>
              <a:t> lavados </a:t>
            </a:r>
            <a:r>
              <a:rPr lang="pt-BR" dirty="0" err="1" smtClean="0"/>
              <a:t>especiales</a:t>
            </a:r>
            <a:endParaRPr lang="pt-BR" dirty="0" smtClean="0"/>
          </a:p>
          <a:p>
            <a:pPr lvl="1"/>
            <a:r>
              <a:rPr lang="pt-BR" dirty="0" smtClean="0"/>
              <a:t>Fibras </a:t>
            </a:r>
            <a:r>
              <a:rPr lang="pt-BR" dirty="0" err="1" smtClean="0"/>
              <a:t>textiles</a:t>
            </a:r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19675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/>
              <a:t>Textiles y confecciones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627168"/>
            <a:ext cx="3456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 smtClean="0"/>
              <a:t>Source</a:t>
            </a:r>
            <a:r>
              <a:rPr lang="es-ES" sz="900" dirty="0" smtClean="0"/>
              <a:t>: trademap.org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Desarrollo de Software</a:t>
            </a:r>
          </a:p>
          <a:p>
            <a:r>
              <a:rPr lang="es-CO" dirty="0" smtClean="0"/>
              <a:t>Desarrollo de aplicaciones </a:t>
            </a:r>
            <a:r>
              <a:rPr lang="es-CO" dirty="0" err="1" smtClean="0"/>
              <a:t>moviles</a:t>
            </a:r>
            <a:endParaRPr lang="es-CO" dirty="0" smtClean="0"/>
          </a:p>
          <a:p>
            <a:r>
              <a:rPr lang="es-CO" dirty="0" smtClean="0"/>
              <a:t>Servicios de BPO en español</a:t>
            </a:r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42844" y="142852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Servicios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potencial exportador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/>
          <a:lstStyle/>
          <a:p>
            <a:r>
              <a:rPr lang="es-CO" sz="1800" dirty="0" smtClean="0"/>
              <a:t>Estructura Arancelaria en Brasil</a:t>
            </a:r>
          </a:p>
          <a:p>
            <a:pPr lvl="1"/>
            <a:r>
              <a:rPr lang="es-CO" sz="1800" dirty="0" smtClean="0"/>
              <a:t>Código arancelario Mercosur (NCM)</a:t>
            </a:r>
          </a:p>
          <a:p>
            <a:pPr lvl="2"/>
            <a:r>
              <a:rPr lang="es-CO" sz="1800" dirty="0" smtClean="0"/>
              <a:t>Arancel General y beneficio ACE 59</a:t>
            </a:r>
          </a:p>
          <a:p>
            <a:pPr lvl="1">
              <a:buNone/>
            </a:pPr>
            <a:endParaRPr lang="es-CO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42844" y="142852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 </a:t>
            </a:r>
            <a:r>
              <a:rPr lang="pt-BR" sz="32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hay</a:t>
            </a:r>
            <a:r>
              <a:rPr lang="pt-BR" sz="3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pt-BR" sz="32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tener</a:t>
            </a:r>
            <a:r>
              <a:rPr lang="pt-BR" sz="3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32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pt-BR" sz="3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32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cuenta</a:t>
            </a:r>
            <a:r>
              <a:rPr lang="pt-BR" sz="3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99592" y="2204864"/>
          <a:ext cx="7272807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Impuestos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Arancel/ Tasa de impuesto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Base</a:t>
                      </a:r>
                      <a:r>
                        <a:rPr lang="es-CO" sz="1400" baseline="0" dirty="0" smtClean="0"/>
                        <a:t> de Cálculo</a:t>
                      </a:r>
                      <a:endParaRPr lang="es-C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Arancel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Tasa variable dependiendo del producto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Valor CIF</a:t>
                      </a:r>
                      <a:endParaRPr lang="es-C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IPI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Tasa variable dependiendo del producto (0%</a:t>
                      </a:r>
                      <a:r>
                        <a:rPr lang="es-CO" sz="1400" baseline="0" dirty="0" smtClean="0"/>
                        <a:t> al 15%)</a:t>
                      </a:r>
                      <a:endParaRPr lang="es-CO" sz="1400" dirty="0" smtClean="0"/>
                    </a:p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CIF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%Arancel</a:t>
                      </a:r>
                      <a:endParaRPr lang="es-C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PIS</a:t>
                      </a:r>
                      <a:r>
                        <a:rPr lang="es-CO" sz="1400" baseline="0" dirty="0" smtClean="0"/>
                        <a:t>/ </a:t>
                      </a:r>
                      <a:r>
                        <a:rPr lang="es-CO" sz="1400" baseline="0" dirty="0" err="1" smtClean="0"/>
                        <a:t>Cofins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PIS:</a:t>
                      </a:r>
                      <a:r>
                        <a:rPr lang="es-CO" sz="1400" baseline="0" dirty="0" smtClean="0"/>
                        <a:t> 1,65%</a:t>
                      </a:r>
                    </a:p>
                    <a:p>
                      <a:r>
                        <a:rPr lang="es-CO" sz="1400" baseline="0" dirty="0" err="1" smtClean="0"/>
                        <a:t>Cofins</a:t>
                      </a:r>
                      <a:r>
                        <a:rPr lang="es-CO" sz="1400" baseline="0" dirty="0" smtClean="0"/>
                        <a:t>: 7,6%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CIF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%Arancel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%IPI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%PIS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%</a:t>
                      </a:r>
                      <a:r>
                        <a:rPr lang="es-CO" sz="1400" baseline="0" dirty="0" smtClean="0"/>
                        <a:t> </a:t>
                      </a:r>
                      <a:r>
                        <a:rPr lang="es-CO" sz="1400" baseline="0" dirty="0" err="1" smtClean="0"/>
                        <a:t>Cofins</a:t>
                      </a:r>
                      <a:endParaRPr lang="es-C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ICMS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(Dependiendo del estado puede ser del 4 al 18%).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CIF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%Arancel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%IPI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%PIS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%</a:t>
                      </a:r>
                      <a:r>
                        <a:rPr lang="es-CO" sz="1400" baseline="0" dirty="0" smtClean="0"/>
                        <a:t> </a:t>
                      </a:r>
                      <a:r>
                        <a:rPr lang="es-CO" sz="1400" baseline="0" dirty="0" err="1" smtClean="0"/>
                        <a:t>Cofins</a:t>
                      </a:r>
                      <a:endParaRPr lang="es-CO" sz="14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baseline="0" dirty="0" smtClean="0"/>
                        <a:t>% ICMS</a:t>
                      </a:r>
                      <a:endParaRPr lang="es-CO" sz="1400" dirty="0" smtClean="0"/>
                    </a:p>
                    <a:p>
                      <a:endParaRPr lang="es-CO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="" xmlns:p14="http://schemas.microsoft.com/office/powerpoint/2010/main" val="1958836951"/>
              </p:ext>
            </p:extLst>
          </p:nvPr>
        </p:nvGraphicFramePr>
        <p:xfrm>
          <a:off x="251520" y="1124744"/>
          <a:ext cx="8714508" cy="532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-36512" y="6485274"/>
            <a:ext cx="788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ea typeface="ＭＳ Ｐゴシック" charset="-128"/>
                <a:cs typeface="Arial" pitchFamily="34" charset="0"/>
              </a:rPr>
              <a:t>PPP -  Purchasing </a:t>
            </a:r>
            <a:r>
              <a:rPr lang="en-US" sz="1000" dirty="0">
                <a:ea typeface="ＭＳ Ｐゴシック" charset="-128"/>
                <a:cs typeface="Arial" pitchFamily="34" charset="0"/>
              </a:rPr>
              <a:t>P</a:t>
            </a:r>
            <a:r>
              <a:rPr lang="en-US" sz="1000" dirty="0" smtClean="0">
                <a:ea typeface="ＭＳ Ｐゴシック" charset="-128"/>
                <a:cs typeface="Arial" pitchFamily="34" charset="0"/>
              </a:rPr>
              <a:t>ower Parity. e: estimated.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1000" dirty="0" err="1" smtClean="0">
                <a:ea typeface="ＭＳ Ｐゴシック" charset="-128"/>
                <a:cs typeface="Arial" pitchFamily="34" charset="0"/>
              </a:rPr>
              <a:t>Source</a:t>
            </a:r>
            <a:r>
              <a:rPr lang="es-CO" sz="1000" dirty="0" smtClean="0">
                <a:ea typeface="ＭＳ Ｐゴシック" charset="-128"/>
                <a:cs typeface="Arial" pitchFamily="34" charset="0"/>
              </a:rPr>
              <a:t>: EIU - </a:t>
            </a:r>
            <a:r>
              <a:rPr lang="en-US" sz="1000" dirty="0" smtClean="0">
                <a:ea typeface="ＭＳ Ｐゴシック" charset="-128"/>
                <a:cs typeface="Arial" pitchFamily="34" charset="0"/>
              </a:rPr>
              <a:t>Economist Intelligence Unit. 2012.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-16588" y="67271"/>
            <a:ext cx="7972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FF"/>
                </a:solidFill>
                <a:latin typeface="Helvetica" pitchFamily="34" charset="0"/>
                <a:ea typeface="ＭＳ Ｐゴシック" charset="-128"/>
                <a:cs typeface="Helvetica" pitchFamily="34" charset="0"/>
              </a:rPr>
              <a:t>Brasil </a:t>
            </a:r>
            <a:r>
              <a:rPr lang="en-US" sz="2200" b="1" dirty="0" err="1" smtClean="0">
                <a:solidFill>
                  <a:srgbClr val="FFFFFF"/>
                </a:solidFill>
                <a:latin typeface="Helvetica" pitchFamily="34" charset="0"/>
                <a:ea typeface="ＭＳ Ｐゴシック" charset="-128"/>
                <a:cs typeface="Helvetica" pitchFamily="34" charset="0"/>
              </a:rPr>
              <a:t>es</a:t>
            </a:r>
            <a:r>
              <a:rPr lang="en-US" sz="2200" b="1" dirty="0" smtClean="0">
                <a:solidFill>
                  <a:srgbClr val="FFFFFF"/>
                </a:solidFill>
                <a:latin typeface="Helvetica" pitchFamily="34" charset="0"/>
                <a:ea typeface="ＭＳ Ｐゴシック" charset="-128"/>
                <a:cs typeface="Helvetica" pitchFamily="34" charset="0"/>
              </a:rPr>
              <a:t> la </a:t>
            </a:r>
            <a:r>
              <a:rPr lang="en-US" sz="2200" b="1" dirty="0" err="1" smtClean="0">
                <a:solidFill>
                  <a:srgbClr val="FFFFFF"/>
                </a:solidFill>
                <a:latin typeface="Helvetica" pitchFamily="34" charset="0"/>
                <a:ea typeface="ＭＳ Ｐゴシック" charset="-128"/>
                <a:cs typeface="Helvetica" pitchFamily="34" charset="0"/>
              </a:rPr>
              <a:t>sexta</a:t>
            </a:r>
            <a:r>
              <a:rPr lang="en-US" sz="2200" b="1" dirty="0" smtClean="0">
                <a:solidFill>
                  <a:srgbClr val="FFFFFF"/>
                </a:solidFill>
                <a:latin typeface="Helvetica" pitchFamily="34" charset="0"/>
                <a:ea typeface="ＭＳ Ｐゴシック" charset="-128"/>
                <a:cs typeface="Helvetica" pitchFamily="34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latin typeface="Helvetica" pitchFamily="34" charset="0"/>
                <a:ea typeface="ＭＳ Ｐゴシック" charset="-128"/>
                <a:cs typeface="Helvetica" pitchFamily="34" charset="0"/>
              </a:rPr>
              <a:t>economía</a:t>
            </a:r>
            <a:r>
              <a:rPr lang="en-US" sz="2200" b="1" dirty="0" smtClean="0">
                <a:solidFill>
                  <a:srgbClr val="FFFFFF"/>
                </a:solidFill>
                <a:latin typeface="Helvetica" pitchFamily="34" charset="0"/>
                <a:ea typeface="ＭＳ Ｐゴシック" charset="-128"/>
                <a:cs typeface="Helvetica" pitchFamily="34" charset="0"/>
              </a:rPr>
              <a:t> del </a:t>
            </a:r>
            <a:r>
              <a:rPr lang="en-US" sz="2200" b="1" dirty="0" err="1" smtClean="0">
                <a:solidFill>
                  <a:srgbClr val="FFFFFF"/>
                </a:solidFill>
                <a:latin typeface="Helvetica" pitchFamily="34" charset="0"/>
                <a:ea typeface="ＭＳ Ｐゴシック" charset="-128"/>
                <a:cs typeface="Helvetica" pitchFamily="34" charset="0"/>
              </a:rPr>
              <a:t>mundo</a:t>
            </a:r>
            <a:endParaRPr lang="en-US" sz="2200" b="1" dirty="0">
              <a:solidFill>
                <a:srgbClr val="FFFFFF"/>
              </a:solidFill>
              <a:latin typeface="Helvetica" pitchFamily="34" charset="0"/>
              <a:ea typeface="ＭＳ Ｐゴシック" charset="-128"/>
              <a:cs typeface="Helvetic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00192" y="227687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lang="es-CO" sz="2000" b="1" i="0" u="none" strike="noStrike" kern="1200" baseline="0" noProof="0">
                <a:solidFill>
                  <a:prstClr val="black"/>
                </a:solidFill>
                <a:latin typeface="HelveticaNeueLT Std Cn"/>
                <a:ea typeface="+mn-ea"/>
                <a:cs typeface="Eurostile"/>
              </a:defRPr>
            </a:pPr>
            <a:r>
              <a:rPr lang="en-US" dirty="0" smtClean="0">
                <a:latin typeface="HelveticaNeueLT Std Cn"/>
                <a:cs typeface="Eurostile"/>
              </a:rPr>
              <a:t>GDP at PPP </a:t>
            </a:r>
            <a:r>
              <a:rPr lang="en-US" b="1" dirty="0" smtClean="0"/>
              <a:t>– 2012e</a:t>
            </a:r>
            <a:endParaRPr lang="en-US" dirty="0" smtClean="0">
              <a:latin typeface="HelveticaNeueLT Std Cn"/>
              <a:cs typeface="Eurostile"/>
            </a:endParaRPr>
          </a:p>
          <a:p>
            <a:pPr algn="r">
              <a:defRPr lang="es-CO" sz="2000" b="1" i="0" u="none" strike="noStrike" kern="1200" baseline="0" noProof="0">
                <a:solidFill>
                  <a:prstClr val="black"/>
                </a:solidFill>
                <a:latin typeface="HelveticaNeueLT Std Cn"/>
                <a:ea typeface="+mn-ea"/>
                <a:cs typeface="Eurostile"/>
              </a:defRPr>
            </a:pPr>
            <a:r>
              <a:rPr lang="en-US" dirty="0" smtClean="0">
                <a:latin typeface="HelveticaNeueLT Std Cn"/>
                <a:cs typeface="Eurostile"/>
              </a:rPr>
              <a:t>US$ Billion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4139952" y="314096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  <a:defRPr lang="es-CO" sz="2000" b="1" i="0" u="none" strike="noStrike" kern="1200" baseline="0" noProof="0">
                <a:solidFill>
                  <a:prstClr val="black"/>
                </a:solidFill>
                <a:latin typeface="HelveticaNeueLT Std Cn"/>
                <a:ea typeface="+mn-ea"/>
                <a:cs typeface="Eurostile"/>
              </a:defRPr>
            </a:pPr>
            <a:r>
              <a:rPr lang="es-CO" dirty="0" smtClean="0"/>
              <a:t>La economía más grande de América Latina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s-CO" dirty="0" smtClean="0"/>
              <a:t>Opciones de exportar a Brasil</a:t>
            </a:r>
            <a:endParaRPr lang="es-CO" dirty="0"/>
          </a:p>
        </p:txBody>
      </p:sp>
      <p:sp>
        <p:nvSpPr>
          <p:cNvPr id="6" name="2 Marcador de contenido"/>
          <p:cNvSpPr>
            <a:spLocks noGrp="1"/>
          </p:cNvSpPr>
          <p:nvPr>
            <p:ph sz="quarter" idx="10"/>
          </p:nvPr>
        </p:nvSpPr>
        <p:spPr>
          <a:xfrm>
            <a:off x="539552" y="1052736"/>
            <a:ext cx="3528392" cy="3096344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Exportación Directa</a:t>
            </a:r>
          </a:p>
          <a:p>
            <a:pPr lvl="1"/>
            <a:r>
              <a:rPr lang="es-CO" b="1" dirty="0" smtClean="0">
                <a:solidFill>
                  <a:schemeClr val="bg1"/>
                </a:solidFill>
              </a:rPr>
              <a:t>Ventajas</a:t>
            </a:r>
          </a:p>
          <a:p>
            <a:pPr lvl="2"/>
            <a:r>
              <a:rPr lang="es-CO" b="1" dirty="0" smtClean="0">
                <a:solidFill>
                  <a:schemeClr val="bg1"/>
                </a:solidFill>
              </a:rPr>
              <a:t>Costos</a:t>
            </a:r>
          </a:p>
          <a:p>
            <a:pPr lvl="2"/>
            <a:r>
              <a:rPr lang="es-CO" b="1" dirty="0" smtClean="0">
                <a:solidFill>
                  <a:schemeClr val="bg1"/>
                </a:solidFill>
              </a:rPr>
              <a:t>Menor Riego</a:t>
            </a:r>
          </a:p>
          <a:p>
            <a:pPr lvl="1"/>
            <a:r>
              <a:rPr lang="es-CO" b="1" dirty="0" smtClean="0">
                <a:solidFill>
                  <a:schemeClr val="bg1"/>
                </a:solidFill>
              </a:rPr>
              <a:t>Desventajas</a:t>
            </a:r>
          </a:p>
          <a:p>
            <a:pPr lvl="2"/>
            <a:r>
              <a:rPr lang="es-CO" b="1" dirty="0" smtClean="0">
                <a:solidFill>
                  <a:schemeClr val="bg1"/>
                </a:solidFill>
              </a:rPr>
              <a:t>Esporádicas</a:t>
            </a:r>
          </a:p>
          <a:p>
            <a:pPr lvl="2"/>
            <a:r>
              <a:rPr lang="es-CO" b="1" dirty="0" smtClean="0">
                <a:solidFill>
                  <a:schemeClr val="bg1"/>
                </a:solidFill>
              </a:rPr>
              <a:t>Bajo relacionamiento</a:t>
            </a:r>
          </a:p>
          <a:p>
            <a:pPr lvl="1"/>
            <a:endParaRPr lang="es-CO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44008" y="1052736"/>
            <a:ext cx="3744416" cy="2592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CO" b="1" dirty="0" smtClean="0">
                <a:solidFill>
                  <a:schemeClr val="bg1"/>
                </a:solidFill>
                <a:latin typeface="Arial Narrow" pitchFamily="34" charset="0"/>
                <a:ea typeface="+mn-ea"/>
              </a:rPr>
              <a:t>Centro de Distribución en Brasil</a:t>
            </a:r>
            <a:endParaRPr kumimoji="0" lang="es-CO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CO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Ventajas</a:t>
            </a:r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  <a:latin typeface="Arial Narrow" pitchFamily="34" charset="0"/>
                <a:ea typeface="+mn-ea"/>
              </a:rPr>
              <a:t>Mejor servicio</a:t>
            </a:r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CO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Mejor relacionamiento</a:t>
            </a:r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  <a:latin typeface="Arial Narrow" pitchFamily="34" charset="0"/>
                <a:ea typeface="+mn-ea"/>
              </a:rPr>
              <a:t>Moderado</a:t>
            </a:r>
            <a:endParaRPr kumimoji="0" lang="es-CO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CO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Desventajas</a:t>
            </a:r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  <a:latin typeface="Arial Narrow" pitchFamily="34" charset="0"/>
                <a:ea typeface="+mn-ea"/>
              </a:rPr>
              <a:t>Costos de venta mayores</a:t>
            </a:r>
          </a:p>
          <a:p>
            <a:pPr marL="1200150" lvl="2" indent="-285750" eaLnBrk="0" hangingPunct="0">
              <a:spcBef>
                <a:spcPct val="20000"/>
              </a:spcBef>
            </a:pPr>
            <a:endParaRPr lang="es-CO" b="1" dirty="0" smtClean="0">
              <a:solidFill>
                <a:schemeClr val="bg1"/>
              </a:solidFill>
              <a:latin typeface="Arial Narrow" pitchFamily="34" charset="0"/>
              <a:ea typeface="+mn-ea"/>
            </a:endParaRPr>
          </a:p>
          <a:p>
            <a:pPr marL="1200150" lvl="2" indent="-285750" eaLnBrk="0" hangingPunct="0">
              <a:spcBef>
                <a:spcPct val="20000"/>
              </a:spcBef>
              <a:buFont typeface="Arial" charset="0"/>
              <a:buChar char="–"/>
            </a:pPr>
            <a:endParaRPr kumimoji="0" lang="es-CO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39552" y="4293096"/>
            <a:ext cx="3528392" cy="23762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  <a:ea typeface="+mn-ea"/>
              </a:rPr>
              <a:t>Representante Comercial</a:t>
            </a:r>
            <a:endParaRPr kumimoji="0" lang="es-CO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Ventajas</a:t>
            </a:r>
          </a:p>
          <a:p>
            <a:pPr marL="1200150" lvl="2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  <a:ea typeface="+mn-ea"/>
              </a:rPr>
              <a:t>Conoce los canales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Desventajas</a:t>
            </a:r>
          </a:p>
          <a:p>
            <a:pPr marL="1200150" lvl="2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  <a:ea typeface="+mn-ea"/>
              </a:rPr>
              <a:t>Menor margen</a:t>
            </a:r>
            <a:endParaRPr kumimoji="0" lang="es-CO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644008" y="4149080"/>
            <a:ext cx="3888432" cy="25649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CO" sz="2000" b="1" noProof="0" dirty="0" smtClean="0">
                <a:solidFill>
                  <a:schemeClr val="bg1"/>
                </a:solidFill>
                <a:latin typeface="Arial Narrow" pitchFamily="34" charset="0"/>
                <a:ea typeface="+mn-ea"/>
              </a:rPr>
              <a:t>Fabricar localmente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s-CO" sz="2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Ventajas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CO" sz="2000" b="1" noProof="0" dirty="0" smtClean="0">
                <a:solidFill>
                  <a:schemeClr val="bg1"/>
                </a:solidFill>
                <a:latin typeface="Arial Narrow" pitchFamily="34" charset="0"/>
                <a:ea typeface="+mn-ea"/>
              </a:rPr>
              <a:t>Evita la aduana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s-CO" sz="2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Desventajas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  <a:ea typeface="+mn-ea"/>
              </a:rPr>
              <a:t>Baja competitividad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CO" sz="2000" b="1" noProof="0" dirty="0" smtClean="0">
                <a:solidFill>
                  <a:schemeClr val="bg1"/>
                </a:solidFill>
                <a:latin typeface="Arial Narrow" pitchFamily="34" charset="0"/>
                <a:ea typeface="+mn-ea"/>
              </a:rPr>
              <a:t>Curva de aprendizaje lenta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900882" cy="714380"/>
          </a:xfrm>
        </p:spPr>
        <p:txBody>
          <a:bodyPr/>
          <a:lstStyle/>
          <a:p>
            <a:pPr algn="l"/>
            <a:r>
              <a:rPr lang="pt-BR" sz="2800" dirty="0" err="1" smtClean="0">
                <a:solidFill>
                  <a:schemeClr val="bg1"/>
                </a:solidFill>
              </a:rPr>
              <a:t>Tasa</a:t>
            </a:r>
            <a:r>
              <a:rPr lang="pt-BR" sz="2800" dirty="0" smtClean="0">
                <a:solidFill>
                  <a:schemeClr val="bg1"/>
                </a:solidFill>
              </a:rPr>
              <a:t> de </a:t>
            </a:r>
            <a:r>
              <a:rPr lang="pt-BR" sz="2800" dirty="0" err="1" smtClean="0">
                <a:solidFill>
                  <a:schemeClr val="bg1"/>
                </a:solidFill>
              </a:rPr>
              <a:t>crecimiento</a:t>
            </a:r>
            <a:r>
              <a:rPr lang="pt-BR" sz="2800" dirty="0" smtClean="0">
                <a:solidFill>
                  <a:schemeClr val="bg1"/>
                </a:solidFill>
              </a:rPr>
              <a:t> anual </a:t>
            </a:r>
            <a:r>
              <a:rPr lang="pt-BR" sz="2800" dirty="0" err="1" smtClean="0">
                <a:solidFill>
                  <a:schemeClr val="bg1"/>
                </a:solidFill>
              </a:rPr>
              <a:t>del</a:t>
            </a:r>
            <a:r>
              <a:rPr lang="pt-BR" sz="2800" dirty="0" smtClean="0">
                <a:solidFill>
                  <a:schemeClr val="bg1"/>
                </a:solidFill>
              </a:rPr>
              <a:t> PIB nominal (</a:t>
            </a:r>
            <a:r>
              <a:rPr lang="pt-BR" sz="2800" dirty="0" err="1" smtClean="0">
                <a:solidFill>
                  <a:schemeClr val="bg1"/>
                </a:solidFill>
              </a:rPr>
              <a:t>en</a:t>
            </a:r>
            <a:r>
              <a:rPr lang="pt-BR" sz="2800" dirty="0" smtClean="0">
                <a:solidFill>
                  <a:schemeClr val="bg1"/>
                </a:solidFill>
              </a:rPr>
              <a:t> %)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657227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Source: oecd.org; cepal.org </a:t>
            </a:r>
          </a:p>
          <a:p>
            <a:endParaRPr lang="pt-BR" sz="10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64399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429520" cy="939784"/>
          </a:xfrm>
        </p:spPr>
        <p:txBody>
          <a:bodyPr/>
          <a:lstStyle/>
          <a:p>
            <a:r>
              <a:rPr lang="pt-BR" sz="4000" dirty="0" err="1" smtClean="0">
                <a:solidFill>
                  <a:schemeClr val="bg1"/>
                </a:solidFill>
              </a:rPr>
              <a:t>Evolución</a:t>
            </a:r>
            <a:r>
              <a:rPr lang="pt-BR" sz="4000" dirty="0" smtClean="0">
                <a:solidFill>
                  <a:schemeClr val="bg1"/>
                </a:solidFill>
              </a:rPr>
              <a:t> PIB </a:t>
            </a:r>
            <a:r>
              <a:rPr lang="pt-BR" sz="4000" dirty="0" err="1" smtClean="0">
                <a:solidFill>
                  <a:schemeClr val="bg1"/>
                </a:solidFill>
              </a:rPr>
              <a:t>Pér</a:t>
            </a:r>
            <a:r>
              <a:rPr lang="pt-BR" sz="4000" dirty="0" smtClean="0">
                <a:solidFill>
                  <a:schemeClr val="bg1"/>
                </a:solidFill>
              </a:rPr>
              <a:t> Capita Brasil 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6500834"/>
            <a:ext cx="2214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Source: World </a:t>
            </a:r>
            <a:r>
              <a:rPr lang="pt-BR" sz="1100" dirty="0" err="1" smtClean="0"/>
              <a:t>Bank</a:t>
            </a:r>
            <a:endParaRPr lang="pt-BR" sz="1100" dirty="0"/>
          </a:p>
        </p:txBody>
      </p:sp>
      <p:sp>
        <p:nvSpPr>
          <p:cNvPr id="6" name="5 Elipse"/>
          <p:cNvSpPr/>
          <p:nvPr/>
        </p:nvSpPr>
        <p:spPr>
          <a:xfrm>
            <a:off x="2123728" y="1412776"/>
            <a:ext cx="1512168" cy="1728192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195736" y="5157192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chemeClr val="bg1"/>
                </a:solidFill>
              </a:rPr>
              <a:t>El CAGR en este periodo es de un 19,43%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9752" y="170080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El CAGR para este periodo es de un 19,43%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Nordeste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00562" y="3000371"/>
          <a:ext cx="4214842" cy="36654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0246"/>
                <a:gridCol w="1412298"/>
                <a:gridCol w="1412298"/>
              </a:tblGrid>
              <a:tr h="62522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ESTADO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Habitantes 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PIB per capita ($)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720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latin typeface="+mn-lt"/>
                        </a:rPr>
                        <a:t>Ceara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latin typeface="+mn-lt"/>
                        </a:rPr>
                        <a:t>8.448.000</a:t>
                      </a:r>
                      <a:endParaRPr lang="pt-BR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4.600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20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Bahia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+mn-lt"/>
                        </a:rPr>
                        <a:t>14.175.341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5.500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20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n-lt"/>
                        </a:rPr>
                        <a:t>Pernambuco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+mn-lt"/>
                        </a:rPr>
                        <a:t>8.931.028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5.400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491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latin typeface="+mn-lt"/>
                        </a:rPr>
                        <a:t>Rio Grande do Norte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latin typeface="+mn-lt"/>
                        </a:rPr>
                        <a:t>3.168.027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5.100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20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latin typeface="+mn-lt"/>
                        </a:rPr>
                        <a:t>Paraiba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latin typeface="+mn-lt"/>
                        </a:rPr>
                        <a:t>3.767.000</a:t>
                      </a:r>
                      <a:endParaRPr lang="pt-BR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4.240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20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latin typeface="+mn-lt"/>
                        </a:rPr>
                        <a:t>Maranhao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latin typeface="+mn-lt"/>
                        </a:rPr>
                        <a:t>6.570.000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3.440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20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latin typeface="+mn-lt"/>
                        </a:rPr>
                        <a:t>Alagoas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latin typeface="+mn-lt"/>
                        </a:rPr>
                        <a:t>3.120.494</a:t>
                      </a:r>
                      <a:endParaRPr lang="pt-BR" sz="14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3.900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20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n-lt"/>
                        </a:rPr>
                        <a:t>Sergipe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+mn-lt"/>
                        </a:rPr>
                        <a:t>2.110.867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5.795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20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latin typeface="+mn-lt"/>
                        </a:rPr>
                        <a:t>Piaui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latin typeface="+mn-lt"/>
                        </a:rPr>
                        <a:t>3.140.213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3.535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0702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53.430.970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4.509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pic>
        <p:nvPicPr>
          <p:cNvPr id="8" name="Imagem 7" descr="baa3536e5976eabd49aca2781b158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082172" cy="3214710"/>
          </a:xfrm>
          <a:prstGeom prst="rect">
            <a:avLst/>
          </a:prstGeom>
        </p:spPr>
      </p:pic>
      <p:sp>
        <p:nvSpPr>
          <p:cNvPr id="10" name=" 3"/>
          <p:cNvSpPr/>
          <p:nvPr/>
        </p:nvSpPr>
        <p:spPr>
          <a:xfrm rot="3289627">
            <a:off x="4102978" y="446859"/>
            <a:ext cx="2295366" cy="4587450"/>
          </a:xfrm>
          <a:prstGeom prst="swooshArrow">
            <a:avLst>
              <a:gd name="adj1" fmla="val 26461"/>
              <a:gd name="adj2" fmla="val 32547"/>
            </a:avLst>
          </a:prstGeom>
          <a:solidFill>
            <a:srgbClr val="99FF99">
              <a:alpha val="20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1" name="CaixaDeTexto 10"/>
          <p:cNvSpPr txBox="1"/>
          <p:nvPr/>
        </p:nvSpPr>
        <p:spPr>
          <a:xfrm>
            <a:off x="251520" y="6453336"/>
            <a:ext cx="2143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Source: IGBE 2010</a:t>
            </a:r>
            <a:endParaRPr lang="pt-B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778098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bg1"/>
                </a:solidFill>
              </a:rPr>
              <a:t>Sudeste 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95936" y="3717032"/>
          <a:ext cx="509243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180"/>
                <a:gridCol w="1635629"/>
                <a:gridCol w="16356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ESTADO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Habitantes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PIB per </a:t>
                      </a:r>
                      <a:r>
                        <a:rPr lang="es-ES" dirty="0" err="1" smtClean="0"/>
                        <a:t>capita</a:t>
                      </a:r>
                      <a:r>
                        <a:rPr lang="es-ES" dirty="0" smtClean="0"/>
                        <a:t> ($)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Minas</a:t>
                      </a:r>
                      <a:r>
                        <a:rPr lang="es-ES" baseline="0" dirty="0" smtClean="0"/>
                        <a:t> Gerais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20.500.000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9.000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Espirito Santo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3.520.000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11.600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b="1" dirty="0" smtClean="0"/>
                        <a:t>Rio de Janeiro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16.100.000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12.500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b="1" dirty="0" smtClean="0"/>
                        <a:t>São Paulo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41.300.000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15.100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b="1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bg1"/>
                          </a:solidFill>
                        </a:rPr>
                        <a:t>81.420.000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bg1"/>
                          </a:solidFill>
                        </a:rPr>
                        <a:t>12.050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1520" y="6453336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 smtClean="0"/>
              <a:t>Source</a:t>
            </a:r>
            <a:r>
              <a:rPr lang="es-ES" sz="1000" dirty="0" smtClean="0"/>
              <a:t>: IGBE ano 2010</a:t>
            </a:r>
            <a:endParaRPr lang="es-ES" sz="1000" dirty="0"/>
          </a:p>
        </p:txBody>
      </p:sp>
      <p:pic>
        <p:nvPicPr>
          <p:cNvPr id="6" name="5 Imagen" descr="regiao_sude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3171416" cy="3240360"/>
          </a:xfrm>
          <a:prstGeom prst="rect">
            <a:avLst/>
          </a:prstGeom>
        </p:spPr>
      </p:pic>
      <p:sp>
        <p:nvSpPr>
          <p:cNvPr id="7" name=" 3"/>
          <p:cNvSpPr/>
          <p:nvPr/>
        </p:nvSpPr>
        <p:spPr>
          <a:xfrm rot="3289627">
            <a:off x="2960378" y="728727"/>
            <a:ext cx="3037089" cy="4326983"/>
          </a:xfrm>
          <a:prstGeom prst="swooshArrow">
            <a:avLst>
              <a:gd name="adj1" fmla="val 26461"/>
              <a:gd name="adj2" fmla="val 32547"/>
            </a:avLst>
          </a:prstGeom>
          <a:solidFill>
            <a:srgbClr val="99FF99">
              <a:alpha val="20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bg1"/>
                </a:solidFill>
              </a:rPr>
              <a:t>Sur</a:t>
            </a: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355976" y="3861048"/>
          <a:ext cx="4402833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611"/>
                <a:gridCol w="1467611"/>
                <a:gridCol w="1467611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ESTADO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Habitantes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PIB per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capita</a:t>
                      </a:r>
                      <a:r>
                        <a:rPr lang="es-ES" baseline="0" dirty="0" smtClean="0"/>
                        <a:t> ($)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Paraná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10.600.000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10.400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Rio Grande do Sul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10.200.000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11.800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Santa Catarina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6.200.000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12.200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s-E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bg1"/>
                          </a:solidFill>
                        </a:rPr>
                        <a:t>27.000.000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bg1"/>
                          </a:solidFill>
                        </a:rPr>
                        <a:t>11.466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 descr="region-sur-de-brasil-292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672408" cy="3600400"/>
          </a:xfrm>
          <a:prstGeom prst="rect">
            <a:avLst/>
          </a:prstGeom>
        </p:spPr>
      </p:pic>
      <p:sp>
        <p:nvSpPr>
          <p:cNvPr id="6" name=" 3"/>
          <p:cNvSpPr/>
          <p:nvPr/>
        </p:nvSpPr>
        <p:spPr>
          <a:xfrm rot="3289627">
            <a:off x="3104394" y="1016759"/>
            <a:ext cx="3037089" cy="4326983"/>
          </a:xfrm>
          <a:prstGeom prst="swooshArrow">
            <a:avLst>
              <a:gd name="adj1" fmla="val 26461"/>
              <a:gd name="adj2" fmla="val 32547"/>
            </a:avLst>
          </a:prstGeom>
          <a:solidFill>
            <a:srgbClr val="99FF99">
              <a:alpha val="20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7" name="6 CuadroTexto"/>
          <p:cNvSpPr txBox="1"/>
          <p:nvPr/>
        </p:nvSpPr>
        <p:spPr>
          <a:xfrm>
            <a:off x="251520" y="6381328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 smtClean="0"/>
              <a:t>Source</a:t>
            </a:r>
            <a:r>
              <a:rPr lang="es-ES" sz="1000" dirty="0" smtClean="0"/>
              <a:t>: IGBE ano 2010</a:t>
            </a:r>
            <a:endParaRPr lang="es-E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5232920" y="1597199"/>
            <a:ext cx="3276600" cy="2209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algn="ctr">
              <a:buFont typeface="Arial" pitchFamily="34" charset="0"/>
              <a:buChar char="•"/>
              <a:defRPr/>
            </a:pPr>
            <a:r>
              <a:rPr lang="es-CO" sz="1400" dirty="0" smtClean="0">
                <a:latin typeface="Arial Narrow" pitchFamily="34" charset="0"/>
              </a:rPr>
              <a:t> US$ 65.000 millones (2012</a:t>
            </a:r>
            <a:r>
              <a:rPr lang="es-CO" sz="1400" dirty="0" smtClean="0">
                <a:solidFill>
                  <a:schemeClr val="bg1"/>
                </a:solidFill>
                <a:latin typeface="Arial Narrow" pitchFamily="34" charset="0"/>
              </a:rPr>
              <a:t>); 41% de la inversión que recibió LATAM</a:t>
            </a:r>
          </a:p>
          <a:p>
            <a:pPr marL="457200" algn="ctr">
              <a:buFont typeface="Arial" pitchFamily="34" charset="0"/>
              <a:buChar char="•"/>
              <a:defRPr/>
            </a:pPr>
            <a:r>
              <a:rPr lang="es-CO" sz="1400" dirty="0" smtClean="0">
                <a:solidFill>
                  <a:schemeClr val="bg1"/>
                </a:solidFill>
                <a:latin typeface="Arial Narrow" pitchFamily="34" charset="0"/>
              </a:rPr>
              <a:t>Los principales sectores de atracción de IED son TI, manufactura, Servicios empresariales y </a:t>
            </a:r>
            <a:r>
              <a:rPr lang="es-CO" sz="1400" dirty="0" err="1" smtClean="0">
                <a:solidFill>
                  <a:schemeClr val="bg1"/>
                </a:solidFill>
                <a:latin typeface="Arial Narrow" pitchFamily="34" charset="0"/>
              </a:rPr>
              <a:t>retail</a:t>
            </a:r>
            <a:endParaRPr lang="es-CO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algn="ctr">
              <a:buFont typeface="Arial" pitchFamily="34" charset="0"/>
              <a:buChar char="•"/>
              <a:defRPr/>
            </a:pPr>
            <a:r>
              <a:rPr lang="es-CO" sz="1400" dirty="0" smtClean="0">
                <a:solidFill>
                  <a:schemeClr val="bg1"/>
                </a:solidFill>
                <a:latin typeface="Arial Narrow" pitchFamily="34" charset="0"/>
              </a:rPr>
              <a:t>Tasa de Inversión (%PIB) 18% en 2012</a:t>
            </a:r>
            <a:endParaRPr lang="es-CO" sz="1400" dirty="0" smtClean="0">
              <a:latin typeface="Arial Narrow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910480" y="1568624"/>
            <a:ext cx="3276600" cy="2209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Char char="•"/>
            </a:pPr>
            <a:r>
              <a:rPr lang="es-CO" sz="1400" dirty="0" smtClean="0">
                <a:latin typeface="Arial Narrow" pitchFamily="34" charset="0"/>
              </a:rPr>
              <a:t>Programas Sociales (Bolsa Familia)</a:t>
            </a:r>
          </a:p>
          <a:p>
            <a:pPr lvl="1" algn="r">
              <a:buFont typeface="Arial" pitchFamily="34" charset="0"/>
              <a:buChar char="•"/>
            </a:pPr>
            <a:r>
              <a:rPr lang="es-CO" sz="1400" dirty="0" smtClean="0">
                <a:latin typeface="Arial Narrow" pitchFamily="34" charset="0"/>
              </a:rPr>
              <a:t>Reducción de impuestos IPI  y PIS para, Vehículos y electrodomésticos</a:t>
            </a:r>
          </a:p>
          <a:p>
            <a:pPr lvl="1" algn="r">
              <a:buFont typeface="Arial" pitchFamily="34" charset="0"/>
              <a:buChar char="•"/>
            </a:pPr>
            <a:r>
              <a:rPr lang="es-CO" sz="1400" dirty="0" smtClean="0">
                <a:latin typeface="Arial Narrow" pitchFamily="34" charset="0"/>
              </a:rPr>
              <a:t>Incentivos a la Construcción Civil</a:t>
            </a:r>
          </a:p>
          <a:p>
            <a:pPr algn="r">
              <a:buFont typeface="Arial" pitchFamily="34" charset="0"/>
              <a:buChar char="•"/>
            </a:pPr>
            <a:r>
              <a:rPr lang="es-CO" sz="1400" dirty="0" smtClean="0">
                <a:latin typeface="Arial Narrow" pitchFamily="34" charset="0"/>
              </a:rPr>
              <a:t>Pleno Empleo</a:t>
            </a:r>
          </a:p>
          <a:p>
            <a:pPr algn="r">
              <a:buFont typeface="Arial" pitchFamily="34" charset="0"/>
              <a:buChar char="•"/>
            </a:pPr>
            <a:endParaRPr lang="es-CO" sz="1400" dirty="0" smtClean="0">
              <a:latin typeface="Arial Narrow" pitchFamily="34" charset="0"/>
            </a:endParaRPr>
          </a:p>
          <a:p>
            <a:pPr algn="r">
              <a:buFont typeface="Arial" pitchFamily="34" charset="0"/>
              <a:buChar char="•"/>
            </a:pPr>
            <a:endParaRPr lang="es-CO" sz="1400" dirty="0" smtClean="0">
              <a:latin typeface="Arial Narrow" pitchFamily="34" charset="0"/>
            </a:endParaRPr>
          </a:p>
        </p:txBody>
      </p:sp>
      <p:sp>
        <p:nvSpPr>
          <p:cNvPr id="6" name="Rectangle 49"/>
          <p:cNvSpPr/>
          <p:nvPr/>
        </p:nvSpPr>
        <p:spPr>
          <a:xfrm>
            <a:off x="5309120" y="4311824"/>
            <a:ext cx="3276600" cy="2209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457200">
              <a:defRPr/>
            </a:pPr>
            <a:endParaRPr lang="es-CO" sz="17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7" name="12 Grupo"/>
          <p:cNvGrpSpPr>
            <a:grpSpLocks/>
          </p:cNvGrpSpPr>
          <p:nvPr/>
        </p:nvGrpSpPr>
        <p:grpSpPr bwMode="auto">
          <a:xfrm>
            <a:off x="302840" y="4311824"/>
            <a:ext cx="3979168" cy="2209800"/>
            <a:chOff x="516632" y="4267200"/>
            <a:chExt cx="3979168" cy="2209800"/>
          </a:xfrm>
        </p:grpSpPr>
        <p:sp>
          <p:nvSpPr>
            <p:cNvPr id="8" name="Rectangle 10"/>
            <p:cNvSpPr/>
            <p:nvPr/>
          </p:nvSpPr>
          <p:spPr>
            <a:xfrm>
              <a:off x="1219200" y="4267200"/>
              <a:ext cx="3276600" cy="2209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>
                <a:defRPr/>
              </a:pPr>
              <a:endParaRPr lang="es-CO" sz="1400" b="1" dirty="0">
                <a:solidFill>
                  <a:schemeClr val="bg1"/>
                </a:solidFill>
                <a:latin typeface="Arial Narrow" pitchFamily="34" charset="0"/>
              </a:endParaRPr>
            </a:p>
            <a:p>
              <a:pPr marL="457200">
                <a:buFont typeface="Arial" pitchFamily="34" charset="0"/>
                <a:buChar char="•"/>
                <a:defRPr/>
              </a:pPr>
              <a:r>
                <a:rPr lang="es-CO" sz="1400" dirty="0" smtClean="0">
                  <a:solidFill>
                    <a:schemeClr val="bg1"/>
                  </a:solidFill>
                  <a:latin typeface="Arial Narrow" pitchFamily="34" charset="0"/>
                </a:rPr>
                <a:t>US$ 242.579 Millones (2012)</a:t>
              </a:r>
            </a:p>
            <a:p>
              <a:pPr marL="457200">
                <a:buFont typeface="Arial" pitchFamily="34" charset="0"/>
                <a:buChar char="•"/>
                <a:defRPr/>
              </a:pPr>
              <a:r>
                <a:rPr lang="es-CO" sz="1400" dirty="0" smtClean="0">
                  <a:solidFill>
                    <a:schemeClr val="bg1"/>
                  </a:solidFill>
                  <a:latin typeface="Arial Narrow" pitchFamily="34" charset="0"/>
                </a:rPr>
                <a:t>CAGR 2008 – 2012: 5%</a:t>
              </a:r>
            </a:p>
            <a:p>
              <a:pPr marL="457200">
                <a:buFont typeface="Arial" pitchFamily="34" charset="0"/>
                <a:buChar char="•"/>
                <a:defRPr/>
              </a:pPr>
              <a:r>
                <a:rPr lang="es-CO" sz="1400" dirty="0" smtClean="0">
                  <a:solidFill>
                    <a:schemeClr val="bg1"/>
                  </a:solidFill>
                  <a:latin typeface="Arial Narrow" pitchFamily="34" charset="0"/>
                </a:rPr>
                <a:t>50% de exportaciones son bienes y servicios de valor agregado</a:t>
              </a:r>
            </a:p>
            <a:p>
              <a:pPr marL="457200">
                <a:buFont typeface="Arial" pitchFamily="34" charset="0"/>
                <a:buChar char="•"/>
                <a:defRPr/>
              </a:pPr>
              <a:r>
                <a:rPr lang="es-CO" sz="1400" dirty="0" smtClean="0">
                  <a:solidFill>
                    <a:schemeClr val="bg1"/>
                  </a:solidFill>
                  <a:latin typeface="Arial Narrow" pitchFamily="34" charset="0"/>
                </a:rPr>
                <a:t>Micro y pequeña empresa pasaron de exportar US$ 200 millones en 2002 a casi US 4.000 en 2012</a:t>
              </a:r>
              <a:endParaRPr lang="es-CO" sz="14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" name="Oval 11"/>
            <p:cNvSpPr/>
            <p:nvPr/>
          </p:nvSpPr>
          <p:spPr>
            <a:xfrm>
              <a:off x="516632" y="4293096"/>
              <a:ext cx="1159768" cy="1040904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100" b="1" dirty="0" smtClean="0">
                  <a:solidFill>
                    <a:schemeClr val="tx1"/>
                  </a:solidFill>
                  <a:latin typeface="Arial Narrow" pitchFamily="34" charset="0"/>
                </a:rPr>
                <a:t>Expos</a:t>
              </a:r>
              <a:endParaRPr lang="es-CO" sz="11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11" name="Oval 7"/>
          <p:cNvSpPr/>
          <p:nvPr/>
        </p:nvSpPr>
        <p:spPr>
          <a:xfrm>
            <a:off x="230832" y="1529408"/>
            <a:ext cx="1136848" cy="1029816"/>
          </a:xfrm>
          <a:prstGeom prst="ellipse">
            <a:avLst/>
          </a:prstGeom>
          <a:solidFill>
            <a:srgbClr val="0099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pt-BR" sz="1050" b="1" dirty="0" smtClean="0">
                <a:solidFill>
                  <a:schemeClr val="tx1"/>
                </a:solidFill>
              </a:rPr>
              <a:t>Demanda Interna </a:t>
            </a:r>
            <a:endParaRPr lang="pt-BR" sz="1050" b="1" dirty="0">
              <a:solidFill>
                <a:schemeClr val="tx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4551312" y="1529407"/>
            <a:ext cx="1138808" cy="1058391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200" b="1" dirty="0" smtClean="0">
                <a:solidFill>
                  <a:schemeClr val="tx1"/>
                </a:solidFill>
                <a:latin typeface="Arial Narrow" pitchFamily="34" charset="0"/>
              </a:rPr>
              <a:t>Inversión</a:t>
            </a:r>
            <a:endParaRPr lang="es-CO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Oval 50"/>
          <p:cNvSpPr/>
          <p:nvPr/>
        </p:nvSpPr>
        <p:spPr>
          <a:xfrm>
            <a:off x="4551312" y="4265712"/>
            <a:ext cx="1215008" cy="1112912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100" b="1" dirty="0" smtClean="0">
                <a:solidFill>
                  <a:schemeClr val="tx1"/>
                </a:solidFill>
                <a:latin typeface="Arial Narrow" pitchFamily="34" charset="0"/>
              </a:rPr>
              <a:t>Grandes eventos</a:t>
            </a:r>
            <a:endParaRPr lang="es-CO" sz="1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012160" y="4653136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Arial Narrow" pitchFamily="34" charset="0"/>
              </a:rPr>
              <a:t>Copa del Mundo: US$ 70.000 millones entre directos e indirectos.</a:t>
            </a:r>
          </a:p>
          <a:p>
            <a:pPr algn="ctr"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Arial Narrow" pitchFamily="34" charset="0"/>
              </a:rPr>
              <a:t>US$ 6 000 millones para Olimpiadas 2016</a:t>
            </a:r>
          </a:p>
          <a:p>
            <a:pPr algn="ctr">
              <a:buFont typeface="Arial" pitchFamily="34" charset="0"/>
              <a:buChar char="•"/>
            </a:pPr>
            <a:endParaRPr lang="es-CO" sz="14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6829444" cy="714380"/>
          </a:xfrm>
        </p:spPr>
        <p:txBody>
          <a:bodyPr/>
          <a:lstStyle/>
          <a:p>
            <a:r>
              <a:rPr lang="pt-BR" sz="4000" dirty="0" err="1" smtClean="0">
                <a:solidFill>
                  <a:schemeClr val="bg1"/>
                </a:solidFill>
              </a:rPr>
              <a:t>Razones</a:t>
            </a:r>
            <a:r>
              <a:rPr lang="pt-BR" sz="4000" dirty="0" smtClean="0">
                <a:solidFill>
                  <a:schemeClr val="bg1"/>
                </a:solidFill>
              </a:rPr>
              <a:t> para </a:t>
            </a:r>
            <a:r>
              <a:rPr lang="pt-BR" sz="4000" dirty="0" err="1" smtClean="0">
                <a:solidFill>
                  <a:schemeClr val="bg1"/>
                </a:solidFill>
              </a:rPr>
              <a:t>el</a:t>
            </a:r>
            <a:r>
              <a:rPr lang="pt-BR" sz="4000" dirty="0" smtClean="0">
                <a:solidFill>
                  <a:schemeClr val="bg1"/>
                </a:solidFill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</a:rPr>
              <a:t>crecimiento</a:t>
            </a:r>
            <a:r>
              <a:rPr lang="pt-BR" sz="4000" dirty="0" smtClean="0">
                <a:solidFill>
                  <a:schemeClr val="bg1"/>
                </a:solidFill>
              </a:rPr>
              <a:t> 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titulo 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29929</TotalTime>
  <Words>2525</Words>
  <Application>Microsoft Office PowerPoint</Application>
  <PresentationFormat>Presentación en pantalla (4:3)</PresentationFormat>
  <Paragraphs>641</Paragraphs>
  <Slides>30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titulo presentacion</vt:lpstr>
      <vt:lpstr>3_Diseño predeterminado</vt:lpstr>
      <vt:lpstr>18_Diseño predeterminado</vt:lpstr>
      <vt:lpstr>6_Diseño predeterminado</vt:lpstr>
      <vt:lpstr>Diapositiva 1</vt:lpstr>
      <vt:lpstr>Diapositiva 2</vt:lpstr>
      <vt:lpstr>Diapositiva 3</vt:lpstr>
      <vt:lpstr>Tasa de crecimiento anual del PIB nominal (en %) </vt:lpstr>
      <vt:lpstr>Evolución PIB Pér Capita Brasil </vt:lpstr>
      <vt:lpstr>Nordeste</vt:lpstr>
      <vt:lpstr>Sudeste </vt:lpstr>
      <vt:lpstr>Sur </vt:lpstr>
      <vt:lpstr>Razones para el crecimiento </vt:lpstr>
      <vt:lpstr>Evolución de los estratos sociales brasileños</vt:lpstr>
      <vt:lpstr>Qué consume la Clase C </vt:lpstr>
      <vt:lpstr>Nuevo Mapa de Consumo</vt:lpstr>
      <vt:lpstr>Nuevos centros de consumo</vt:lpstr>
      <vt:lpstr>Nuevos centros de consumo</vt:lpstr>
      <vt:lpstr>Diapositiva 15</vt:lpstr>
      <vt:lpstr>De donde se esta importando</vt:lpstr>
      <vt:lpstr>Qué se esta importando</vt:lpstr>
      <vt:lpstr>Qué se esta importando que Colombia pueda proveer</vt:lpstr>
      <vt:lpstr> ¿Por que producir em Brasil es caro?</vt:lpstr>
      <vt:lpstr>Diapositiva 20</vt:lpstr>
      <vt:lpstr>Diapositiva 21</vt:lpstr>
      <vt:lpstr>Diapositiva 22</vt:lpstr>
      <vt:lpstr>Diapositiva 23</vt:lpstr>
      <vt:lpstr>Diapositiva 24</vt:lpstr>
      <vt:lpstr>Productos com potencial exportador</vt:lpstr>
      <vt:lpstr>Productos com potencial exportador</vt:lpstr>
      <vt:lpstr>Productos con potencial exportador</vt:lpstr>
      <vt:lpstr>Diapositiva 28</vt:lpstr>
      <vt:lpstr>Diapositiva 29</vt:lpstr>
      <vt:lpstr>Opciones de exportar a Brasil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narango</dc:creator>
  <cp:lastModifiedBy>admin</cp:lastModifiedBy>
  <cp:revision>984</cp:revision>
  <dcterms:created xsi:type="dcterms:W3CDTF">2012-05-04T21:19:31Z</dcterms:created>
  <dcterms:modified xsi:type="dcterms:W3CDTF">2013-06-05T13:20:54Z</dcterms:modified>
</cp:coreProperties>
</file>