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5.jpg" ContentType="image/jpeg"/>
  <Override PartName="/ppt/media/image18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3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72" r:id="rId5"/>
    <p:sldId id="258" r:id="rId6"/>
    <p:sldId id="289" r:id="rId7"/>
    <p:sldId id="259" r:id="rId8"/>
    <p:sldId id="283" r:id="rId9"/>
    <p:sldId id="284" r:id="rId10"/>
    <p:sldId id="267" r:id="rId11"/>
    <p:sldId id="299" r:id="rId12"/>
    <p:sldId id="285" r:id="rId13"/>
    <p:sldId id="287" r:id="rId14"/>
    <p:sldId id="260" r:id="rId15"/>
    <p:sldId id="290" r:id="rId16"/>
    <p:sldId id="264" r:id="rId17"/>
    <p:sldId id="292" r:id="rId18"/>
    <p:sldId id="293" r:id="rId19"/>
    <p:sldId id="294" r:id="rId20"/>
    <p:sldId id="301" r:id="rId21"/>
    <p:sldId id="300" r:id="rId22"/>
    <p:sldId id="295" r:id="rId23"/>
    <p:sldId id="296" r:id="rId24"/>
    <p:sldId id="297" r:id="rId25"/>
    <p:sldId id="265" r:id="rId26"/>
    <p:sldId id="291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69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M" initials="T" lastIdx="1" clrIdx="0">
    <p:extLst>
      <p:ext uri="{19B8F6BF-5375-455C-9EA6-DF929625EA0E}">
        <p15:presenceInfo xmlns:p15="http://schemas.microsoft.com/office/powerpoint/2012/main" userId="9379310e07d46a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882" y="5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13:13:47.07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426E2-A27E-43EA-8390-B55E9603A5E1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49DC-27B0-4CE3-8913-DAFDE831E9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22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479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38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099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321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5469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368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299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533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247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059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453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8633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092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121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316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995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22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935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051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2193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306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04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8052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042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925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520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51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3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01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91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80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553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49DC-27B0-4CE3-8913-DAFDE831E98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410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761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48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634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360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32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5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0713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661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99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52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56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381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31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83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85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17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183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904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56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07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83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57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BD00-1F77-4FAE-B8A5-1E5D6ED94E84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5C0F-8BA7-4D8D-B345-A34ABFA7F9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62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D8CB-B1F4-4CA0-8A58-3D398A75A21D}" type="datetimeFigureOut">
              <a:rPr lang="es-CO" smtClean="0"/>
              <a:t>23/04/2020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EC2C-205F-47F3-8FE8-7D91F76871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3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tm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jpg"/><Relationship Id="rId5" Type="http://schemas.openxmlformats.org/officeDocument/2006/relationships/image" Target="../media/image6.png"/><Relationship Id="rId10" Type="http://schemas.openxmlformats.org/officeDocument/2006/relationships/image" Target="../media/image14.jp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/>
        </p:nvSpPr>
        <p:spPr>
          <a:xfrm>
            <a:off x="-6" y="-18979"/>
            <a:ext cx="12435841" cy="542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s-CO" dirty="0">
              <a:latin typeface="Bookman Old Style"/>
              <a:cs typeface="Bookman Old Style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44090" y="2681979"/>
            <a:ext cx="31476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+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713869" y="2313554"/>
            <a:ext cx="3147647" cy="5224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pSp>
        <p:nvGrpSpPr>
          <p:cNvPr id="28" name="Grupo 27"/>
          <p:cNvGrpSpPr/>
          <p:nvPr/>
        </p:nvGrpSpPr>
        <p:grpSpPr>
          <a:xfrm>
            <a:off x="-1" y="5377323"/>
            <a:ext cx="12192000" cy="1575926"/>
            <a:chOff x="-1" y="5377323"/>
            <a:chExt cx="12192000" cy="1575926"/>
          </a:xfrm>
        </p:grpSpPr>
        <p:sp>
          <p:nvSpPr>
            <p:cNvPr id="16" name="object 3"/>
            <p:cNvSpPr/>
            <p:nvPr/>
          </p:nvSpPr>
          <p:spPr>
            <a:xfrm flipV="1">
              <a:off x="-1" y="6812572"/>
              <a:ext cx="12192000" cy="1406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0" y="5377323"/>
              <a:ext cx="120047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HERRAMIENTA DE COBERTURA PARA FLUCTUACIONES DE LA TRM</a:t>
              </a:r>
            </a:p>
            <a:p>
              <a:pPr algn="ctr"/>
              <a:r>
                <a:rPr lang="es-ES" sz="2400" b="1" dirty="0">
                  <a:solidFill>
                    <a:schemeClr val="accent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ABRIL 23 DEL 2020</a:t>
              </a: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75" y="3328146"/>
            <a:ext cx="2181036" cy="30970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336" y="1579924"/>
            <a:ext cx="2023159" cy="1108737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4" name="CuadroTexto 33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321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53" y="0"/>
            <a:ext cx="334764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17732" y="1012317"/>
            <a:ext cx="63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C00000"/>
                </a:solidFill>
                <a:latin typeface="Bookman Old Style"/>
                <a:cs typeface="Bookman Old Style"/>
              </a:rPr>
              <a:t>Factores Bajistas</a:t>
            </a:r>
            <a:endParaRPr lang="es-CO" sz="3200" dirty="0">
              <a:solidFill>
                <a:srgbClr val="C0000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35"/>
          <p:cNvSpPr/>
          <p:nvPr/>
        </p:nvSpPr>
        <p:spPr>
          <a:xfrm rot="653476">
            <a:off x="536746" y="2294694"/>
            <a:ext cx="1079028" cy="1013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450760" y="377107"/>
            <a:ext cx="479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cs typeface="Bookman Old Style"/>
              </a:rPr>
              <a:t>Perspectivas del USDCOP</a:t>
            </a:r>
            <a:endParaRPr lang="es-CO" sz="3600" dirty="0">
              <a:cs typeface="Bookman Old Styl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68" y="1558206"/>
            <a:ext cx="9066653" cy="46951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243069" y="2239326"/>
            <a:ext cx="8322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reapertura de la economía esta cerca, el gobierno nacional tiene planeado re abrir la economía gradualmente.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673" y="2102331"/>
            <a:ext cx="388843" cy="471182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243069" y="4210817"/>
            <a:ext cx="8753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Alta liquidez en el mercado 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14 trillones de USD se han inyectado al mercado en las ultimas semanas a nivel mundial- IMF.</a:t>
            </a: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- 8 trillones de USD en estimulo fiscal. </a:t>
            </a: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- 6 trillones de USD en inyección desde bancos centrales</a:t>
            </a:r>
            <a:r>
              <a:rPr lang="es-ES" dirty="0">
                <a:latin typeface="Avenir Next LT Pro Light" panose="020B0604020202020204" pitchFamily="34" charset="0"/>
              </a:rPr>
              <a:t>. </a:t>
            </a:r>
          </a:p>
          <a:p>
            <a:pPr algn="just"/>
            <a:r>
              <a:rPr lang="es-ES" i="1" dirty="0">
                <a:latin typeface="Avenir Next LT Pro Light" panose="020B0604020202020204" pitchFamily="34" charset="0"/>
              </a:rPr>
              <a:t>-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 La Junta Directiva del Banco de la república de Colombia autorizó la compra de TES en el mercado secundario hasta por $2 </a:t>
            </a:r>
            <a:r>
              <a:rPr lang="es-ES" i="1">
                <a:solidFill>
                  <a:schemeClr val="accent1">
                    <a:lumMod val="50000"/>
                  </a:schemeClr>
                </a:solidFill>
              </a:rPr>
              <a:t>billones pesos en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lo que resta del mes de abril. 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673" y="4113059"/>
            <a:ext cx="388843" cy="4711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A63AFE-26AD-49DF-AD14-77182A31EDB4}"/>
              </a:ext>
            </a:extLst>
          </p:cNvPr>
          <p:cNvSpPr txBox="1"/>
          <p:nvPr/>
        </p:nvSpPr>
        <p:spPr>
          <a:xfrm>
            <a:off x="2238531" y="3201389"/>
            <a:ext cx="8322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casos de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19 están controlados, lo cual facilita la reapertura económica, aumentando el potencial productivo, cuando la economía se reactive. </a:t>
            </a:r>
          </a:p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(189 muertes, 804 recuperados)</a:t>
            </a:r>
          </a:p>
        </p:txBody>
      </p:sp>
      <p:pic>
        <p:nvPicPr>
          <p:cNvPr id="33" name="Imagen 21">
            <a:extLst>
              <a:ext uri="{FF2B5EF4-FFF2-40B4-BE49-F238E27FC236}">
                <a16:creationId xmlns:a16="http://schemas.microsoft.com/office/drawing/2014/main" id="{96653EF4-7417-4094-A497-64D23CE30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412" y="3083141"/>
            <a:ext cx="455200" cy="4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4416" y="283423"/>
            <a:ext cx="7510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Impacto en el mercado del Covid-19</a:t>
            </a:r>
          </a:p>
          <a:p>
            <a:r>
              <a:rPr lang="es-CO" sz="2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WTI</a:t>
            </a:r>
            <a:endParaRPr lang="es-CO" sz="2400" dirty="0">
              <a:latin typeface="Bookman Old Style"/>
              <a:cs typeface="Bookman Old Style"/>
            </a:endParaRP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589099" y="4544936"/>
            <a:ext cx="111769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La OPEC + Aliados acordaron el 12 de abril: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* Ajustar a la baja su producción total de petróleo crudo en 9,7 mb / d, a partir del 1 de mayo de 2020, durante un período inicial de dos meses que concluye el 30 de junio de 2020.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* Para el período posterior de 6 meses, del 1 de julio de 2020 al 31 de diciembre de 2020, el ajuste total acordado será de 7.7 mb / d. </a:t>
            </a:r>
          </a:p>
          <a:p>
            <a:pPr algn="just"/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* Seguirá un ajuste de 5,8 mb / d por un período de 16 meses, del 1 de enero de 2021 al 30 de abril de 2022. 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*La base para el cálculo de los ajustes es la producción de petróleo de octubre de 2018, a excepción del Reino de Arabia Saudita y la Federación de Rusia, ambos con el mismo nivel de referencia de 11.0 mb / d. 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*El acuerdo será válido hasta el 30 de abril de 2022, sin embargo, la extensión de este acuerdo será revisada durante diciembre de 2021.</a:t>
            </a:r>
          </a:p>
        </p:txBody>
      </p:sp>
      <p:sp>
        <p:nvSpPr>
          <p:cNvPr id="19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upo 17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BA85D90-A905-4B72-A41F-A356B6B4D0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1036" r="284"/>
          <a:stretch/>
        </p:blipFill>
        <p:spPr>
          <a:xfrm>
            <a:off x="782498" y="1275347"/>
            <a:ext cx="10627004" cy="32695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80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4416" y="283423"/>
            <a:ext cx="7510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Impacto en el mercado del Covid-19</a:t>
            </a:r>
          </a:p>
          <a:p>
            <a:r>
              <a:rPr lang="es-CO" sz="2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WTI Curva de futuros</a:t>
            </a:r>
            <a:endParaRPr lang="es-CO" sz="2400" dirty="0">
              <a:latin typeface="Bookman Old Style"/>
              <a:cs typeface="Bookman Old Style"/>
            </a:endParaRP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800345" y="5400468"/>
            <a:ext cx="111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La Curva de futuros del WTI se encuentra  en contango indicando posible restablecimiento de los precios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upo 11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pic>
        <p:nvPicPr>
          <p:cNvPr id="14" name="Picture 13" descr="A picture containing game, computer&#10;&#10;Description automatically generated">
            <a:extLst>
              <a:ext uri="{FF2B5EF4-FFF2-40B4-BE49-F238E27FC236}">
                <a16:creationId xmlns:a16="http://schemas.microsoft.com/office/drawing/2014/main" id="{6E16A8C4-A0B3-441B-8335-0F3AC70A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5" y="1514529"/>
            <a:ext cx="10742652" cy="3583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56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07235" y="1239971"/>
            <a:ext cx="63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C00000"/>
                </a:solidFill>
                <a:latin typeface="Bookman Old Style"/>
                <a:cs typeface="Bookman Old Style"/>
              </a:rPr>
              <a:t>Factores Bajistas</a:t>
            </a:r>
            <a:endParaRPr lang="es-CO" sz="3200" dirty="0">
              <a:solidFill>
                <a:srgbClr val="C00000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object 33"/>
          <p:cNvSpPr/>
          <p:nvPr/>
        </p:nvSpPr>
        <p:spPr>
          <a:xfrm rot="858176" flipH="1">
            <a:off x="10952104" y="2240449"/>
            <a:ext cx="920342" cy="1240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5"/>
          <p:cNvSpPr/>
          <p:nvPr/>
        </p:nvSpPr>
        <p:spPr>
          <a:xfrm rot="653476">
            <a:off x="547603" y="2304157"/>
            <a:ext cx="1079028" cy="1013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 rot="16200000" flipV="1">
            <a:off x="3769271" y="4561316"/>
            <a:ext cx="4609297" cy="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450760" y="377107"/>
            <a:ext cx="479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cs typeface="Bookman Old Style"/>
              </a:rPr>
              <a:t>Perspectivas del WTI</a:t>
            </a:r>
            <a:endParaRPr lang="es-CO" sz="3600" dirty="0">
              <a:cs typeface="Bookman Old Style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28469" y="1192532"/>
            <a:ext cx="3405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Factores Alcistas</a:t>
            </a:r>
            <a:endParaRPr lang="es-CO" sz="3200" dirty="0">
              <a:latin typeface="Bookman Old Style"/>
              <a:cs typeface="Bookman Old Styl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732" y="1732361"/>
            <a:ext cx="9066653" cy="469518"/>
          </a:xfrm>
          <a:prstGeom prst="rect">
            <a:avLst/>
          </a:prstGeom>
        </p:spPr>
      </p:pic>
      <p:sp>
        <p:nvSpPr>
          <p:cNvPr id="18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Grupo 22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680992" y="2469853"/>
            <a:ext cx="4370067" cy="789113"/>
            <a:chOff x="1680992" y="2469853"/>
            <a:chExt cx="4370067" cy="78911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0992" y="2469853"/>
              <a:ext cx="388843" cy="471182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069835" y="2612635"/>
              <a:ext cx="3981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1">
                      <a:lumMod val="50000"/>
                    </a:schemeClr>
                  </a:solidFill>
                </a:rPr>
                <a:t>Inventario de crudo por encima de 10 MM</a:t>
              </a:r>
              <a:endParaRPr lang="es-CO" dirty="0"/>
            </a:p>
          </p:txBody>
        </p:sp>
      </p:grpSp>
      <p:pic>
        <p:nvPicPr>
          <p:cNvPr id="27" name="Picture 11">
            <a:extLst>
              <a:ext uri="{FF2B5EF4-FFF2-40B4-BE49-F238E27FC236}">
                <a16:creationId xmlns:a16="http://schemas.microsoft.com/office/drawing/2014/main" id="{D0C287F1-74F8-4405-8EF3-91ADD01FDB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6410" y="3314628"/>
            <a:ext cx="3469877" cy="2088395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1636965" y="5322121"/>
            <a:ext cx="4384551" cy="1343111"/>
            <a:chOff x="1680992" y="2469853"/>
            <a:chExt cx="4384551" cy="1343111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0992" y="2469853"/>
              <a:ext cx="388843" cy="471182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2069835" y="2612635"/>
              <a:ext cx="3995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accent1">
                      <a:lumMod val="50000"/>
                    </a:schemeClr>
                  </a:solidFill>
                </a:rPr>
                <a:t>Acorde con el análisis de estacionalidad, históricamente el WTI tiende a caer en el mes de Mayo.  </a:t>
              </a:r>
            </a:p>
            <a:p>
              <a:endParaRPr lang="es-CO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6515665" y="2456133"/>
            <a:ext cx="4251751" cy="1608992"/>
            <a:chOff x="6561385" y="2562605"/>
            <a:chExt cx="4251751" cy="1608992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61385" y="2562605"/>
              <a:ext cx="449611" cy="496123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7000222" y="2694269"/>
              <a:ext cx="38129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dirty="0">
                  <a:solidFill>
                    <a:schemeClr val="accent1">
                      <a:lumMod val="50000"/>
                    </a:schemeClr>
                  </a:solidFill>
                </a:rPr>
                <a:t>Acuerdo OPEC + Aliados, con 9.7 millones de barriles diarios menos a partir de Mayo 1 de 2020, se espera que se contraiga la cantidad de crudo ofertado en la economía.</a:t>
              </a:r>
              <a:endParaRPr lang="es-CO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561385" y="4303261"/>
            <a:ext cx="4251751" cy="1871484"/>
            <a:chOff x="6561385" y="2562605"/>
            <a:chExt cx="4251751" cy="2103207"/>
          </a:xfrm>
        </p:grpSpPr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61385" y="2562605"/>
              <a:ext cx="449611" cy="496123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7000222" y="2694269"/>
              <a:ext cx="3812914" cy="1971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dirty="0">
                  <a:solidFill>
                    <a:schemeClr val="accent1">
                      <a:lumMod val="50000"/>
                    </a:schemeClr>
                  </a:solidFill>
                </a:rPr>
                <a:t>Curva de futuros en contango, después de ubicarse en backwardation durante mas de 3 meses, la curva de futuros de WTI vuelva a contango, sugiriendo estabilización del mercado.   </a:t>
              </a:r>
            </a:p>
            <a:p>
              <a:pPr algn="just"/>
              <a:endParaRPr lang="es-CO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16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4007243" y="-22608"/>
            <a:ext cx="8193463" cy="6880608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b="1" dirty="0">
              <a:latin typeface="Bookman Old Style" panose="02050604050505020204" pitchFamily="18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6734548" y="4189310"/>
            <a:ext cx="3605061" cy="2651506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upo 30"/>
          <p:cNvGrpSpPr/>
          <p:nvPr/>
        </p:nvGrpSpPr>
        <p:grpSpPr>
          <a:xfrm>
            <a:off x="380914" y="539742"/>
            <a:ext cx="3443358" cy="5804799"/>
            <a:chOff x="505014" y="469898"/>
            <a:chExt cx="3443358" cy="580479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54" y="1234732"/>
              <a:ext cx="2395641" cy="189087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776" y="3203326"/>
              <a:ext cx="2501774" cy="181243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3" y="469898"/>
              <a:ext cx="2847618" cy="463016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05014" y="5628366"/>
              <a:ext cx="305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lang="es-CO" sz="3600" dirty="0">
                <a:latin typeface="Bookman Old Style"/>
                <a:cs typeface="Bookman Old Style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744514" y="5093477"/>
              <a:ext cx="3203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CO" sz="36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Sesión 2</a:t>
              </a:r>
              <a:endParaRPr lang="es-CO" sz="3600" dirty="0">
                <a:latin typeface="Bookman Old Style"/>
                <a:cs typeface="Bookman Old Style"/>
              </a:endParaRPr>
            </a:p>
          </p:txBody>
        </p:sp>
      </p:grpSp>
      <p:sp>
        <p:nvSpPr>
          <p:cNvPr id="70" name="object 6"/>
          <p:cNvSpPr/>
          <p:nvPr/>
        </p:nvSpPr>
        <p:spPr>
          <a:xfrm>
            <a:off x="3974454" y="-49904"/>
            <a:ext cx="8259039" cy="6935199"/>
          </a:xfrm>
          <a:custGeom>
            <a:avLst/>
            <a:gdLst/>
            <a:ahLst/>
            <a:cxnLst/>
            <a:rect l="l" t="t" r="r" b="b"/>
            <a:pathLst>
              <a:path w="1374775" h="150495">
                <a:moveTo>
                  <a:pt x="0" y="149999"/>
                </a:moveTo>
                <a:lnTo>
                  <a:pt x="1374521" y="149999"/>
                </a:lnTo>
                <a:lnTo>
                  <a:pt x="1374521" y="0"/>
                </a:lnTo>
                <a:lnTo>
                  <a:pt x="0" y="0"/>
                </a:lnTo>
                <a:lnTo>
                  <a:pt x="0" y="149999"/>
                </a:lnTo>
                <a:close/>
              </a:path>
            </a:pathLst>
          </a:custGeom>
          <a:solidFill>
            <a:srgbClr val="AAB3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6"/>
          <p:cNvSpPr txBox="1">
            <a:spLocks/>
          </p:cNvSpPr>
          <p:nvPr/>
        </p:nvSpPr>
        <p:spPr>
          <a:xfrm>
            <a:off x="1909065" y="482280"/>
            <a:ext cx="8295574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ea typeface="+mn-ea"/>
                <a:cs typeface="Bookman Old Style"/>
              </a:rPr>
              <a:t>Presentado</a:t>
            </a: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s-CO" sz="3600" b="1" spc="-200" dirty="0">
                <a:solidFill>
                  <a:srgbClr val="1F2A5C"/>
                </a:solidFill>
                <a:latin typeface="Bookman Old Style"/>
                <a:ea typeface="+mn-ea"/>
                <a:cs typeface="Bookman Old Style"/>
              </a:rPr>
              <a:t>por:</a:t>
            </a: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sz="3200" b="1" dirty="0">
              <a:latin typeface="Bookman Old Style" panose="0205060405050502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023210" y="1373999"/>
            <a:ext cx="5844891" cy="1998796"/>
            <a:chOff x="4632245" y="721949"/>
            <a:chExt cx="5006736" cy="1908904"/>
          </a:xfrm>
        </p:grpSpPr>
        <p:grpSp>
          <p:nvGrpSpPr>
            <p:cNvPr id="26" name="Grupo 25"/>
            <p:cNvGrpSpPr/>
            <p:nvPr/>
          </p:nvGrpSpPr>
          <p:grpSpPr>
            <a:xfrm>
              <a:off x="4632245" y="721949"/>
              <a:ext cx="5006736" cy="1876143"/>
              <a:chOff x="5408207" y="1653619"/>
              <a:chExt cx="6348445" cy="2401172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5408207" y="1653619"/>
                <a:ext cx="6348445" cy="2401172"/>
                <a:chOff x="5717023" y="4074778"/>
                <a:chExt cx="6348445" cy="2401171"/>
              </a:xfrm>
            </p:grpSpPr>
            <p:sp>
              <p:nvSpPr>
                <p:cNvPr id="32" name="Terminador 31"/>
                <p:cNvSpPr/>
                <p:nvPr/>
              </p:nvSpPr>
              <p:spPr>
                <a:xfrm>
                  <a:off x="5929390" y="4104414"/>
                  <a:ext cx="6136078" cy="2371535"/>
                </a:xfrm>
                <a:prstGeom prst="flowChartTermina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3" name="Conector 32"/>
                <p:cNvSpPr/>
                <p:nvPr/>
              </p:nvSpPr>
              <p:spPr>
                <a:xfrm>
                  <a:off x="5717023" y="4074778"/>
                  <a:ext cx="2225616" cy="2371537"/>
                </a:xfrm>
                <a:prstGeom prst="flowChartConnector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8227225" y="2233512"/>
                <a:ext cx="2726158" cy="1581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2000" b="1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Diego Pilar</a:t>
                </a:r>
              </a:p>
              <a:p>
                <a:r>
                  <a:rPr lang="es-CO" sz="2000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Managing Director Oficina de Representación </a:t>
                </a:r>
              </a:p>
            </p:txBody>
          </p:sp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2246" y="783804"/>
              <a:ext cx="1755244" cy="184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CuadroTexto 9"/>
          <p:cNvSpPr txBox="1"/>
          <p:nvPr/>
        </p:nvSpPr>
        <p:spPr>
          <a:xfrm>
            <a:off x="4286250" y="3980399"/>
            <a:ext cx="721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Pasos para realizar una política de coberturas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998755" y="1373999"/>
            <a:ext cx="5791148" cy="2027293"/>
            <a:chOff x="4689759" y="4823705"/>
            <a:chExt cx="5791148" cy="1892083"/>
          </a:xfrm>
        </p:grpSpPr>
        <p:grpSp>
          <p:nvGrpSpPr>
            <p:cNvPr id="38" name="Grupo 37"/>
            <p:cNvGrpSpPr/>
            <p:nvPr/>
          </p:nvGrpSpPr>
          <p:grpSpPr>
            <a:xfrm>
              <a:off x="4689759" y="4823705"/>
              <a:ext cx="5791148" cy="1892083"/>
              <a:chOff x="5156175" y="2993064"/>
              <a:chExt cx="6457437" cy="2371537"/>
            </a:xfrm>
          </p:grpSpPr>
          <p:sp>
            <p:nvSpPr>
              <p:cNvPr id="41" name="Terminador 40"/>
              <p:cNvSpPr/>
              <p:nvPr/>
            </p:nvSpPr>
            <p:spPr>
              <a:xfrm>
                <a:off x="5477535" y="2993064"/>
                <a:ext cx="6136077" cy="2371535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2" name="Conector 41"/>
              <p:cNvSpPr/>
              <p:nvPr/>
            </p:nvSpPr>
            <p:spPr>
              <a:xfrm>
                <a:off x="5156175" y="2993064"/>
                <a:ext cx="2407187" cy="2371537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9" name="CuadroTexto 38"/>
            <p:cNvSpPr txBox="1"/>
            <p:nvPr/>
          </p:nvSpPr>
          <p:spPr>
            <a:xfrm>
              <a:off x="7447493" y="4980542"/>
              <a:ext cx="2381088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O" sz="2000" b="1" spc="-200" dirty="0">
                <a:solidFill>
                  <a:srgbClr val="1F2A5C"/>
                </a:solidFill>
                <a:latin typeface="Bookman Old Style"/>
                <a:cs typeface="Bookman Old Style"/>
              </a:endParaRPr>
            </a:p>
            <a:p>
              <a:r>
                <a:rPr lang="es-CO" sz="20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José Torres</a:t>
              </a:r>
            </a:p>
            <a:p>
              <a:r>
                <a:rPr lang="es-CO" sz="2000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Risk managment Consultant</a:t>
              </a: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1828" y="4876659"/>
              <a:ext cx="1903489" cy="18391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3" name="Grupo 42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45" name="CuadroTexto 44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5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54" y="1234732"/>
            <a:ext cx="2395641" cy="18908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76" y="3203326"/>
            <a:ext cx="2501774" cy="18124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3" y="469898"/>
            <a:ext cx="2847618" cy="463016"/>
          </a:xfrm>
          <a:prstGeom prst="rect">
            <a:avLst/>
          </a:prstGeom>
        </p:spPr>
      </p:pic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29284" y="5147487"/>
            <a:ext cx="327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Sesión 2</a:t>
            </a:r>
            <a:endParaRPr lang="es-CO" sz="3600" dirty="0">
              <a:latin typeface="Bookman Old Style"/>
              <a:cs typeface="Bookman Old Style"/>
            </a:endParaRPr>
          </a:p>
        </p:txBody>
      </p:sp>
      <p:sp>
        <p:nvSpPr>
          <p:cNvPr id="17" name="object 24"/>
          <p:cNvSpPr/>
          <p:nvPr/>
        </p:nvSpPr>
        <p:spPr>
          <a:xfrm>
            <a:off x="3914540" y="-2"/>
            <a:ext cx="8277460" cy="6881215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7083793" y="-124861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40" y="0"/>
            <a:ext cx="8277461" cy="568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bject 26"/>
          <p:cNvSpPr txBox="1">
            <a:spLocks/>
          </p:cNvSpPr>
          <p:nvPr/>
        </p:nvSpPr>
        <p:spPr>
          <a:xfrm flipH="1">
            <a:off x="4102831" y="5721871"/>
            <a:ext cx="7915728" cy="91969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CO" sz="5800" b="1" spc="-325" dirty="0">
                <a:solidFill>
                  <a:schemeClr val="bg1"/>
                </a:solidFill>
                <a:latin typeface="Bookman Old Style" panose="02050604050505020204" pitchFamily="18" charset="0"/>
              </a:rPr>
              <a:t>Política de Coberturas</a:t>
            </a:r>
            <a:endParaRPr lang="es-CO" sz="5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object 3"/>
          <p:cNvSpPr/>
          <p:nvPr/>
        </p:nvSpPr>
        <p:spPr>
          <a:xfrm flipV="1">
            <a:off x="4135490" y="6575800"/>
            <a:ext cx="7756265" cy="57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03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99869" y="776434"/>
            <a:ext cx="45833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Política de coberturas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6533" y="1507549"/>
            <a:ext cx="611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¿ Qué es una política de coberturas?</a:t>
            </a:r>
            <a:endParaRPr lang="en-US" sz="2800" b="1" spc="-200" dirty="0">
              <a:solidFill>
                <a:srgbClr val="1F2A5C"/>
              </a:solidFill>
              <a:latin typeface="Bookman Old Style"/>
              <a:cs typeface="Bookman Old Style"/>
            </a:endParaRPr>
          </a:p>
        </p:txBody>
      </p:sp>
      <p:pic>
        <p:nvPicPr>
          <p:cNvPr id="1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EDAE1E-082D-421A-8D6D-8456B9448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8" y="2030769"/>
            <a:ext cx="8201791" cy="41726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46216" y="2392342"/>
            <a:ext cx="3505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La política de cobertura tiene como objetivo establecer estrategias para cubrir el riesgo cambiario de una empresa. </a:t>
            </a:r>
          </a:p>
          <a:p>
            <a:pPr algn="just"/>
            <a:endParaRPr lang="es-E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Este riesgo puede ser traslacional, presupuestal, transaccional o económico. </a:t>
            </a:r>
          </a:p>
        </p:txBody>
      </p:sp>
    </p:spTree>
    <p:extLst>
      <p:ext uri="{BB962C8B-B14F-4D97-AF65-F5344CB8AC3E}">
        <p14:creationId xmlns:p14="http://schemas.microsoft.com/office/powerpoint/2010/main" val="246655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99869" y="776434"/>
            <a:ext cx="45833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Política de coberturas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6533" y="1507549"/>
            <a:ext cx="6715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¿ Qué NO es una política de coberturas?</a:t>
            </a:r>
            <a:endParaRPr lang="en-US" sz="2800" b="1" spc="-200" dirty="0">
              <a:solidFill>
                <a:srgbClr val="1F2A5C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02983" y="2535068"/>
            <a:ext cx="3581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En muchas ocasiones las empresas consideran que con una política de cobertura el objetivo es ganarle al mercado.</a:t>
            </a:r>
          </a:p>
          <a:p>
            <a:pPr algn="just"/>
            <a:endParaRPr lang="es-E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La ejecución de la política de cobertura NO se puede convertir en una mesa de trading.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CAF5F9F-655A-4952-86BC-F0582679E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537"/>
          <a:stretch/>
        </p:blipFill>
        <p:spPr>
          <a:xfrm>
            <a:off x="1126818" y="2429665"/>
            <a:ext cx="6230685" cy="295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156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39123" y="267489"/>
            <a:ext cx="62905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EXPORTADOR/PRODUCTOR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27354" y="974909"/>
            <a:ext cx="1156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Si los ingresos de un productor se generan en moneda extranjera, pero la mayoría de los costos no:</a:t>
            </a:r>
          </a:p>
          <a:p>
            <a:pPr marL="342265" indent="-342265">
              <a:lnSpc>
                <a:spcPct val="100000"/>
              </a:lnSpc>
              <a:buFont typeface="Wingdings"/>
              <a:buChar char=""/>
              <a:tabLst>
                <a:tab pos="342265" algn="l"/>
                <a:tab pos="342900" algn="l"/>
              </a:tabLs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Entonces existe la necesidad de proteger una tasa de presupuesto y, a veces, una tasa mínima viable</a:t>
            </a:r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4CC7873F-D582-44A3-88A7-8B65C86900BF}"/>
              </a:ext>
            </a:extLst>
          </p:cNvPr>
          <p:cNvSpPr/>
          <p:nvPr/>
        </p:nvSpPr>
        <p:spPr>
          <a:xfrm>
            <a:off x="372698" y="1880616"/>
            <a:ext cx="11478768" cy="4015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63B2A17A-05A5-49D6-89AD-EE3F465155FB}"/>
              </a:ext>
            </a:extLst>
          </p:cNvPr>
          <p:cNvSpPr/>
          <p:nvPr/>
        </p:nvSpPr>
        <p:spPr>
          <a:xfrm>
            <a:off x="858091" y="4155185"/>
            <a:ext cx="10831195" cy="30480"/>
          </a:xfrm>
          <a:custGeom>
            <a:avLst/>
            <a:gdLst/>
            <a:ahLst/>
            <a:cxnLst/>
            <a:rect l="l" t="t" r="r" b="b"/>
            <a:pathLst>
              <a:path w="10831195" h="30479">
                <a:moveTo>
                  <a:pt x="0" y="29971"/>
                </a:moveTo>
                <a:lnTo>
                  <a:pt x="10830814" y="0"/>
                </a:lnTo>
              </a:path>
            </a:pathLst>
          </a:custGeom>
          <a:ln w="38100">
            <a:solidFill>
              <a:srgbClr val="EDAC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0">
            <a:extLst>
              <a:ext uri="{FF2B5EF4-FFF2-40B4-BE49-F238E27FC236}">
                <a16:creationId xmlns:a16="http://schemas.microsoft.com/office/drawing/2014/main" id="{07D96CE9-AF33-4105-B831-38DF64755BE2}"/>
              </a:ext>
            </a:extLst>
          </p:cNvPr>
          <p:cNvSpPr/>
          <p:nvPr/>
        </p:nvSpPr>
        <p:spPr>
          <a:xfrm>
            <a:off x="1939370" y="4698491"/>
            <a:ext cx="166116" cy="156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83B0D178-0777-44EE-8E4D-B719727E8712}"/>
              </a:ext>
            </a:extLst>
          </p:cNvPr>
          <p:cNvSpPr/>
          <p:nvPr/>
        </p:nvSpPr>
        <p:spPr>
          <a:xfrm>
            <a:off x="2099389" y="4626355"/>
            <a:ext cx="1329055" cy="157480"/>
          </a:xfrm>
          <a:custGeom>
            <a:avLst/>
            <a:gdLst/>
            <a:ahLst/>
            <a:cxnLst/>
            <a:rect l="l" t="t" r="r" b="b"/>
            <a:pathLst>
              <a:path w="1329054" h="157479">
                <a:moveTo>
                  <a:pt x="1327150" y="0"/>
                </a:moveTo>
                <a:lnTo>
                  <a:pt x="0" y="144272"/>
                </a:lnTo>
                <a:lnTo>
                  <a:pt x="1270" y="156972"/>
                </a:lnTo>
                <a:lnTo>
                  <a:pt x="1328546" y="12446"/>
                </a:lnTo>
                <a:lnTo>
                  <a:pt x="1327150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2">
            <a:extLst>
              <a:ext uri="{FF2B5EF4-FFF2-40B4-BE49-F238E27FC236}">
                <a16:creationId xmlns:a16="http://schemas.microsoft.com/office/drawing/2014/main" id="{860E5346-3F94-4A12-BB87-7868F1B4475B}"/>
              </a:ext>
            </a:extLst>
          </p:cNvPr>
          <p:cNvSpPr/>
          <p:nvPr/>
        </p:nvSpPr>
        <p:spPr>
          <a:xfrm>
            <a:off x="3422984" y="4594859"/>
            <a:ext cx="80010" cy="75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4">
            <a:extLst>
              <a:ext uri="{FF2B5EF4-FFF2-40B4-BE49-F238E27FC236}">
                <a16:creationId xmlns:a16="http://schemas.microsoft.com/office/drawing/2014/main" id="{ABB2FD5A-E0A8-4DF4-A78B-92C14BAB619B}"/>
              </a:ext>
            </a:extLst>
          </p:cNvPr>
          <p:cNvSpPr/>
          <p:nvPr/>
        </p:nvSpPr>
        <p:spPr>
          <a:xfrm>
            <a:off x="2023189" y="5189220"/>
            <a:ext cx="1416050" cy="160020"/>
          </a:xfrm>
          <a:custGeom>
            <a:avLst/>
            <a:gdLst/>
            <a:ahLst/>
            <a:cxnLst/>
            <a:rect l="l" t="t" r="r" b="b"/>
            <a:pathLst>
              <a:path w="1416050" h="160020">
                <a:moveTo>
                  <a:pt x="1415542" y="0"/>
                </a:moveTo>
                <a:lnTo>
                  <a:pt x="1414526" y="31114"/>
                </a:lnTo>
                <a:lnTo>
                  <a:pt x="1411605" y="56514"/>
                </a:lnTo>
                <a:lnTo>
                  <a:pt x="1407414" y="73659"/>
                </a:lnTo>
                <a:lnTo>
                  <a:pt x="1402207" y="80009"/>
                </a:lnTo>
                <a:lnTo>
                  <a:pt x="721106" y="80009"/>
                </a:lnTo>
                <a:lnTo>
                  <a:pt x="715899" y="86232"/>
                </a:lnTo>
                <a:lnTo>
                  <a:pt x="711708" y="103377"/>
                </a:lnTo>
                <a:lnTo>
                  <a:pt x="708787" y="128904"/>
                </a:lnTo>
                <a:lnTo>
                  <a:pt x="707771" y="160019"/>
                </a:lnTo>
                <a:lnTo>
                  <a:pt x="706755" y="128904"/>
                </a:lnTo>
                <a:lnTo>
                  <a:pt x="703834" y="103377"/>
                </a:lnTo>
                <a:lnTo>
                  <a:pt x="699643" y="86232"/>
                </a:lnTo>
                <a:lnTo>
                  <a:pt x="694436" y="80009"/>
                </a:lnTo>
                <a:lnTo>
                  <a:pt x="13335" y="80009"/>
                </a:lnTo>
                <a:lnTo>
                  <a:pt x="8128" y="73659"/>
                </a:lnTo>
                <a:lnTo>
                  <a:pt x="3937" y="56514"/>
                </a:lnTo>
                <a:lnTo>
                  <a:pt x="1016" y="31114"/>
                </a:ln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FBC37E00-03B7-40B2-A77A-84EAFBE942AE}"/>
              </a:ext>
            </a:extLst>
          </p:cNvPr>
          <p:cNvSpPr txBox="1"/>
          <p:nvPr/>
        </p:nvSpPr>
        <p:spPr>
          <a:xfrm>
            <a:off x="1702388" y="4926583"/>
            <a:ext cx="1442720" cy="52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  <a:spcBef>
                <a:spcPts val="860"/>
              </a:spcBef>
            </a:pP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200" spc="-5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cc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1200" spc="-30" dirty="0">
                <a:solidFill>
                  <a:srgbClr val="FFFFFF"/>
                </a:solidFill>
                <a:latin typeface="Lucida Sans"/>
                <a:cs typeface="Lucida Sans"/>
              </a:rPr>
              <a:t>ó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200" dirty="0">
                <a:solidFill>
                  <a:srgbClr val="FFFFFF"/>
                </a:solidFill>
                <a:latin typeface="Lucida Sans"/>
                <a:cs typeface="Lucida Sans"/>
              </a:rPr>
              <a:t>?</a:t>
            </a:r>
            <a:endParaRPr sz="1200" dirty="0">
              <a:latin typeface="Lucida Sans"/>
              <a:cs typeface="Lucida Sans"/>
            </a:endParaRPr>
          </a:p>
        </p:txBody>
      </p:sp>
      <p:sp>
        <p:nvSpPr>
          <p:cNvPr id="60" name="object 39">
            <a:extLst>
              <a:ext uri="{FF2B5EF4-FFF2-40B4-BE49-F238E27FC236}">
                <a16:creationId xmlns:a16="http://schemas.microsoft.com/office/drawing/2014/main" id="{45659A7A-3A04-4A4F-8AA6-DDE075A8EEF1}"/>
              </a:ext>
            </a:extLst>
          </p:cNvPr>
          <p:cNvSpPr/>
          <p:nvPr/>
        </p:nvSpPr>
        <p:spPr>
          <a:xfrm>
            <a:off x="5281502" y="3142488"/>
            <a:ext cx="166115" cy="156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0">
            <a:extLst>
              <a:ext uri="{FF2B5EF4-FFF2-40B4-BE49-F238E27FC236}">
                <a16:creationId xmlns:a16="http://schemas.microsoft.com/office/drawing/2014/main" id="{2C28BAA3-6DCA-4DCE-8355-DEB6363DB724}"/>
              </a:ext>
            </a:extLst>
          </p:cNvPr>
          <p:cNvSpPr/>
          <p:nvPr/>
        </p:nvSpPr>
        <p:spPr>
          <a:xfrm>
            <a:off x="5441522" y="3070351"/>
            <a:ext cx="1329055" cy="157480"/>
          </a:xfrm>
          <a:custGeom>
            <a:avLst/>
            <a:gdLst/>
            <a:ahLst/>
            <a:cxnLst/>
            <a:rect l="l" t="t" r="r" b="b"/>
            <a:pathLst>
              <a:path w="1329054" h="157480">
                <a:moveTo>
                  <a:pt x="1327150" y="0"/>
                </a:moveTo>
                <a:lnTo>
                  <a:pt x="0" y="144272"/>
                </a:lnTo>
                <a:lnTo>
                  <a:pt x="1270" y="156972"/>
                </a:lnTo>
                <a:lnTo>
                  <a:pt x="1328547" y="12446"/>
                </a:lnTo>
                <a:lnTo>
                  <a:pt x="1327150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1">
            <a:extLst>
              <a:ext uri="{FF2B5EF4-FFF2-40B4-BE49-F238E27FC236}">
                <a16:creationId xmlns:a16="http://schemas.microsoft.com/office/drawing/2014/main" id="{F77DE879-366F-4DC8-B495-7DF197C61A7E}"/>
              </a:ext>
            </a:extLst>
          </p:cNvPr>
          <p:cNvSpPr/>
          <p:nvPr/>
        </p:nvSpPr>
        <p:spPr>
          <a:xfrm>
            <a:off x="6765115" y="3038855"/>
            <a:ext cx="79882" cy="753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3">
            <a:extLst>
              <a:ext uri="{FF2B5EF4-FFF2-40B4-BE49-F238E27FC236}">
                <a16:creationId xmlns:a16="http://schemas.microsoft.com/office/drawing/2014/main" id="{0D83126F-EC58-40D2-AA5F-702EAAD18908}"/>
              </a:ext>
            </a:extLst>
          </p:cNvPr>
          <p:cNvSpPr/>
          <p:nvPr/>
        </p:nvSpPr>
        <p:spPr>
          <a:xfrm>
            <a:off x="5385134" y="3575303"/>
            <a:ext cx="1417320" cy="160020"/>
          </a:xfrm>
          <a:custGeom>
            <a:avLst/>
            <a:gdLst/>
            <a:ahLst/>
            <a:cxnLst/>
            <a:rect l="l" t="t" r="r" b="b"/>
            <a:pathLst>
              <a:path w="1417320" h="160020">
                <a:moveTo>
                  <a:pt x="1417319" y="0"/>
                </a:moveTo>
                <a:lnTo>
                  <a:pt x="1416304" y="31115"/>
                </a:lnTo>
                <a:lnTo>
                  <a:pt x="1413383" y="56515"/>
                </a:lnTo>
                <a:lnTo>
                  <a:pt x="1409191" y="73660"/>
                </a:lnTo>
                <a:lnTo>
                  <a:pt x="1403985" y="80010"/>
                </a:lnTo>
                <a:lnTo>
                  <a:pt x="721995" y="80010"/>
                </a:lnTo>
                <a:lnTo>
                  <a:pt x="716788" y="86233"/>
                </a:lnTo>
                <a:lnTo>
                  <a:pt x="712597" y="103378"/>
                </a:lnTo>
                <a:lnTo>
                  <a:pt x="709676" y="128905"/>
                </a:lnTo>
                <a:lnTo>
                  <a:pt x="708660" y="160020"/>
                </a:lnTo>
                <a:lnTo>
                  <a:pt x="707644" y="128905"/>
                </a:lnTo>
                <a:lnTo>
                  <a:pt x="704723" y="103378"/>
                </a:lnTo>
                <a:lnTo>
                  <a:pt x="700532" y="86233"/>
                </a:lnTo>
                <a:lnTo>
                  <a:pt x="695325" y="80010"/>
                </a:lnTo>
                <a:lnTo>
                  <a:pt x="13335" y="80010"/>
                </a:lnTo>
                <a:lnTo>
                  <a:pt x="8127" y="73660"/>
                </a:lnTo>
                <a:lnTo>
                  <a:pt x="3937" y="56515"/>
                </a:lnTo>
                <a:lnTo>
                  <a:pt x="1015" y="31115"/>
                </a:lnTo>
                <a:lnTo>
                  <a:pt x="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4">
            <a:extLst>
              <a:ext uri="{FF2B5EF4-FFF2-40B4-BE49-F238E27FC236}">
                <a16:creationId xmlns:a16="http://schemas.microsoft.com/office/drawing/2014/main" id="{1929FF8E-37AB-4A52-84D2-42096C4B2DEC}"/>
              </a:ext>
            </a:extLst>
          </p:cNvPr>
          <p:cNvSpPr txBox="1"/>
          <p:nvPr/>
        </p:nvSpPr>
        <p:spPr>
          <a:xfrm>
            <a:off x="5053028" y="3344036"/>
            <a:ext cx="137922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37540">
              <a:lnSpc>
                <a:spcPct val="100000"/>
              </a:lnSpc>
            </a:pP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200" spc="-20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1200" spc="-40" dirty="0">
                <a:solidFill>
                  <a:srgbClr val="FFFFFF"/>
                </a:solidFill>
                <a:latin typeface="Lucida Sans"/>
                <a:cs typeface="Lucida Sans"/>
              </a:rPr>
              <a:t>cc</a:t>
            </a:r>
            <a:r>
              <a:rPr sz="1200" spc="-35" dirty="0">
                <a:solidFill>
                  <a:srgbClr val="FFFFFF"/>
                </a:solidFill>
                <a:latin typeface="Lucida Sans"/>
                <a:cs typeface="Lucida Sans"/>
              </a:rPr>
              <a:t>i</a:t>
            </a:r>
            <a:r>
              <a:rPr sz="1200" spc="-45" dirty="0">
                <a:solidFill>
                  <a:srgbClr val="FFFFFF"/>
                </a:solidFill>
                <a:latin typeface="Lucida Sans"/>
                <a:cs typeface="Lucida Sans"/>
              </a:rPr>
              <a:t>ó</a:t>
            </a:r>
            <a:r>
              <a:rPr sz="1200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endParaRPr sz="1200" dirty="0">
              <a:latin typeface="Lucida Sans"/>
              <a:cs typeface="Lucida Sans"/>
            </a:endParaRPr>
          </a:p>
        </p:txBody>
      </p:sp>
      <p:sp>
        <p:nvSpPr>
          <p:cNvPr id="67" name="object 46">
            <a:extLst>
              <a:ext uri="{FF2B5EF4-FFF2-40B4-BE49-F238E27FC236}">
                <a16:creationId xmlns:a16="http://schemas.microsoft.com/office/drawing/2014/main" id="{3B467453-245F-4CD2-A930-09966FF3CC00}"/>
              </a:ext>
            </a:extLst>
          </p:cNvPr>
          <p:cNvSpPr/>
          <p:nvPr/>
        </p:nvSpPr>
        <p:spPr>
          <a:xfrm>
            <a:off x="858091" y="4927853"/>
            <a:ext cx="10831195" cy="30480"/>
          </a:xfrm>
          <a:custGeom>
            <a:avLst/>
            <a:gdLst/>
            <a:ahLst/>
            <a:cxnLst/>
            <a:rect l="l" t="t" r="r" b="b"/>
            <a:pathLst>
              <a:path w="10831195" h="30479">
                <a:moveTo>
                  <a:pt x="0" y="29972"/>
                </a:moveTo>
                <a:lnTo>
                  <a:pt x="10830814" y="0"/>
                </a:lnTo>
              </a:path>
            </a:pathLst>
          </a:custGeom>
          <a:ln w="28956">
            <a:solidFill>
              <a:srgbClr val="EDAC3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7">
            <a:extLst>
              <a:ext uri="{FF2B5EF4-FFF2-40B4-BE49-F238E27FC236}">
                <a16:creationId xmlns:a16="http://schemas.microsoft.com/office/drawing/2014/main" id="{0EF934E3-4E08-48CE-98B7-890937D049FA}"/>
              </a:ext>
            </a:extLst>
          </p:cNvPr>
          <p:cNvSpPr/>
          <p:nvPr/>
        </p:nvSpPr>
        <p:spPr>
          <a:xfrm>
            <a:off x="8748601" y="4181855"/>
            <a:ext cx="2298192" cy="1207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86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39123" y="267489"/>
            <a:ext cx="629050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EXPORTADOR/PRODUCTOR </a:t>
            </a:r>
          </a:p>
        </p:txBody>
      </p:sp>
      <p:sp>
        <p:nvSpPr>
          <p:cNvPr id="90" name="object 31">
            <a:extLst>
              <a:ext uri="{FF2B5EF4-FFF2-40B4-BE49-F238E27FC236}">
                <a16:creationId xmlns:a16="http://schemas.microsoft.com/office/drawing/2014/main" id="{5D25A4DB-382B-42EF-A031-206951B2CBAF}"/>
              </a:ext>
            </a:extLst>
          </p:cNvPr>
          <p:cNvSpPr/>
          <p:nvPr/>
        </p:nvSpPr>
        <p:spPr>
          <a:xfrm>
            <a:off x="383212" y="1702565"/>
            <a:ext cx="3967588" cy="1533767"/>
          </a:xfrm>
          <a:custGeom>
            <a:avLst/>
            <a:gdLst/>
            <a:ahLst/>
            <a:cxnLst/>
            <a:rect l="l" t="t" r="r" b="b"/>
            <a:pathLst>
              <a:path w="4020185" h="1597025">
                <a:moveTo>
                  <a:pt x="0" y="1596643"/>
                </a:moveTo>
                <a:lnTo>
                  <a:pt x="4019804" y="1596643"/>
                </a:lnTo>
                <a:lnTo>
                  <a:pt x="4019804" y="0"/>
                </a:lnTo>
                <a:lnTo>
                  <a:pt x="0" y="0"/>
                </a:lnTo>
                <a:lnTo>
                  <a:pt x="0" y="1596643"/>
                </a:lnTo>
                <a:close/>
              </a:path>
            </a:pathLst>
          </a:custGeom>
          <a:solidFill>
            <a:srgbClr val="1D2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32">
            <a:extLst>
              <a:ext uri="{FF2B5EF4-FFF2-40B4-BE49-F238E27FC236}">
                <a16:creationId xmlns:a16="http://schemas.microsoft.com/office/drawing/2014/main" id="{CED3A025-A310-4325-83EF-9CC3F3153233}"/>
              </a:ext>
            </a:extLst>
          </p:cNvPr>
          <p:cNvSpPr txBox="1"/>
          <p:nvPr/>
        </p:nvSpPr>
        <p:spPr>
          <a:xfrm>
            <a:off x="383212" y="1855990"/>
            <a:ext cx="396758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6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Mayor </a:t>
            </a:r>
            <a:r>
              <a:rPr sz="1600" spc="-7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estabilidad, menor</a:t>
            </a:r>
            <a:r>
              <a:rPr sz="1600" spc="-35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riesgo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377825" marR="28638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8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Oportunidades</a:t>
            </a:r>
            <a:r>
              <a:rPr sz="1600" spc="-19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por</a:t>
            </a:r>
            <a:r>
              <a:rPr sz="1600" spc="-17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Bookman Old Style" panose="02050604050505020204" pitchFamily="18" charset="0"/>
                <a:cs typeface="Trebuchet MS"/>
              </a:rPr>
              <a:t>carry</a:t>
            </a:r>
            <a:r>
              <a:rPr sz="1600" i="1" spc="-55" dirty="0">
                <a:solidFill>
                  <a:srgbClr val="FFFFFF"/>
                </a:solidFill>
                <a:latin typeface="Bookman Old Style" panose="02050604050505020204" pitchFamily="18" charset="0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de</a:t>
            </a:r>
            <a:r>
              <a:rPr sz="1600" spc="-28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Forwards  </a:t>
            </a:r>
            <a:r>
              <a:rPr sz="1600" spc="-5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contra</a:t>
            </a:r>
            <a:r>
              <a:rPr sz="1600" spc="-204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Spot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8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Oportunidades</a:t>
            </a:r>
            <a:r>
              <a:rPr sz="1600" spc="-18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por</a:t>
            </a:r>
            <a:r>
              <a:rPr sz="1600" spc="-16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Bookman Old Style" panose="02050604050505020204" pitchFamily="18" charset="0"/>
                <a:cs typeface="Trebuchet MS"/>
              </a:rPr>
              <a:t>skew</a:t>
            </a:r>
            <a:r>
              <a:rPr sz="1600" i="1" spc="35" dirty="0">
                <a:solidFill>
                  <a:srgbClr val="FFFFFF"/>
                </a:solidFill>
                <a:latin typeface="Bookman Old Style" panose="02050604050505020204" pitchFamily="18" charset="0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de</a:t>
            </a:r>
            <a:r>
              <a:rPr sz="1600" spc="-29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la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377825">
              <a:lnSpc>
                <a:spcPct val="100000"/>
              </a:lnSpc>
            </a:pPr>
            <a:r>
              <a:rPr sz="1600" spc="-4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volatilidad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</p:txBody>
      </p:sp>
      <p:sp>
        <p:nvSpPr>
          <p:cNvPr id="92" name="object 33">
            <a:extLst>
              <a:ext uri="{FF2B5EF4-FFF2-40B4-BE49-F238E27FC236}">
                <a16:creationId xmlns:a16="http://schemas.microsoft.com/office/drawing/2014/main" id="{4A1E9106-572D-4C6D-9CD1-9BC6D8DB620F}"/>
              </a:ext>
            </a:extLst>
          </p:cNvPr>
          <p:cNvSpPr/>
          <p:nvPr/>
        </p:nvSpPr>
        <p:spPr>
          <a:xfrm>
            <a:off x="383211" y="1642275"/>
            <a:ext cx="2114459" cy="71962"/>
          </a:xfrm>
          <a:custGeom>
            <a:avLst/>
            <a:gdLst/>
            <a:ahLst/>
            <a:cxnLst/>
            <a:rect l="l" t="t" r="r" b="b"/>
            <a:pathLst>
              <a:path w="2142490" h="74930">
                <a:moveTo>
                  <a:pt x="0" y="74675"/>
                </a:moveTo>
                <a:lnTo>
                  <a:pt x="2142363" y="74675"/>
                </a:lnTo>
                <a:lnTo>
                  <a:pt x="2142363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EDA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34">
            <a:extLst>
              <a:ext uri="{FF2B5EF4-FFF2-40B4-BE49-F238E27FC236}">
                <a16:creationId xmlns:a16="http://schemas.microsoft.com/office/drawing/2014/main" id="{8FC94410-D8AC-4FA7-A2D2-B571DE672632}"/>
              </a:ext>
            </a:extLst>
          </p:cNvPr>
          <p:cNvSpPr txBox="1"/>
          <p:nvPr/>
        </p:nvSpPr>
        <p:spPr>
          <a:xfrm>
            <a:off x="383212" y="1359767"/>
            <a:ext cx="2115086" cy="279920"/>
          </a:xfrm>
          <a:prstGeom prst="rect">
            <a:avLst/>
          </a:prstGeom>
          <a:solidFill>
            <a:srgbClr val="EDAC38"/>
          </a:solidFill>
        </p:spPr>
        <p:txBody>
          <a:bodyPr vert="horz" wrap="square" lIns="0" tIns="61594" rIns="0" bIns="0" rtlCol="0">
            <a:spAutoFit/>
          </a:bodyPr>
          <a:lstStyle/>
          <a:p>
            <a:pPr marL="678180">
              <a:lnSpc>
                <a:spcPct val="100000"/>
              </a:lnSpc>
              <a:spcBef>
                <a:spcPts val="484"/>
              </a:spcBef>
            </a:pPr>
            <a:r>
              <a:rPr sz="1400" b="1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A</a:t>
            </a:r>
            <a:r>
              <a:rPr sz="1400" b="1" spc="-135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FAVOR</a:t>
            </a:r>
            <a:endParaRPr sz="1400" dirty="0"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94" name="object 35">
            <a:extLst>
              <a:ext uri="{FF2B5EF4-FFF2-40B4-BE49-F238E27FC236}">
                <a16:creationId xmlns:a16="http://schemas.microsoft.com/office/drawing/2014/main" id="{B0C1A617-0CD4-4A9D-8CD8-F1EA01AEC46B}"/>
              </a:ext>
            </a:extLst>
          </p:cNvPr>
          <p:cNvSpPr/>
          <p:nvPr/>
        </p:nvSpPr>
        <p:spPr>
          <a:xfrm>
            <a:off x="383212" y="4026740"/>
            <a:ext cx="3967588" cy="1535596"/>
          </a:xfrm>
          <a:custGeom>
            <a:avLst/>
            <a:gdLst/>
            <a:ahLst/>
            <a:cxnLst/>
            <a:rect l="l" t="t" r="r" b="b"/>
            <a:pathLst>
              <a:path w="4020185" h="1598929">
                <a:moveTo>
                  <a:pt x="0" y="1598421"/>
                </a:moveTo>
                <a:lnTo>
                  <a:pt x="4019804" y="1598421"/>
                </a:lnTo>
                <a:lnTo>
                  <a:pt x="4019804" y="0"/>
                </a:lnTo>
                <a:lnTo>
                  <a:pt x="0" y="0"/>
                </a:lnTo>
                <a:lnTo>
                  <a:pt x="0" y="1598421"/>
                </a:lnTo>
                <a:close/>
              </a:path>
            </a:pathLst>
          </a:custGeom>
          <a:solidFill>
            <a:srgbClr val="1D2B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36">
            <a:extLst>
              <a:ext uri="{FF2B5EF4-FFF2-40B4-BE49-F238E27FC236}">
                <a16:creationId xmlns:a16="http://schemas.microsoft.com/office/drawing/2014/main" id="{CA7A0DD9-E842-4BDB-9DE5-5AEBCA071083}"/>
              </a:ext>
            </a:extLst>
          </p:cNvPr>
          <p:cNvSpPr txBox="1"/>
          <p:nvPr/>
        </p:nvSpPr>
        <p:spPr>
          <a:xfrm>
            <a:off x="383212" y="4069353"/>
            <a:ext cx="396758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847090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7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Costo</a:t>
            </a:r>
            <a:r>
              <a:rPr sz="1600" spc="-22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de</a:t>
            </a:r>
            <a:r>
              <a:rPr sz="1600" spc="-14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oportunidad</a:t>
            </a:r>
            <a:r>
              <a:rPr sz="1600" spc="-15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ante</a:t>
            </a:r>
            <a:r>
              <a:rPr sz="1600" spc="-28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una  </a:t>
            </a:r>
            <a:r>
              <a:rPr sz="1600" spc="-6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devaluación</a:t>
            </a:r>
            <a:r>
              <a:rPr sz="1600" spc="-16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importante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91440" algn="just">
              <a:lnSpc>
                <a:spcPct val="100000"/>
              </a:lnSpc>
            </a:pPr>
            <a:r>
              <a:rPr lang="es-CO" sz="1600" spc="-7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    </a:t>
            </a:r>
            <a:r>
              <a:rPr sz="1600" spc="-80" dirty="0" err="1">
                <a:solidFill>
                  <a:srgbClr val="B86C39"/>
                </a:solidFill>
                <a:latin typeface="Bookman Old Style" panose="02050604050505020204" pitchFamily="18" charset="0"/>
                <a:cs typeface="Lucida Sans"/>
              </a:rPr>
              <a:t>Riesgo</a:t>
            </a:r>
            <a:r>
              <a:rPr lang="es-CO" sz="1600" spc="-7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18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80" dirty="0" err="1">
                <a:solidFill>
                  <a:srgbClr val="B86C39"/>
                </a:solidFill>
                <a:latin typeface="Bookman Old Style" panose="02050604050505020204" pitchFamily="18" charset="0"/>
                <a:cs typeface="Lucida Sans"/>
              </a:rPr>
              <a:t>Económico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6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Correlaciones</a:t>
            </a:r>
            <a:r>
              <a:rPr sz="1600" spc="-17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en</a:t>
            </a:r>
            <a:r>
              <a:rPr sz="1600" spc="-14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precio</a:t>
            </a:r>
            <a:r>
              <a:rPr sz="1600" spc="-13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de</a:t>
            </a:r>
            <a:r>
              <a:rPr sz="1600" spc="-33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venta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377825" indent="-287020">
              <a:lnSpc>
                <a:spcPct val="100000"/>
              </a:lnSpc>
              <a:buFont typeface="Arial"/>
              <a:buChar char="•"/>
              <a:tabLst>
                <a:tab pos="377825" algn="l"/>
                <a:tab pos="378460" algn="l"/>
              </a:tabLst>
            </a:pPr>
            <a:r>
              <a:rPr sz="1600" spc="-4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Perdida</a:t>
            </a:r>
            <a:r>
              <a:rPr sz="1600" spc="-11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competitividad</a:t>
            </a:r>
            <a:r>
              <a:rPr sz="1600" spc="-15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ante</a:t>
            </a:r>
            <a:r>
              <a:rPr sz="1600" spc="-16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un</a:t>
            </a:r>
            <a:r>
              <a:rPr sz="1600" spc="-34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rally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  <a:p>
            <a:pPr marL="377825">
              <a:lnSpc>
                <a:spcPct val="100000"/>
              </a:lnSpc>
            </a:pPr>
            <a:r>
              <a:rPr sz="1600" spc="-3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del</a:t>
            </a:r>
            <a:r>
              <a:rPr sz="1600" spc="-170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Bookman Old Style" panose="02050604050505020204" pitchFamily="18" charset="0"/>
                <a:cs typeface="Lucida Sans"/>
              </a:rPr>
              <a:t>USD</a:t>
            </a:r>
            <a:endParaRPr sz="1600" dirty="0">
              <a:latin typeface="Bookman Old Style" panose="02050604050505020204" pitchFamily="18" charset="0"/>
              <a:cs typeface="Lucida Sans"/>
            </a:endParaRPr>
          </a:p>
        </p:txBody>
      </p:sp>
      <p:sp>
        <p:nvSpPr>
          <p:cNvPr id="96" name="object 37">
            <a:extLst>
              <a:ext uri="{FF2B5EF4-FFF2-40B4-BE49-F238E27FC236}">
                <a16:creationId xmlns:a16="http://schemas.microsoft.com/office/drawing/2014/main" id="{87EA628C-D63D-446F-90BE-43810A3D5F55}"/>
              </a:ext>
            </a:extLst>
          </p:cNvPr>
          <p:cNvSpPr/>
          <p:nvPr/>
        </p:nvSpPr>
        <p:spPr>
          <a:xfrm>
            <a:off x="383211" y="3965820"/>
            <a:ext cx="2114459" cy="58545"/>
          </a:xfrm>
          <a:custGeom>
            <a:avLst/>
            <a:gdLst/>
            <a:ahLst/>
            <a:cxnLst/>
            <a:rect l="l" t="t" r="r" b="b"/>
            <a:pathLst>
              <a:path w="2142490" h="60960">
                <a:moveTo>
                  <a:pt x="0" y="60959"/>
                </a:moveTo>
                <a:lnTo>
                  <a:pt x="2142363" y="60959"/>
                </a:lnTo>
                <a:lnTo>
                  <a:pt x="2142363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EDA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id="{1AF98C94-1090-4BF2-B255-E321345F81E5}"/>
              </a:ext>
            </a:extLst>
          </p:cNvPr>
          <p:cNvSpPr txBox="1"/>
          <p:nvPr/>
        </p:nvSpPr>
        <p:spPr>
          <a:xfrm>
            <a:off x="383212" y="3670678"/>
            <a:ext cx="2115086" cy="279564"/>
          </a:xfrm>
          <a:prstGeom prst="rect">
            <a:avLst/>
          </a:prstGeom>
          <a:solidFill>
            <a:srgbClr val="EDAC38"/>
          </a:solidFill>
        </p:spPr>
        <p:txBody>
          <a:bodyPr vert="horz" wrap="square" lIns="0" tIns="63500" rIns="0" bIns="0" rtlCol="0">
            <a:spAutoFit/>
          </a:bodyPr>
          <a:lstStyle/>
          <a:p>
            <a:pPr marL="546735">
              <a:lnSpc>
                <a:spcPct val="100000"/>
              </a:lnSpc>
              <a:spcBef>
                <a:spcPts val="500"/>
              </a:spcBef>
            </a:pPr>
            <a:r>
              <a:rPr sz="1400" b="1" spc="5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EN</a:t>
            </a:r>
            <a:r>
              <a:rPr sz="1400" b="1" spc="-45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Bookman Old Style" panose="02050604050505020204" pitchFamily="18" charset="0"/>
                <a:cs typeface="Arial"/>
              </a:rPr>
              <a:t>CONTRA</a:t>
            </a:r>
            <a:endParaRPr sz="1400" dirty="0">
              <a:latin typeface="Bookman Old Style" panose="02050604050505020204" pitchFamily="18" charset="0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F707CB-CA6B-4F3A-A60E-4BED54D3CC8B}"/>
              </a:ext>
            </a:extLst>
          </p:cNvPr>
          <p:cNvGrpSpPr/>
          <p:nvPr/>
        </p:nvGrpSpPr>
        <p:grpSpPr>
          <a:xfrm>
            <a:off x="4350800" y="1359767"/>
            <a:ext cx="7794852" cy="4904895"/>
            <a:chOff x="3639208" y="1252876"/>
            <a:chExt cx="8550586" cy="5411056"/>
          </a:xfrm>
        </p:grpSpPr>
        <p:sp>
          <p:nvSpPr>
            <p:cNvPr id="107" name="object 39">
              <a:extLst>
                <a:ext uri="{FF2B5EF4-FFF2-40B4-BE49-F238E27FC236}">
                  <a16:creationId xmlns:a16="http://schemas.microsoft.com/office/drawing/2014/main" id="{D6B9F0F2-339D-4201-9747-42C619196824}"/>
                </a:ext>
              </a:extLst>
            </p:cNvPr>
            <p:cNvSpPr/>
            <p:nvPr/>
          </p:nvSpPr>
          <p:spPr>
            <a:xfrm>
              <a:off x="3639208" y="1252876"/>
              <a:ext cx="8550586" cy="5411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45">
              <a:extLst>
                <a:ext uri="{FF2B5EF4-FFF2-40B4-BE49-F238E27FC236}">
                  <a16:creationId xmlns:a16="http://schemas.microsoft.com/office/drawing/2014/main" id="{AFB19174-FF73-4AD7-9830-751BD73FEB3A}"/>
                </a:ext>
              </a:extLst>
            </p:cNvPr>
            <p:cNvSpPr/>
            <p:nvPr/>
          </p:nvSpPr>
          <p:spPr>
            <a:xfrm>
              <a:off x="4920443" y="1918463"/>
              <a:ext cx="6858518" cy="39474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361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41168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just">
              <a:lnSpc>
                <a:spcPct val="94000"/>
              </a:lnSpc>
              <a:spcBef>
                <a:spcPts val="219"/>
              </a:spcBef>
            </a:pP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derivados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tales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como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futuros,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opciones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canjes pueden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ser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adecuados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para todos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los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inversionistas.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negociación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derivados 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involucra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 riesgo de pérdida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considerable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debería entender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completo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dichos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riesgos,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previo a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negociación.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Cualquier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referencia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desempeños 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pasados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indicativa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resultados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futuros.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Todas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referencias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futuros/opciones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son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realizadas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únicamente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nombre de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the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FCM 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Division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of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INTL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FCStone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Financial Inc.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Todas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referencias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ejecución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canjes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canjes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bilaterales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son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realizadas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únicamente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nombre de INTL 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FCStone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Markets, LLC.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Los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canjes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están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disponibles solamente 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contrapartes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elegibles.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Todas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observaciones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condiciones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económicas,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políticas y/o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mercado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pretenden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hacer referencia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cualquier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estrategia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negociación, elemento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promocional o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calidad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servicio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particular proporcionado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INTL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FCStone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Inc.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subsidiarias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deberían ser interpretadas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comentario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mercado.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Todas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recomendaciones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compra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 venta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un 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derivado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específico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declaraciones de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pronóstico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respecto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actividad </a:t>
            </a:r>
            <a:r>
              <a:rPr sz="1400" b="0" i="1" spc="-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mercado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-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el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precio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mismo deberían ser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interpretadas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como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una 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solicitación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en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cualquier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jurisdicción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en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donde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tal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oferta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solicitación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sería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legal.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El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contexto y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guía apropiados,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incluyendo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pero no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limitados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objetivos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9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negociación,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situaciones financieras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necesidades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particulares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público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previsto fueron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tomados en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cuenta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cuando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recomendación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fue 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preparada. Contacte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representante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cuenta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para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asesoría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específica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para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satisfacer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preferencias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metas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específicas.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Estos 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materiales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representan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opiniones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puntos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vista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del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autor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no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necesariamente reflejan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los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puntos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vista y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estrategias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empleadas 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INTL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FCStone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Inc.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subsidiarias.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preparación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tales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observaciones fue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realizada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base </a:t>
            </a:r>
            <a:r>
              <a:rPr sz="1400" b="0" i="1" spc="3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fuentes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información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que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consideran 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confiables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no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se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ha realizado ninguna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garantía 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representación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respecto a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la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precisión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dichas fuentes.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INTL </a:t>
            </a:r>
            <a:r>
              <a:rPr sz="1400" b="0" i="1" spc="-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FCStone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Inc.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y </a:t>
            </a:r>
            <a:r>
              <a:rPr sz="1400" b="0" i="1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sus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subsidiarias no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son 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responsables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cualquier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redistribución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este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material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terceros, o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cualquier decisión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de </a:t>
            </a:r>
            <a:r>
              <a:rPr sz="1400" b="0" i="1" spc="2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negociación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tomada </a:t>
            </a:r>
            <a:r>
              <a:rPr sz="1400" b="0" i="1" spc="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por </a:t>
            </a:r>
            <a:r>
              <a:rPr sz="1400" b="0" i="1" spc="2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personas </a:t>
            </a: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que </a:t>
            </a:r>
            <a:r>
              <a:rPr sz="1400" b="0" i="1" spc="5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no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están  destinadas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a </a:t>
            </a:r>
            <a:r>
              <a:rPr sz="1400" b="0" i="1" spc="3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leer </a:t>
            </a:r>
            <a:r>
              <a:rPr sz="1400" b="0" i="1" spc="1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este</a:t>
            </a:r>
            <a:r>
              <a:rPr sz="1400" b="0" i="1" spc="-30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1400" b="0" i="1" spc="1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material.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1075837" y="1010692"/>
            <a:ext cx="3004820" cy="367665"/>
          </a:xfrm>
          <a:prstGeom prst="rect">
            <a:avLst/>
          </a:prstGeom>
        </p:spPr>
        <p:txBody>
          <a:bodyPr vert="horz" wrap="square" lIns="0" tIns="1143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O" sz="2250" b="1" spc="-30" dirty="0">
                <a:solidFill>
                  <a:schemeClr val="accent1">
                    <a:lumMod val="50000"/>
                  </a:schemeClr>
                </a:solidFill>
              </a:rPr>
              <a:t>DECLARACION</a:t>
            </a:r>
            <a:r>
              <a:rPr lang="es-CO" sz="2250" b="1" spc="-27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250" b="1" spc="30" dirty="0">
                <a:solidFill>
                  <a:schemeClr val="accent1">
                    <a:lumMod val="50000"/>
                  </a:schemeClr>
                </a:solidFill>
              </a:rPr>
              <a:t>DE</a:t>
            </a:r>
            <a:r>
              <a:rPr lang="es-CO" sz="2250" b="1" spc="-18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2250" b="1" spc="-30" dirty="0">
                <a:solidFill>
                  <a:schemeClr val="accent1">
                    <a:lumMod val="50000"/>
                  </a:schemeClr>
                </a:solidFill>
              </a:rPr>
              <a:t>RIESGOS</a:t>
            </a:r>
            <a:endParaRPr lang="es-CO" sz="22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object 6"/>
          <p:cNvSpPr/>
          <p:nvPr/>
        </p:nvSpPr>
        <p:spPr>
          <a:xfrm>
            <a:off x="1075837" y="1378357"/>
            <a:ext cx="2997200" cy="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746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339123" y="267489"/>
            <a:ext cx="20297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Políticas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5710" y="1344887"/>
            <a:ext cx="3581399" cy="378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TRANSACCIONAL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marR="267335" indent="-285750" algn="just">
              <a:lnSpc>
                <a:spcPct val="88400"/>
              </a:lnSpc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Su objetivo es reducir la  diferencia de cambio al  mínimo.</a:t>
            </a:r>
          </a:p>
          <a:p>
            <a:pPr marL="285750" indent="-285750" algn="just">
              <a:lnSpc>
                <a:spcPct val="100000"/>
              </a:lnSpc>
              <a:buClr>
                <a:srgbClr val="1E1F2A"/>
              </a:buClr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marR="5080" indent="-285750" algn="just">
              <a:lnSpc>
                <a:spcPts val="1800"/>
              </a:lnSpc>
              <a:spcBef>
                <a:spcPts val="1425"/>
              </a:spcBef>
              <a:buFont typeface="Wingdings" panose="05000000000000000000" pitchFamily="2" charset="2"/>
              <a:buChar char="§"/>
              <a:tabLst>
                <a:tab pos="241300" algn="l"/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Realmente no disminuye la  volatilidad.</a:t>
            </a:r>
          </a:p>
          <a:p>
            <a:pPr marL="285750" indent="-285750" algn="just">
              <a:lnSpc>
                <a:spcPct val="100000"/>
              </a:lnSpc>
              <a:buClr>
                <a:srgbClr val="1E1F2A"/>
              </a:buClr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10"/>
              </a:spcBef>
              <a:buClr>
                <a:srgbClr val="1E1F2A"/>
              </a:buClr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marR="142875" indent="-285750" algn="just">
              <a:lnSpc>
                <a:spcPts val="1730"/>
              </a:lnSpc>
              <a:buFont typeface="Wingdings" panose="05000000000000000000" pitchFamily="2" charset="2"/>
              <a:buChar char="§"/>
              <a:tabLst>
                <a:tab pos="241300" algn="l"/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 largo plazo, sus costos  son la diferencia entre las  tasas spot y forward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DEB08B-A26A-4F46-BEE3-871B13CCE1EB}"/>
              </a:ext>
            </a:extLst>
          </p:cNvPr>
          <p:cNvGrpSpPr/>
          <p:nvPr/>
        </p:nvGrpSpPr>
        <p:grpSpPr>
          <a:xfrm>
            <a:off x="4427842" y="1155032"/>
            <a:ext cx="7761953" cy="5260769"/>
            <a:chOff x="3695078" y="166993"/>
            <a:chExt cx="9544812" cy="6187440"/>
          </a:xfrm>
        </p:grpSpPr>
        <p:sp>
          <p:nvSpPr>
            <p:cNvPr id="16" name="object 41">
              <a:extLst>
                <a:ext uri="{FF2B5EF4-FFF2-40B4-BE49-F238E27FC236}">
                  <a16:creationId xmlns:a16="http://schemas.microsoft.com/office/drawing/2014/main" id="{7E0426DC-C479-41BB-92FC-21841B0FC228}"/>
                </a:ext>
              </a:extLst>
            </p:cNvPr>
            <p:cNvSpPr/>
            <p:nvPr/>
          </p:nvSpPr>
          <p:spPr>
            <a:xfrm>
              <a:off x="3695078" y="166993"/>
              <a:ext cx="9544812" cy="6187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0">
              <a:extLst>
                <a:ext uri="{FF2B5EF4-FFF2-40B4-BE49-F238E27FC236}">
                  <a16:creationId xmlns:a16="http://schemas.microsoft.com/office/drawing/2014/main" id="{E6BB2538-F4BD-4015-955A-9F022E50B38F}"/>
                </a:ext>
              </a:extLst>
            </p:cNvPr>
            <p:cNvSpPr/>
            <p:nvPr/>
          </p:nvSpPr>
          <p:spPr>
            <a:xfrm>
              <a:off x="4947805" y="860411"/>
              <a:ext cx="7860792" cy="4550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666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38332" y="1481017"/>
            <a:ext cx="3581399" cy="412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PRESUPUESTO ANUAL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marR="94615" indent="-285750" algn="just">
              <a:lnSpc>
                <a:spcPct val="88400"/>
              </a:lnSpc>
              <a:buFont typeface="Wingdings" panose="05000000000000000000" pitchFamily="2" charset="2"/>
              <a:buChar char="§"/>
              <a:tabLst>
                <a:tab pos="241300" algn="l"/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Tiene un fuerte impacto en  los resultados de todo el  año.</a:t>
            </a:r>
          </a:p>
          <a:p>
            <a:pPr marL="285750" indent="-285750" algn="just">
              <a:lnSpc>
                <a:spcPct val="100000"/>
              </a:lnSpc>
              <a:buClr>
                <a:srgbClr val="1E1F2A"/>
              </a:buClr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marR="5080" indent="-285750" algn="just">
              <a:lnSpc>
                <a:spcPct val="90200"/>
              </a:lnSpc>
              <a:spcBef>
                <a:spcPts val="1455"/>
              </a:spcBef>
              <a:buFont typeface="Wingdings" panose="05000000000000000000" pitchFamily="2" charset="2"/>
              <a:buChar char="§"/>
              <a:tabLst>
                <a:tab pos="241300" algn="l"/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Reduce la volatilidad en  cada año, pero los cambios  de año vienen con grandes  movimientos.</a:t>
            </a:r>
          </a:p>
          <a:p>
            <a:pPr algn="just">
              <a:lnSpc>
                <a:spcPct val="100000"/>
              </a:lnSpc>
              <a:buClr>
                <a:srgbClr val="1E1F2A"/>
              </a:buClr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50"/>
              </a:spcBef>
              <a:buClr>
                <a:srgbClr val="1E1F2A"/>
              </a:buClr>
              <a:buFont typeface="Wingdings" panose="05000000000000000000" pitchFamily="2" charset="2"/>
              <a:buChar char="§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85750" marR="101600" indent="-285750" algn="just">
              <a:lnSpc>
                <a:spcPts val="1700"/>
              </a:lnSpc>
              <a:buFont typeface="Wingdings" panose="05000000000000000000" pitchFamily="2" charset="2"/>
              <a:buChar char="§"/>
              <a:tabLst>
                <a:tab pos="241300" algn="l"/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Difícil de mantener a largo  plazo.</a:t>
            </a:r>
          </a:p>
        </p:txBody>
      </p:sp>
      <p:sp>
        <p:nvSpPr>
          <p:cNvPr id="20" name="Rectángulo 1">
            <a:extLst>
              <a:ext uri="{FF2B5EF4-FFF2-40B4-BE49-F238E27FC236}">
                <a16:creationId xmlns:a16="http://schemas.microsoft.com/office/drawing/2014/main" id="{F1F4BDA2-2A3D-4AFE-A855-A3EFD7C154BF}"/>
              </a:ext>
            </a:extLst>
          </p:cNvPr>
          <p:cNvSpPr/>
          <p:nvPr/>
        </p:nvSpPr>
        <p:spPr>
          <a:xfrm>
            <a:off x="339123" y="308191"/>
            <a:ext cx="20297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Políticas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F6353-D92A-4330-A1B2-1022486EA42E}"/>
              </a:ext>
            </a:extLst>
          </p:cNvPr>
          <p:cNvGrpSpPr/>
          <p:nvPr/>
        </p:nvGrpSpPr>
        <p:grpSpPr>
          <a:xfrm>
            <a:off x="3744168" y="958765"/>
            <a:ext cx="8439203" cy="5664375"/>
            <a:chOff x="2632202" y="399541"/>
            <a:chExt cx="9544812" cy="6187440"/>
          </a:xfrm>
        </p:grpSpPr>
        <p:sp>
          <p:nvSpPr>
            <p:cNvPr id="22" name="object 37">
              <a:extLst>
                <a:ext uri="{FF2B5EF4-FFF2-40B4-BE49-F238E27FC236}">
                  <a16:creationId xmlns:a16="http://schemas.microsoft.com/office/drawing/2014/main" id="{817150D8-5987-4D1A-99E3-AFAD3955DF7C}"/>
                </a:ext>
              </a:extLst>
            </p:cNvPr>
            <p:cNvSpPr/>
            <p:nvPr/>
          </p:nvSpPr>
          <p:spPr>
            <a:xfrm>
              <a:off x="2632202" y="399541"/>
              <a:ext cx="9544812" cy="61874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6">
              <a:extLst>
                <a:ext uri="{FF2B5EF4-FFF2-40B4-BE49-F238E27FC236}">
                  <a16:creationId xmlns:a16="http://schemas.microsoft.com/office/drawing/2014/main" id="{DBCE11D0-55BA-4328-A80D-D174B0A42FCD}"/>
                </a:ext>
              </a:extLst>
            </p:cNvPr>
            <p:cNvSpPr/>
            <p:nvPr/>
          </p:nvSpPr>
          <p:spPr>
            <a:xfrm>
              <a:off x="3899915" y="1091522"/>
              <a:ext cx="7860792" cy="45491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613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71451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85546" y="1453878"/>
            <a:ext cx="3581399" cy="400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729" algn="just">
              <a:lnSpc>
                <a:spcPct val="141200"/>
              </a:lnSpc>
              <a:spcBef>
                <a:spcPts val="100"/>
              </a:spcBef>
            </a:pPr>
            <a:r>
              <a:rPr lang="es-CO" b="1" spc="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Palatino Linotype"/>
              </a:rPr>
              <a:t>MINIMIZAR</a:t>
            </a:r>
            <a:r>
              <a:rPr lang="es-CO" b="1" spc="13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Palatino Linotype"/>
              </a:rPr>
              <a:t> </a:t>
            </a:r>
            <a:r>
              <a:rPr lang="es-CO" b="1" spc="-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Palatino Linotype"/>
              </a:rPr>
              <a:t>VOLATILIDAD</a:t>
            </a:r>
            <a:endParaRPr lang="es-CO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Palatino Linotype"/>
            </a:endParaRPr>
          </a:p>
          <a:p>
            <a:pPr algn="just">
              <a:lnSpc>
                <a:spcPct val="100000"/>
              </a:lnSpc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lang="es-CO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marL="241300" marR="5080" indent="-229235" algn="just">
              <a:lnSpc>
                <a:spcPts val="17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Disminuye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la </a:t>
            </a:r>
            <a:r>
              <a:rPr lang="es-CO" spc="3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volatilidad </a:t>
            </a:r>
            <a:r>
              <a:rPr lang="es-CO" spc="-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de  </a:t>
            </a:r>
            <a:r>
              <a:rPr lang="es-CO" spc="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manera </a:t>
            </a:r>
            <a:r>
              <a:rPr lang="es-CO" spc="-4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muy</a:t>
            </a:r>
            <a:r>
              <a:rPr lang="es-CO" spc="15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importante.</a:t>
            </a:r>
            <a:endParaRPr lang="es-CO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marL="241300" marR="77470" indent="-229235" algn="just">
              <a:lnSpc>
                <a:spcPct val="88400"/>
              </a:lnSpc>
              <a:spcBef>
                <a:spcPts val="16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s-CO" spc="-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Ante </a:t>
            </a:r>
            <a:r>
              <a:rPr lang="es-CO" spc="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escenarios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alcistas  </a:t>
            </a:r>
            <a:r>
              <a:rPr lang="es-CO" spc="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(bajistas) reduce </a:t>
            </a:r>
            <a:r>
              <a:rPr lang="es-CO" spc="3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la 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velocidad del </a:t>
            </a: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movimiento, 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pero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el </a:t>
            </a:r>
            <a:r>
              <a:rPr lang="es-CO" spc="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impacto </a:t>
            </a:r>
            <a:r>
              <a:rPr lang="es-CO" spc="3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llega 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eventualmente.</a:t>
            </a:r>
            <a:endParaRPr lang="es-CO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1E1F2A"/>
              </a:buClr>
              <a:buFont typeface="Arial"/>
              <a:buChar char="•"/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marL="241300" marR="537210" indent="-229235" algn="just">
              <a:lnSpc>
                <a:spcPts val="17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La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implementación </a:t>
            </a:r>
            <a:r>
              <a:rPr lang="es-CO" spc="-2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es  </a:t>
            </a:r>
            <a:r>
              <a:rPr lang="es-CO" spc="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sistemática </a:t>
            </a: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y</a:t>
            </a:r>
            <a:r>
              <a:rPr lang="es-CO" spc="9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lang="es-CO" spc="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sencilla.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Lucida Sans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0235E9BF-B7E7-4134-9C8B-259B3081A845}"/>
              </a:ext>
            </a:extLst>
          </p:cNvPr>
          <p:cNvSpPr/>
          <p:nvPr/>
        </p:nvSpPr>
        <p:spPr>
          <a:xfrm>
            <a:off x="339123" y="308191"/>
            <a:ext cx="20297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Políticas </a:t>
            </a:r>
          </a:p>
        </p:txBody>
      </p:sp>
      <p:sp>
        <p:nvSpPr>
          <p:cNvPr id="16" name="object 37">
            <a:extLst>
              <a:ext uri="{FF2B5EF4-FFF2-40B4-BE49-F238E27FC236}">
                <a16:creationId xmlns:a16="http://schemas.microsoft.com/office/drawing/2014/main" id="{DC65D94E-1A26-49BF-BDA3-22E564051127}"/>
              </a:ext>
            </a:extLst>
          </p:cNvPr>
          <p:cNvSpPr/>
          <p:nvPr/>
        </p:nvSpPr>
        <p:spPr>
          <a:xfrm>
            <a:off x="3476654" y="923744"/>
            <a:ext cx="8702842" cy="5635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46">
            <a:extLst>
              <a:ext uri="{FF2B5EF4-FFF2-40B4-BE49-F238E27FC236}">
                <a16:creationId xmlns:a16="http://schemas.microsoft.com/office/drawing/2014/main" id="{DF328A26-F2DD-4AF4-992C-45A19659BC63}"/>
              </a:ext>
            </a:extLst>
          </p:cNvPr>
          <p:cNvSpPr/>
          <p:nvPr/>
        </p:nvSpPr>
        <p:spPr>
          <a:xfrm>
            <a:off x="4580829" y="1469920"/>
            <a:ext cx="7167373" cy="4147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636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9" y="313418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/>
          <p:cNvSpPr txBox="1"/>
          <p:nvPr/>
        </p:nvSpPr>
        <p:spPr>
          <a:xfrm>
            <a:off x="1075837" y="1962697"/>
            <a:ext cx="10370820" cy="67454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0" i="1" spc="5" dirty="0">
                <a:solidFill>
                  <a:schemeClr val="tx2">
                    <a:lumMod val="75000"/>
                  </a:schemeClr>
                </a:solidFill>
                <a:latin typeface="Calibri Light"/>
                <a:cs typeface="Calibri Light"/>
              </a:rPr>
              <a:t>.</a:t>
            </a:r>
            <a:endParaRPr sz="1400" dirty="0">
              <a:solidFill>
                <a:schemeClr val="tx2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75836" y="6386933"/>
            <a:ext cx="10370821" cy="276999"/>
            <a:chOff x="1075837" y="6109982"/>
            <a:chExt cx="10370821" cy="2769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876533" y="356646"/>
            <a:ext cx="503695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Decisiones de cobertura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6533" y="944228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Tipos de riesgos</a:t>
            </a:r>
            <a:endParaRPr lang="en-US" sz="2800" b="1" spc="-200" dirty="0">
              <a:solidFill>
                <a:srgbClr val="1F2A5C"/>
              </a:solidFill>
              <a:latin typeface="Bookman Old Style"/>
              <a:cs typeface="Bookman Old Style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85118" y="1961131"/>
            <a:ext cx="3906882" cy="255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895">
              <a:lnSpc>
                <a:spcPts val="1700"/>
              </a:lnSpc>
              <a:spcBef>
                <a:spcPts val="335"/>
              </a:spcBef>
            </a:pPr>
            <a:r>
              <a:rPr lang="es-CO" spc="-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Al </a:t>
            </a: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cubrir </a:t>
            </a:r>
            <a:r>
              <a:rPr lang="es-CO" spc="-2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FX</a:t>
            </a:r>
            <a:r>
              <a:rPr lang="es-CO" spc="-2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:</a:t>
            </a:r>
            <a:endParaRPr lang="es-CO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marL="241300" marR="182880" indent="-229235" algn="just">
              <a:lnSpc>
                <a:spcPts val="1700"/>
              </a:lnSpc>
              <a:spcBef>
                <a:spcPts val="16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Entienda </a:t>
            </a:r>
            <a:r>
              <a:rPr lang="es-CO" spc="-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los </a:t>
            </a:r>
            <a:r>
              <a:rPr lang="es-CO" spc="-2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costos </a:t>
            </a:r>
            <a:r>
              <a:rPr lang="es-CO" spc="-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de</a:t>
            </a:r>
            <a:r>
              <a:rPr lang="es-CO" spc="-1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 </a:t>
            </a: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las  coberturas.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Lucida Sans"/>
            </a:endParaRPr>
          </a:p>
          <a:p>
            <a:pPr algn="just">
              <a:lnSpc>
                <a:spcPct val="100000"/>
              </a:lnSpc>
              <a:buClr>
                <a:srgbClr val="1E1F2A"/>
              </a:buClr>
              <a:buFont typeface="Arial"/>
              <a:buChar char="•"/>
            </a:pPr>
            <a:endParaRPr lang="es-CO" sz="24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Times New Roman"/>
            </a:endParaRPr>
          </a:p>
          <a:p>
            <a:pPr marL="241300" marR="5080" indent="-229235">
              <a:lnSpc>
                <a:spcPct val="90300"/>
              </a:lnSpc>
              <a:spcBef>
                <a:spcPts val="142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Diseñe </a:t>
            </a:r>
            <a:r>
              <a:rPr lang="es-CO" spc="-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y </a:t>
            </a:r>
            <a:r>
              <a:rPr lang="es-CO" spc="3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analice </a:t>
            </a:r>
            <a:r>
              <a:rPr lang="es-CO" spc="1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diferentes  estrategias </a:t>
            </a:r>
            <a:r>
              <a:rPr lang="es-CO" spc="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para  </a:t>
            </a:r>
            <a:r>
              <a:rPr lang="es-CO" spc="2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seleccionar </a:t>
            </a:r>
            <a:r>
              <a:rPr lang="es-CO" spc="1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la </a:t>
            </a:r>
            <a:r>
              <a:rPr lang="es-CO" spc="-4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más  </a:t>
            </a:r>
            <a:r>
              <a:rPr lang="es-CO" spc="5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Lucida Sans"/>
              </a:rPr>
              <a:t>adecuada.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cs typeface="Lucida Sans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</a:pPr>
            <a:endParaRPr lang="es-CO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7BE0583-36FD-4789-ADE3-853220511C19}"/>
              </a:ext>
            </a:extLst>
          </p:cNvPr>
          <p:cNvSpPr/>
          <p:nvPr/>
        </p:nvSpPr>
        <p:spPr>
          <a:xfrm>
            <a:off x="-116741" y="944228"/>
            <a:ext cx="8534409" cy="5254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77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54" y="1234732"/>
            <a:ext cx="2395641" cy="18908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76" y="3203326"/>
            <a:ext cx="2501774" cy="18124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3" y="469898"/>
            <a:ext cx="2847618" cy="463016"/>
          </a:xfrm>
          <a:prstGeom prst="rect">
            <a:avLst/>
          </a:prstGeom>
        </p:spPr>
      </p:pic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42203" y="5204637"/>
            <a:ext cx="327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Sesión 3</a:t>
            </a:r>
            <a:endParaRPr lang="es-CO" sz="3600" dirty="0">
              <a:latin typeface="Bookman Old Style"/>
              <a:cs typeface="Bookman Old Style"/>
            </a:endParaRPr>
          </a:p>
        </p:txBody>
      </p:sp>
      <p:sp>
        <p:nvSpPr>
          <p:cNvPr id="11" name="object 32"/>
          <p:cNvSpPr/>
          <p:nvPr/>
        </p:nvSpPr>
        <p:spPr>
          <a:xfrm>
            <a:off x="3914540" y="13137"/>
            <a:ext cx="8253046" cy="6827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3995805" y="2952984"/>
            <a:ext cx="8183988" cy="1357630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/>
          <p:cNvSpPr/>
          <p:nvPr/>
        </p:nvSpPr>
        <p:spPr>
          <a:xfrm flipV="1">
            <a:off x="4302133" y="3968963"/>
            <a:ext cx="7756265" cy="57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 txBox="1">
            <a:spLocks/>
          </p:cNvSpPr>
          <p:nvPr/>
        </p:nvSpPr>
        <p:spPr>
          <a:xfrm flipH="1">
            <a:off x="4302133" y="2825155"/>
            <a:ext cx="7372767" cy="124393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CO" sz="40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Coberturas Cambiarias y contabilidad de Coberturas</a:t>
            </a:r>
            <a:endParaRPr lang="es-CO" sz="4000" b="1" dirty="0">
              <a:latin typeface="Bookman Old Style" panose="02050604050505020204" pitchFamily="18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6742478" y="4498398"/>
            <a:ext cx="3597131" cy="2342417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254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4007243" y="-22608"/>
            <a:ext cx="8193463" cy="6880608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b="1" dirty="0">
              <a:latin typeface="Bookman Old Style" panose="02050604050505020204" pitchFamily="18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6734548" y="4189310"/>
            <a:ext cx="3605061" cy="2651506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upo 30"/>
          <p:cNvGrpSpPr/>
          <p:nvPr/>
        </p:nvGrpSpPr>
        <p:grpSpPr>
          <a:xfrm>
            <a:off x="380914" y="539742"/>
            <a:ext cx="3443358" cy="5804799"/>
            <a:chOff x="505014" y="469898"/>
            <a:chExt cx="3443358" cy="580479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54" y="1234732"/>
              <a:ext cx="2395641" cy="189087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776" y="3203326"/>
              <a:ext cx="2501774" cy="181243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3" y="469898"/>
              <a:ext cx="2847618" cy="463016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05014" y="5628366"/>
              <a:ext cx="305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lang="es-CO" sz="3600" dirty="0">
                <a:latin typeface="Bookman Old Style"/>
                <a:cs typeface="Bookman Old Style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744514" y="5093477"/>
              <a:ext cx="3203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CO" sz="36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Sesión 3</a:t>
              </a:r>
              <a:endParaRPr lang="es-CO" sz="3600" dirty="0">
                <a:latin typeface="Bookman Old Style"/>
                <a:cs typeface="Bookman Old Style"/>
              </a:endParaRPr>
            </a:p>
          </p:txBody>
        </p:sp>
      </p:grpSp>
      <p:sp>
        <p:nvSpPr>
          <p:cNvPr id="70" name="object 6"/>
          <p:cNvSpPr/>
          <p:nvPr/>
        </p:nvSpPr>
        <p:spPr>
          <a:xfrm>
            <a:off x="3974454" y="-49904"/>
            <a:ext cx="8259039" cy="6935199"/>
          </a:xfrm>
          <a:custGeom>
            <a:avLst/>
            <a:gdLst/>
            <a:ahLst/>
            <a:cxnLst/>
            <a:rect l="l" t="t" r="r" b="b"/>
            <a:pathLst>
              <a:path w="1374775" h="150495">
                <a:moveTo>
                  <a:pt x="0" y="149999"/>
                </a:moveTo>
                <a:lnTo>
                  <a:pt x="1374521" y="149999"/>
                </a:lnTo>
                <a:lnTo>
                  <a:pt x="1374521" y="0"/>
                </a:lnTo>
                <a:lnTo>
                  <a:pt x="0" y="0"/>
                </a:lnTo>
                <a:lnTo>
                  <a:pt x="0" y="149999"/>
                </a:lnTo>
                <a:close/>
              </a:path>
            </a:pathLst>
          </a:custGeom>
          <a:solidFill>
            <a:srgbClr val="AAB3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6"/>
          <p:cNvSpPr txBox="1">
            <a:spLocks/>
          </p:cNvSpPr>
          <p:nvPr/>
        </p:nvSpPr>
        <p:spPr>
          <a:xfrm>
            <a:off x="1909065" y="482280"/>
            <a:ext cx="8295574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ea typeface="+mn-ea"/>
                <a:cs typeface="Bookman Old Style"/>
              </a:rPr>
              <a:t>Presentado</a:t>
            </a: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s-CO" sz="3600" b="1" spc="-200" dirty="0">
                <a:solidFill>
                  <a:srgbClr val="1F2A5C"/>
                </a:solidFill>
                <a:latin typeface="Bookman Old Style"/>
                <a:ea typeface="+mn-ea"/>
                <a:cs typeface="Bookman Old Style"/>
              </a:rPr>
              <a:t>por:</a:t>
            </a: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sz="3200" b="1" dirty="0">
              <a:latin typeface="Bookman Old Style" panose="0205060405050502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023210" y="1373999"/>
            <a:ext cx="5844891" cy="1998796"/>
            <a:chOff x="4632245" y="721949"/>
            <a:chExt cx="5006736" cy="1908904"/>
          </a:xfrm>
        </p:grpSpPr>
        <p:grpSp>
          <p:nvGrpSpPr>
            <p:cNvPr id="26" name="Grupo 25"/>
            <p:cNvGrpSpPr/>
            <p:nvPr/>
          </p:nvGrpSpPr>
          <p:grpSpPr>
            <a:xfrm>
              <a:off x="4632245" y="721949"/>
              <a:ext cx="5006736" cy="1876143"/>
              <a:chOff x="5408207" y="1653619"/>
              <a:chExt cx="6348445" cy="2401172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5408207" y="1653619"/>
                <a:ext cx="6348445" cy="2401172"/>
                <a:chOff x="5717023" y="4074778"/>
                <a:chExt cx="6348445" cy="2401171"/>
              </a:xfrm>
            </p:grpSpPr>
            <p:sp>
              <p:nvSpPr>
                <p:cNvPr id="32" name="Terminador 31"/>
                <p:cNvSpPr/>
                <p:nvPr/>
              </p:nvSpPr>
              <p:spPr>
                <a:xfrm>
                  <a:off x="5929390" y="4104414"/>
                  <a:ext cx="6136078" cy="2371535"/>
                </a:xfrm>
                <a:prstGeom prst="flowChartTermina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3" name="Conector 32"/>
                <p:cNvSpPr/>
                <p:nvPr/>
              </p:nvSpPr>
              <p:spPr>
                <a:xfrm>
                  <a:off x="5717023" y="4074778"/>
                  <a:ext cx="2225616" cy="2371537"/>
                </a:xfrm>
                <a:prstGeom prst="flowChartConnector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8227225" y="2233512"/>
                <a:ext cx="2726158" cy="1581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2000" b="1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Diego Pilar</a:t>
                </a:r>
              </a:p>
              <a:p>
                <a:r>
                  <a:rPr lang="es-CO" sz="2000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Managing Director Oficina de Representación </a:t>
                </a:r>
              </a:p>
            </p:txBody>
          </p:sp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2246" y="783804"/>
              <a:ext cx="1755244" cy="184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CuadroTexto 9"/>
          <p:cNvSpPr txBox="1"/>
          <p:nvPr/>
        </p:nvSpPr>
        <p:spPr>
          <a:xfrm>
            <a:off x="4286249" y="3980399"/>
            <a:ext cx="762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Registro de las coberturas cambiarias en los estados financieros.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125856" y="6433910"/>
            <a:ext cx="10370821" cy="276999"/>
            <a:chOff x="1075837" y="6109982"/>
            <a:chExt cx="10370821" cy="276999"/>
          </a:xfrm>
        </p:grpSpPr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6" name="CuadroTexto 35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935352" y="1370950"/>
            <a:ext cx="5827200" cy="2080746"/>
            <a:chOff x="4847359" y="571904"/>
            <a:chExt cx="6457438" cy="2371537"/>
          </a:xfrm>
        </p:grpSpPr>
        <p:grpSp>
          <p:nvGrpSpPr>
            <p:cNvPr id="44" name="Grupo 43"/>
            <p:cNvGrpSpPr/>
            <p:nvPr/>
          </p:nvGrpSpPr>
          <p:grpSpPr>
            <a:xfrm>
              <a:off x="4847359" y="571904"/>
              <a:ext cx="6457438" cy="2371537"/>
              <a:chOff x="5156175" y="2993064"/>
              <a:chExt cx="6457438" cy="2371537"/>
            </a:xfrm>
          </p:grpSpPr>
          <p:sp>
            <p:nvSpPr>
              <p:cNvPr id="46" name="Terminador 45"/>
              <p:cNvSpPr/>
              <p:nvPr/>
            </p:nvSpPr>
            <p:spPr>
              <a:xfrm>
                <a:off x="5477535" y="2993065"/>
                <a:ext cx="6136078" cy="2371536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7" name="Conector 46"/>
              <p:cNvSpPr/>
              <p:nvPr/>
            </p:nvSpPr>
            <p:spPr>
              <a:xfrm>
                <a:off x="5156175" y="2993064"/>
                <a:ext cx="2407187" cy="2371537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5" name="CuadroTexto 44"/>
            <p:cNvSpPr txBox="1"/>
            <p:nvPr/>
          </p:nvSpPr>
          <p:spPr>
            <a:xfrm>
              <a:off x="7894715" y="1016199"/>
              <a:ext cx="2987709" cy="16616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Andrea Morales</a:t>
              </a:r>
            </a:p>
            <a:p>
              <a:r>
                <a:rPr lang="es-CO" sz="2000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Accounting and Taxes</a:t>
              </a:r>
            </a:p>
            <a:p>
              <a:r>
                <a:rPr lang="es-CO" sz="2000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Consultant</a:t>
              </a: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4986" y="1280341"/>
            <a:ext cx="2138062" cy="2216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178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0"/>
            <a:ext cx="368858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98028" y="1019691"/>
            <a:ext cx="105532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Estructura del balance en las compañías</a:t>
            </a:r>
            <a:endParaRPr lang="es-CO" sz="3400" dirty="0">
              <a:latin typeface="Bookman Old Style"/>
              <a:cs typeface="Bookman Old Style"/>
            </a:endParaRPr>
          </a:p>
          <a:p>
            <a:endParaRPr lang="es-CO" sz="3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020335" y="2565672"/>
            <a:ext cx="3995585" cy="1200329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Deudas, obligaciones financieras, cuentas por pagar, compromisos en firme y la financiación con bonos.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140100D-CA3C-498E-B94E-AC55E0DFF378}"/>
              </a:ext>
            </a:extLst>
          </p:cNvPr>
          <p:cNvSpPr/>
          <p:nvPr/>
        </p:nvSpPr>
        <p:spPr>
          <a:xfrm>
            <a:off x="1220800" y="2439140"/>
            <a:ext cx="3074894" cy="188868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16E0FE8-ECB7-4C83-8EDF-727A337058CF}"/>
              </a:ext>
            </a:extLst>
          </p:cNvPr>
          <p:cNvSpPr/>
          <p:nvPr/>
        </p:nvSpPr>
        <p:spPr>
          <a:xfrm>
            <a:off x="4332098" y="2446448"/>
            <a:ext cx="3074894" cy="937035"/>
          </a:xfrm>
          <a:prstGeom prst="rect">
            <a:avLst/>
          </a:prstGeom>
          <a:solidFill>
            <a:schemeClr val="accent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4AD4B38-3014-4069-A4D0-5AA275B33E1C}"/>
              </a:ext>
            </a:extLst>
          </p:cNvPr>
          <p:cNvSpPr/>
          <p:nvPr/>
        </p:nvSpPr>
        <p:spPr>
          <a:xfrm>
            <a:off x="4347882" y="3401883"/>
            <a:ext cx="3074894" cy="937035"/>
          </a:xfrm>
          <a:prstGeom prst="rect">
            <a:avLst/>
          </a:prstGeom>
          <a:solidFill>
            <a:schemeClr val="accent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07807B7-B017-4AB2-801F-96B67355E08E}"/>
              </a:ext>
            </a:extLst>
          </p:cNvPr>
          <p:cNvSpPr txBox="1"/>
          <p:nvPr/>
        </p:nvSpPr>
        <p:spPr>
          <a:xfrm>
            <a:off x="2000822" y="3108431"/>
            <a:ext cx="17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ACTIVOS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F49EF46-04C6-4160-866E-64801CDEA673}"/>
              </a:ext>
            </a:extLst>
          </p:cNvPr>
          <p:cNvSpPr txBox="1"/>
          <p:nvPr/>
        </p:nvSpPr>
        <p:spPr>
          <a:xfrm>
            <a:off x="5105310" y="2796504"/>
            <a:ext cx="156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PASIVOS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10D954DA-E3E9-4212-B827-11AFBEA944F0}"/>
              </a:ext>
            </a:extLst>
          </p:cNvPr>
          <p:cNvSpPr txBox="1"/>
          <p:nvPr/>
        </p:nvSpPr>
        <p:spPr>
          <a:xfrm>
            <a:off x="4864270" y="3685734"/>
            <a:ext cx="188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PATRIMONIO</a:t>
            </a:r>
          </a:p>
        </p:txBody>
      </p:sp>
      <p:cxnSp>
        <p:nvCxnSpPr>
          <p:cNvPr id="17" name="Connector: Elbow 12">
            <a:extLst>
              <a:ext uri="{FF2B5EF4-FFF2-40B4-BE49-F238E27FC236}">
                <a16:creationId xmlns:a16="http://schemas.microsoft.com/office/drawing/2014/main" id="{365BBF2A-E256-469F-9A00-7D530B06FE78}"/>
              </a:ext>
            </a:extLst>
          </p:cNvPr>
          <p:cNvCxnSpPr>
            <a:cxnSpLocks/>
          </p:cNvCxnSpPr>
          <p:nvPr/>
        </p:nvCxnSpPr>
        <p:spPr>
          <a:xfrm flipV="1">
            <a:off x="6866457" y="3096171"/>
            <a:ext cx="1081070" cy="4590"/>
          </a:xfrm>
          <a:prstGeom prst="bent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nector: Elbow 12">
            <a:extLst>
              <a:ext uri="{FF2B5EF4-FFF2-40B4-BE49-F238E27FC236}">
                <a16:creationId xmlns:a16="http://schemas.microsoft.com/office/drawing/2014/main" id="{365BBF2A-E256-469F-9A00-7D530B06FE78}"/>
              </a:ext>
            </a:extLst>
          </p:cNvPr>
          <p:cNvCxnSpPr>
            <a:cxnSpLocks/>
          </p:cNvCxnSpPr>
          <p:nvPr/>
        </p:nvCxnSpPr>
        <p:spPr>
          <a:xfrm rot="5400000">
            <a:off x="2273285" y="4657709"/>
            <a:ext cx="1063506" cy="5397"/>
          </a:xfrm>
          <a:prstGeom prst="bentConnector3">
            <a:avLst>
              <a:gd name="adj1" fmla="val 56744"/>
            </a:avLst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Connector: Elbow 12">
            <a:extLst>
              <a:ext uri="{FF2B5EF4-FFF2-40B4-BE49-F238E27FC236}">
                <a16:creationId xmlns:a16="http://schemas.microsoft.com/office/drawing/2014/main" id="{365BBF2A-E256-469F-9A00-7D530B06FE78}"/>
              </a:ext>
            </a:extLst>
          </p:cNvPr>
          <p:cNvCxnSpPr>
            <a:cxnSpLocks/>
          </p:cNvCxnSpPr>
          <p:nvPr/>
        </p:nvCxnSpPr>
        <p:spPr>
          <a:xfrm rot="5400000">
            <a:off x="5545577" y="4627337"/>
            <a:ext cx="1063506" cy="5397"/>
          </a:xfrm>
          <a:prstGeom prst="bentConnector3">
            <a:avLst>
              <a:gd name="adj1" fmla="val 56744"/>
            </a:avLst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4695661" y="5205005"/>
            <a:ext cx="3251866" cy="120032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Utilidad del ejercicio, utilidades acumuladas, financiación con acciones, inversiones de capital.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174693" y="5242887"/>
            <a:ext cx="3121001" cy="120032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Cartera, Caja y bancos, inversiones, instrumentos financieros, bienes, derechos y acciones.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2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CE802E5-54E5-4218-A3EA-AC959575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4" y="270456"/>
            <a:ext cx="7204075" cy="4503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s-ES_tradnl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EXPORTACIÓN MUNDIAL MAÍZ (MTM)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4" name="CuadroTexto 25">
            <a:extLst>
              <a:ext uri="{FF2B5EF4-FFF2-40B4-BE49-F238E27FC236}">
                <a16:creationId xmlns:a16="http://schemas.microsoft.com/office/drawing/2014/main" id="{0B23C760-DD44-421D-8575-18E8003C6409}"/>
              </a:ext>
            </a:extLst>
          </p:cNvPr>
          <p:cNvSpPr txBox="1"/>
          <p:nvPr/>
        </p:nvSpPr>
        <p:spPr>
          <a:xfrm>
            <a:off x="7350717" y="4035873"/>
            <a:ext cx="385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.</a:t>
            </a:r>
            <a:endParaRPr lang="es-MX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C7ABD-1CD2-41EE-91E1-E9843EE39832}"/>
              </a:ext>
            </a:extLst>
          </p:cNvPr>
          <p:cNvSpPr txBox="1"/>
          <p:nvPr/>
        </p:nvSpPr>
        <p:spPr>
          <a:xfrm>
            <a:off x="4478125" y="31829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D09E5-8151-401B-B3C3-92664988B1EC}"/>
              </a:ext>
            </a:extLst>
          </p:cNvPr>
          <p:cNvSpPr txBox="1"/>
          <p:nvPr/>
        </p:nvSpPr>
        <p:spPr>
          <a:xfrm>
            <a:off x="4243637" y="238241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52306-3856-4061-883B-990CD0FB8BF0}"/>
              </a:ext>
            </a:extLst>
          </p:cNvPr>
          <p:cNvSpPr txBox="1"/>
          <p:nvPr/>
        </p:nvSpPr>
        <p:spPr>
          <a:xfrm>
            <a:off x="3297231" y="156259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836D9A-51D5-4F41-8486-62C9154AB7C7}"/>
              </a:ext>
            </a:extLst>
          </p:cNvPr>
          <p:cNvSpPr txBox="1"/>
          <p:nvPr/>
        </p:nvSpPr>
        <p:spPr>
          <a:xfrm>
            <a:off x="723900" y="494441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INSTRUMENTO FINANCIEROS DERIVADOS CON FINES DE COBERTURA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8C3E8-7E49-43F3-8A7A-99AA107EDD12}"/>
              </a:ext>
            </a:extLst>
          </p:cNvPr>
          <p:cNvSpPr txBox="1"/>
          <p:nvPr/>
        </p:nvSpPr>
        <p:spPr>
          <a:xfrm>
            <a:off x="1004609" y="720431"/>
            <a:ext cx="904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Instrumentos financieros de cobertura</a:t>
            </a:r>
            <a:endParaRPr lang="es-CO" sz="3600" dirty="0">
              <a:latin typeface="Bookman Old Style"/>
              <a:cs typeface="Bookman Old Style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973261" y="1915378"/>
            <a:ext cx="8079086" cy="1866536"/>
            <a:chOff x="1973261" y="1915378"/>
            <a:chExt cx="8079086" cy="1866536"/>
          </a:xfrm>
        </p:grpSpPr>
        <p:sp>
          <p:nvSpPr>
            <p:cNvPr id="7" name="Forma libre 6"/>
            <p:cNvSpPr/>
            <p:nvPr/>
          </p:nvSpPr>
          <p:spPr>
            <a:xfrm>
              <a:off x="5929841" y="2644794"/>
              <a:ext cx="2907076" cy="6181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2878"/>
                  </a:lnTo>
                  <a:lnTo>
                    <a:pt x="2907076" y="362878"/>
                  </a:lnTo>
                  <a:lnTo>
                    <a:pt x="2907076" y="618118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5884121" y="2644794"/>
              <a:ext cx="91440" cy="5959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0709"/>
                  </a:lnTo>
                  <a:lnTo>
                    <a:pt x="52818" y="340709"/>
                  </a:lnTo>
                  <a:lnTo>
                    <a:pt x="52818" y="595949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bre 8"/>
            <p:cNvSpPr/>
            <p:nvPr/>
          </p:nvSpPr>
          <p:spPr>
            <a:xfrm>
              <a:off x="3020256" y="2644794"/>
              <a:ext cx="2909584" cy="621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09584" y="0"/>
                  </a:moveTo>
                  <a:lnTo>
                    <a:pt x="2909584" y="365868"/>
                  </a:lnTo>
                  <a:lnTo>
                    <a:pt x="0" y="365868"/>
                  </a:lnTo>
                  <a:lnTo>
                    <a:pt x="0" y="621108"/>
                  </a:lnTo>
                </a:path>
              </a:pathLst>
            </a:custGeom>
            <a:noFill/>
            <a:ln w="381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4838543" y="1915378"/>
              <a:ext cx="2182595" cy="729415"/>
            </a:xfrm>
            <a:custGeom>
              <a:avLst/>
              <a:gdLst>
                <a:gd name="connsiteX0" fmla="*/ 0 w 2182595"/>
                <a:gd name="connsiteY0" fmla="*/ 0 h 729415"/>
                <a:gd name="connsiteX1" fmla="*/ 2182595 w 2182595"/>
                <a:gd name="connsiteY1" fmla="*/ 0 h 729415"/>
                <a:gd name="connsiteX2" fmla="*/ 2182595 w 2182595"/>
                <a:gd name="connsiteY2" fmla="*/ 729415 h 729415"/>
                <a:gd name="connsiteX3" fmla="*/ 0 w 2182595"/>
                <a:gd name="connsiteY3" fmla="*/ 729415 h 729415"/>
                <a:gd name="connsiteX4" fmla="*/ 0 w 2182595"/>
                <a:gd name="connsiteY4" fmla="*/ 0 h 7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595" h="729415">
                  <a:moveTo>
                    <a:pt x="0" y="0"/>
                  </a:moveTo>
                  <a:lnTo>
                    <a:pt x="2182595" y="0"/>
                  </a:lnTo>
                  <a:lnTo>
                    <a:pt x="2182595" y="729415"/>
                  </a:lnTo>
                  <a:lnTo>
                    <a:pt x="0" y="72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000" b="1" kern="1200" dirty="0">
                  <a:latin typeface="Century Gothic" panose="020B0502020202020204" pitchFamily="34" charset="0"/>
                </a:rPr>
                <a:t>Instrumentos financieros</a:t>
              </a: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1973261" y="3265903"/>
              <a:ext cx="2093990" cy="496478"/>
            </a:xfrm>
            <a:custGeom>
              <a:avLst/>
              <a:gdLst>
                <a:gd name="connsiteX0" fmla="*/ 0 w 2093990"/>
                <a:gd name="connsiteY0" fmla="*/ 0 h 496478"/>
                <a:gd name="connsiteX1" fmla="*/ 2093990 w 2093990"/>
                <a:gd name="connsiteY1" fmla="*/ 0 h 496478"/>
                <a:gd name="connsiteX2" fmla="*/ 2093990 w 2093990"/>
                <a:gd name="connsiteY2" fmla="*/ 496478 h 496478"/>
                <a:gd name="connsiteX3" fmla="*/ 0 w 2093990"/>
                <a:gd name="connsiteY3" fmla="*/ 496478 h 496478"/>
                <a:gd name="connsiteX4" fmla="*/ 0 w 2093990"/>
                <a:gd name="connsiteY4" fmla="*/ 0 h 49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990" h="496478">
                  <a:moveTo>
                    <a:pt x="0" y="0"/>
                  </a:moveTo>
                  <a:lnTo>
                    <a:pt x="2093990" y="0"/>
                  </a:lnTo>
                  <a:lnTo>
                    <a:pt x="2093990" y="496478"/>
                  </a:lnTo>
                  <a:lnTo>
                    <a:pt x="0" y="496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Century Gothic" panose="020B0502020202020204" pitchFamily="34" charset="0"/>
                </a:rPr>
                <a:t>Primarios</a:t>
              </a: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4646043" y="3240744"/>
              <a:ext cx="2581791" cy="541170"/>
            </a:xfrm>
            <a:custGeom>
              <a:avLst/>
              <a:gdLst>
                <a:gd name="connsiteX0" fmla="*/ 0 w 2581791"/>
                <a:gd name="connsiteY0" fmla="*/ 0 h 541170"/>
                <a:gd name="connsiteX1" fmla="*/ 2581791 w 2581791"/>
                <a:gd name="connsiteY1" fmla="*/ 0 h 541170"/>
                <a:gd name="connsiteX2" fmla="*/ 2581791 w 2581791"/>
                <a:gd name="connsiteY2" fmla="*/ 541170 h 541170"/>
                <a:gd name="connsiteX3" fmla="*/ 0 w 2581791"/>
                <a:gd name="connsiteY3" fmla="*/ 541170 h 541170"/>
                <a:gd name="connsiteX4" fmla="*/ 0 w 2581791"/>
                <a:gd name="connsiteY4" fmla="*/ 0 h 5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791" h="541170">
                  <a:moveTo>
                    <a:pt x="0" y="0"/>
                  </a:moveTo>
                  <a:lnTo>
                    <a:pt x="2581791" y="0"/>
                  </a:lnTo>
                  <a:lnTo>
                    <a:pt x="2581791" y="541170"/>
                  </a:lnTo>
                  <a:lnTo>
                    <a:pt x="0" y="541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Century Gothic" panose="020B0502020202020204" pitchFamily="34" charset="0"/>
                </a:rPr>
                <a:t>Derivados</a:t>
              </a:r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7621488" y="3262913"/>
              <a:ext cx="2430859" cy="481395"/>
            </a:xfrm>
            <a:custGeom>
              <a:avLst/>
              <a:gdLst>
                <a:gd name="connsiteX0" fmla="*/ 0 w 2430859"/>
                <a:gd name="connsiteY0" fmla="*/ 0 h 481395"/>
                <a:gd name="connsiteX1" fmla="*/ 2430859 w 2430859"/>
                <a:gd name="connsiteY1" fmla="*/ 0 h 481395"/>
                <a:gd name="connsiteX2" fmla="*/ 2430859 w 2430859"/>
                <a:gd name="connsiteY2" fmla="*/ 481395 h 481395"/>
                <a:gd name="connsiteX3" fmla="*/ 0 w 2430859"/>
                <a:gd name="connsiteY3" fmla="*/ 481395 h 481395"/>
                <a:gd name="connsiteX4" fmla="*/ 0 w 2430859"/>
                <a:gd name="connsiteY4" fmla="*/ 0 h 48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859" h="481395">
                  <a:moveTo>
                    <a:pt x="0" y="0"/>
                  </a:moveTo>
                  <a:lnTo>
                    <a:pt x="2430859" y="0"/>
                  </a:lnTo>
                  <a:lnTo>
                    <a:pt x="2430859" y="481395"/>
                  </a:lnTo>
                  <a:lnTo>
                    <a:pt x="0" y="481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kern="1200" dirty="0">
                  <a:latin typeface="Century Gothic" panose="020B0502020202020204" pitchFamily="34" charset="0"/>
                </a:rPr>
                <a:t>Combinados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5798CFF-9FBB-4B1D-BE33-A1940FC2DB82}"/>
              </a:ext>
            </a:extLst>
          </p:cNvPr>
          <p:cNvSpPr txBox="1"/>
          <p:nvPr/>
        </p:nvSpPr>
        <p:spPr>
          <a:xfrm>
            <a:off x="1781175" y="3876675"/>
            <a:ext cx="2696949" cy="209288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Depósitos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Fondos de Inversión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CDTs y Bonos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Prestamos otorgados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Prestamos recibidos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Cuentas x Cobrar/Pagar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Instrumentos de Capital</a:t>
            </a:r>
            <a:r>
              <a:rPr lang="es-CO" sz="1600" dirty="0">
                <a:latin typeface="Century Gothic" panose="020B0502020202020204" pitchFamily="34" charset="0"/>
              </a:rPr>
              <a:t>.</a:t>
            </a: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DB087-EC21-4C0B-A721-8C4B4ABE8BCA}"/>
              </a:ext>
            </a:extLst>
          </p:cNvPr>
          <p:cNvSpPr txBox="1"/>
          <p:nvPr/>
        </p:nvSpPr>
        <p:spPr>
          <a:xfrm>
            <a:off x="4698111" y="3876675"/>
            <a:ext cx="2512314" cy="20621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Forwards/Futuros.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Opciones Financieras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Swaps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Combinaciones de derivados como Caps, Floors, Collares, Gaviotas, etc.</a:t>
            </a:r>
          </a:p>
          <a:p>
            <a:endParaRPr lang="es-CO" sz="16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A6CDA-5803-499F-96EE-F6BDCF975B27}"/>
              </a:ext>
            </a:extLst>
          </p:cNvPr>
          <p:cNvSpPr txBox="1"/>
          <p:nvPr/>
        </p:nvSpPr>
        <p:spPr>
          <a:xfrm>
            <a:off x="7562850" y="3876675"/>
            <a:ext cx="2415571" cy="18158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Deuda convertible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Bonos en dos o mas monedas</a:t>
            </a:r>
          </a:p>
          <a:p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Bonos híbridos.</a:t>
            </a:r>
          </a:p>
          <a:p>
            <a:endParaRPr lang="es-CO" sz="1600" dirty="0">
              <a:latin typeface="Century Gothic" panose="020B0502020202020204" pitchFamily="34" charset="0"/>
            </a:endParaRPr>
          </a:p>
          <a:p>
            <a:endParaRPr lang="es-CO" sz="1600" dirty="0">
              <a:latin typeface="Century Gothic" panose="020B0502020202020204" pitchFamily="34" charset="0"/>
            </a:endParaRPr>
          </a:p>
          <a:p>
            <a:endParaRPr lang="es-CO" sz="1600" dirty="0">
              <a:latin typeface="Century Gothic" panose="020B0502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0"/>
            <a:ext cx="368858" cy="6858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73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CE802E5-54E5-4218-A3EA-AC959575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4" y="270456"/>
            <a:ext cx="7204075" cy="4503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s-ES_tradnl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EXPORTACIÓN MUNDIAL MAÍZ (MTM)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4" name="CuadroTexto 25">
            <a:extLst>
              <a:ext uri="{FF2B5EF4-FFF2-40B4-BE49-F238E27FC236}">
                <a16:creationId xmlns:a16="http://schemas.microsoft.com/office/drawing/2014/main" id="{0B23C760-DD44-421D-8575-18E8003C6409}"/>
              </a:ext>
            </a:extLst>
          </p:cNvPr>
          <p:cNvSpPr txBox="1"/>
          <p:nvPr/>
        </p:nvSpPr>
        <p:spPr>
          <a:xfrm>
            <a:off x="7350717" y="4035873"/>
            <a:ext cx="385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.</a:t>
            </a:r>
            <a:endParaRPr lang="es-MX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C7ABD-1CD2-41EE-91E1-E9843EE39832}"/>
              </a:ext>
            </a:extLst>
          </p:cNvPr>
          <p:cNvSpPr txBox="1"/>
          <p:nvPr/>
        </p:nvSpPr>
        <p:spPr>
          <a:xfrm>
            <a:off x="4478125" y="31829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D09E5-8151-401B-B3C3-92664988B1EC}"/>
              </a:ext>
            </a:extLst>
          </p:cNvPr>
          <p:cNvSpPr txBox="1"/>
          <p:nvPr/>
        </p:nvSpPr>
        <p:spPr>
          <a:xfrm>
            <a:off x="4243637" y="238241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52306-3856-4061-883B-990CD0FB8BF0}"/>
              </a:ext>
            </a:extLst>
          </p:cNvPr>
          <p:cNvSpPr txBox="1"/>
          <p:nvPr/>
        </p:nvSpPr>
        <p:spPr>
          <a:xfrm>
            <a:off x="3297231" y="156259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836D9A-51D5-4F41-8486-62C9154AB7C7}"/>
              </a:ext>
            </a:extLst>
          </p:cNvPr>
          <p:cNvSpPr txBox="1"/>
          <p:nvPr/>
        </p:nvSpPr>
        <p:spPr>
          <a:xfrm>
            <a:off x="723900" y="494441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INSTRUMENTO FINANCIEROS DERIVADOS CON FINES DE COBERTURA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8C3E8-7E49-43F3-8A7A-99AA107EDD12}"/>
              </a:ext>
            </a:extLst>
          </p:cNvPr>
          <p:cNvSpPr txBox="1"/>
          <p:nvPr/>
        </p:nvSpPr>
        <p:spPr>
          <a:xfrm>
            <a:off x="1004609" y="720431"/>
            <a:ext cx="906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Instrumentos financieros de cobertura</a:t>
            </a:r>
            <a:endParaRPr lang="es-CO" sz="3600" dirty="0">
              <a:latin typeface="Bookman Old Style"/>
              <a:cs typeface="Bookman Old Style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0"/>
            <a:ext cx="368858" cy="6858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32" name="object 43">
            <a:extLst>
              <a:ext uri="{FF2B5EF4-FFF2-40B4-BE49-F238E27FC236}">
                <a16:creationId xmlns:a16="http://schemas.microsoft.com/office/drawing/2014/main" id="{F6C96D47-1DBC-40AB-97B8-D168C40B3C02}"/>
              </a:ext>
            </a:extLst>
          </p:cNvPr>
          <p:cNvSpPr txBox="1"/>
          <p:nvPr/>
        </p:nvSpPr>
        <p:spPr>
          <a:xfrm>
            <a:off x="2124690" y="1512041"/>
            <a:ext cx="7573349" cy="1211229"/>
          </a:xfrm>
          <a:prstGeom prst="rect">
            <a:avLst/>
          </a:prstGeom>
          <a:solidFill>
            <a:schemeClr val="tx2"/>
          </a:solidFill>
          <a:ln w="3175">
            <a:solidFill>
              <a:srgbClr val="A14B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r>
              <a:rPr sz="2000" b="1" spc="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Un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derivado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es un instrumento financiero 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cuyo valor</a:t>
            </a:r>
            <a:r>
              <a:rPr sz="20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depende  del 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valor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 otras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variables </a:t>
            </a:r>
            <a:r>
              <a:rPr sz="2000" b="1" spc="-5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má</a:t>
            </a:r>
            <a:r>
              <a:rPr lang="es-CO"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básicas</a:t>
            </a:r>
            <a:r>
              <a:rPr lang="es-CO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(ítem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o partida 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subyacente).</a:t>
            </a:r>
            <a:endParaRPr sz="2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7" name="object 43">
            <a:extLst>
              <a:ext uri="{FF2B5EF4-FFF2-40B4-BE49-F238E27FC236}">
                <a16:creationId xmlns:a16="http://schemas.microsoft.com/office/drawing/2014/main" id="{F6C96D47-1DBC-40AB-97B8-D168C40B3C02}"/>
              </a:ext>
            </a:extLst>
          </p:cNvPr>
          <p:cNvSpPr txBox="1"/>
          <p:nvPr/>
        </p:nvSpPr>
        <p:spPr>
          <a:xfrm>
            <a:off x="1634654" y="1469742"/>
            <a:ext cx="9391934" cy="435311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r>
              <a:rPr sz="2000" b="1" spc="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Un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derivado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es un instrumento financiero 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cuyo valor</a:t>
            </a:r>
            <a:r>
              <a:rPr sz="20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depende  del 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valor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 otras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variables m</a:t>
            </a:r>
            <a:r>
              <a:rPr lang="es-CO"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as básicas</a:t>
            </a:r>
            <a:r>
              <a:rPr lang="es-CO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(ítem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o partida  </a:t>
            </a:r>
            <a:r>
              <a:rPr sz="2000" b="1" spc="-5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subyacente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).</a:t>
            </a: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4882CA6E-B69D-45E4-8DE2-F4304A54C4E1}"/>
              </a:ext>
            </a:extLst>
          </p:cNvPr>
          <p:cNvSpPr txBox="1"/>
          <p:nvPr/>
        </p:nvSpPr>
        <p:spPr>
          <a:xfrm>
            <a:off x="1752427" y="2335740"/>
            <a:ext cx="4572000" cy="18505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20701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spcBef>
                <a:spcPts val="1630"/>
              </a:spcBef>
              <a:defRPr sz="1600" b="1" spc="5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dirty="0"/>
              <a:t>Forwards</a:t>
            </a:r>
          </a:p>
          <a:p>
            <a:pPr marL="210820" marR="203835" algn="just">
              <a:tabLst>
                <a:tab pos="1591945" algn="l"/>
              </a:tabLst>
            </a:pPr>
            <a:r>
              <a:rPr b="0" dirty="0"/>
              <a:t>Contrato legal para entregar o  recibir una cierta cantidad de un  activo, a un </a:t>
            </a:r>
            <a:r>
              <a:rPr lang="es-CO" b="0" dirty="0"/>
              <a:t>precio fijo en</a:t>
            </a:r>
            <a:r>
              <a:rPr b="0" dirty="0"/>
              <a:t> u</a:t>
            </a:r>
            <a:r>
              <a:rPr lang="es-CO" b="0" dirty="0"/>
              <a:t>na</a:t>
            </a:r>
            <a:r>
              <a:rPr b="0" dirty="0"/>
              <a:t> </a:t>
            </a:r>
            <a:r>
              <a:rPr lang="es-CO" b="0" dirty="0"/>
              <a:t>fecha</a:t>
            </a:r>
            <a:r>
              <a:rPr b="0" dirty="0"/>
              <a:t> </a:t>
            </a:r>
            <a:r>
              <a:rPr lang="es-CO" b="0" dirty="0"/>
              <a:t>Futura</a:t>
            </a:r>
            <a:r>
              <a:rPr b="0" dirty="0"/>
              <a:t>.</a:t>
            </a:r>
            <a:endParaRPr lang="es-CO" b="0" dirty="0"/>
          </a:p>
          <a:p>
            <a:pPr marL="210820" marR="203835" algn="just">
              <a:tabLst>
                <a:tab pos="1591945" algn="l"/>
              </a:tabLst>
            </a:pPr>
            <a:endParaRPr lang="es-CO" b="0" dirty="0"/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C6CA2CC7-3DFE-4819-ACFE-FFEBFCA3A4CA}"/>
              </a:ext>
            </a:extLst>
          </p:cNvPr>
          <p:cNvSpPr txBox="1"/>
          <p:nvPr/>
        </p:nvSpPr>
        <p:spPr>
          <a:xfrm>
            <a:off x="1728865" y="4223153"/>
            <a:ext cx="4571999" cy="1470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207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sz="1600" b="1" spc="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Swaps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210820" marR="203835" algn="just">
              <a:lnSpc>
                <a:spcPct val="100000"/>
              </a:lnSpc>
              <a:tabLst>
                <a:tab pos="1591945" algn="l"/>
              </a:tabLst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s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un acuerdo 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entre 2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partes para  intercambiar	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flujos,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de </a:t>
            </a:r>
            <a:r>
              <a:rPr lang="es-CO"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acuerdo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a una formula pre-acordada,</a:t>
            </a:r>
            <a:endParaRPr lang="es-CO" sz="1800" spc="-1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210820" marR="203835" algn="just">
              <a:lnSpc>
                <a:spcPct val="100000"/>
              </a:lnSpc>
              <a:tabLst>
                <a:tab pos="1591945" algn="l"/>
              </a:tabLst>
            </a:pPr>
            <a:endParaRPr lang="es-CO" sz="1800" spc="-10" dirty="0">
              <a:latin typeface="Arial"/>
              <a:cs typeface="Arial"/>
            </a:endParaRPr>
          </a:p>
        </p:txBody>
      </p:sp>
      <p:sp>
        <p:nvSpPr>
          <p:cNvPr id="42" name="object 35">
            <a:extLst>
              <a:ext uri="{FF2B5EF4-FFF2-40B4-BE49-F238E27FC236}">
                <a16:creationId xmlns:a16="http://schemas.microsoft.com/office/drawing/2014/main" id="{A12A7441-F9E3-4A1C-AA27-D50783A71282}"/>
              </a:ext>
            </a:extLst>
          </p:cNvPr>
          <p:cNvSpPr txBox="1"/>
          <p:nvPr/>
        </p:nvSpPr>
        <p:spPr>
          <a:xfrm>
            <a:off x="6389508" y="2339865"/>
            <a:ext cx="4571999" cy="17940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6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Futuros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305435" marR="300355" indent="635" algn="just">
              <a:lnSpc>
                <a:spcPct val="100000"/>
              </a:lnSpc>
            </a:pP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Conceptualmente igual 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a </a:t>
            </a:r>
            <a:r>
              <a:rPr sz="1600" spc="-1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un  </a:t>
            </a:r>
            <a:r>
              <a:rPr sz="1600" i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forward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, sin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embargo, presenta  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ciertas características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diferentes  (mayor</a:t>
            </a:r>
            <a:r>
              <a:rPr sz="1600" spc="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es-CO"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estandarización).</a:t>
            </a:r>
          </a:p>
          <a:p>
            <a:pPr marL="305435" marR="300355" indent="635" algn="just">
              <a:lnSpc>
                <a:spcPct val="100000"/>
              </a:lnSpc>
            </a:pPr>
            <a:endParaRPr lang="es-CO" sz="1600" dirty="0">
              <a:latin typeface="Century Gothic" panose="020B0502020202020204" pitchFamily="34" charset="0"/>
              <a:cs typeface="Arial"/>
            </a:endParaRPr>
          </a:p>
          <a:p>
            <a:pPr marL="305435" marR="300355" indent="635" algn="just">
              <a:lnSpc>
                <a:spcPct val="100000"/>
              </a:lnSpc>
            </a:pPr>
            <a:endParaRPr sz="16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1" name="object 42">
            <a:extLst>
              <a:ext uri="{FF2B5EF4-FFF2-40B4-BE49-F238E27FC236}">
                <a16:creationId xmlns:a16="http://schemas.microsoft.com/office/drawing/2014/main" id="{66C2C542-AEC4-4F29-B17A-5B39BB99A3A7}"/>
              </a:ext>
            </a:extLst>
          </p:cNvPr>
          <p:cNvSpPr txBox="1"/>
          <p:nvPr/>
        </p:nvSpPr>
        <p:spPr>
          <a:xfrm>
            <a:off x="6407048" y="4204471"/>
            <a:ext cx="4513355" cy="15478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es-CO" sz="16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Opciones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190500" marR="186055" indent="-635" algn="just">
              <a:lnSpc>
                <a:spcPct val="100000"/>
              </a:lnSpc>
            </a:pP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</a:t>
            </a: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un derecho, pero no </a:t>
            </a:r>
            <a:r>
              <a:rPr sz="1600" spc="-1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una 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obligación, de 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comprar (o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vender)  un </a:t>
            </a:r>
            <a:r>
              <a:rPr sz="1600" spc="-1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determinad</a:t>
            </a:r>
            <a:r>
              <a:rPr lang="es-CO"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o </a:t>
            </a:r>
            <a:r>
              <a:rPr sz="1600" spc="-5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activo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, a </a:t>
            </a:r>
            <a:r>
              <a:rPr sz="1600" spc="-1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un </a:t>
            </a:r>
            <a:r>
              <a:rPr sz="1600" spc="-5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prec</a:t>
            </a:r>
            <a:r>
              <a:rPr lang="es-CO"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io</a:t>
            </a:r>
            <a:r>
              <a:rPr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 fijo,</a:t>
            </a:r>
            <a:r>
              <a:rPr lang="es-CO" sz="16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en una fecha especifica.</a:t>
            </a:r>
            <a:endParaRPr lang="es-CO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190500" marR="186055" indent="-635" algn="just">
              <a:lnSpc>
                <a:spcPct val="100000"/>
              </a:lnSpc>
            </a:pP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929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2" grpId="0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CE802E5-54E5-4218-A3EA-AC959575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4" y="270456"/>
            <a:ext cx="7204075" cy="4503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s-ES_tradnl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EXPORTACIÓN MUNDIAL MAÍZ (MTM)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4" name="CuadroTexto 25">
            <a:extLst>
              <a:ext uri="{FF2B5EF4-FFF2-40B4-BE49-F238E27FC236}">
                <a16:creationId xmlns:a16="http://schemas.microsoft.com/office/drawing/2014/main" id="{0B23C760-DD44-421D-8575-18E8003C6409}"/>
              </a:ext>
            </a:extLst>
          </p:cNvPr>
          <p:cNvSpPr txBox="1"/>
          <p:nvPr/>
        </p:nvSpPr>
        <p:spPr>
          <a:xfrm>
            <a:off x="7350717" y="4035873"/>
            <a:ext cx="385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.</a:t>
            </a:r>
            <a:endParaRPr lang="es-MX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C7ABD-1CD2-41EE-91E1-E9843EE39832}"/>
              </a:ext>
            </a:extLst>
          </p:cNvPr>
          <p:cNvSpPr txBox="1"/>
          <p:nvPr/>
        </p:nvSpPr>
        <p:spPr>
          <a:xfrm>
            <a:off x="4478125" y="31829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D09E5-8151-401B-B3C3-92664988B1EC}"/>
              </a:ext>
            </a:extLst>
          </p:cNvPr>
          <p:cNvSpPr txBox="1"/>
          <p:nvPr/>
        </p:nvSpPr>
        <p:spPr>
          <a:xfrm>
            <a:off x="4243637" y="238241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52306-3856-4061-883B-990CD0FB8BF0}"/>
              </a:ext>
            </a:extLst>
          </p:cNvPr>
          <p:cNvSpPr txBox="1"/>
          <p:nvPr/>
        </p:nvSpPr>
        <p:spPr>
          <a:xfrm>
            <a:off x="3297231" y="156259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836D9A-51D5-4F41-8486-62C9154AB7C7}"/>
              </a:ext>
            </a:extLst>
          </p:cNvPr>
          <p:cNvSpPr txBox="1"/>
          <p:nvPr/>
        </p:nvSpPr>
        <p:spPr>
          <a:xfrm>
            <a:off x="723900" y="494441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INSTRUMENTO FINANCIEROS DERIVADOS CON FINES DE COBERTURA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8C3E8-7E49-43F3-8A7A-99AA107EDD12}"/>
              </a:ext>
            </a:extLst>
          </p:cNvPr>
          <p:cNvSpPr txBox="1"/>
          <p:nvPr/>
        </p:nvSpPr>
        <p:spPr>
          <a:xfrm>
            <a:off x="1226954" y="733263"/>
            <a:ext cx="884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Instrumentos financieros de cobertura</a:t>
            </a:r>
            <a:endParaRPr lang="es-CO" sz="3600" dirty="0">
              <a:latin typeface="Bookman Old Style"/>
              <a:cs typeface="Bookman Old Style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0"/>
            <a:ext cx="368858" cy="6858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32" name="object 43">
            <a:extLst>
              <a:ext uri="{FF2B5EF4-FFF2-40B4-BE49-F238E27FC236}">
                <a16:creationId xmlns:a16="http://schemas.microsoft.com/office/drawing/2014/main" id="{F6C96D47-1DBC-40AB-97B8-D168C40B3C02}"/>
              </a:ext>
            </a:extLst>
          </p:cNvPr>
          <p:cNvSpPr txBox="1"/>
          <p:nvPr/>
        </p:nvSpPr>
        <p:spPr>
          <a:xfrm>
            <a:off x="2124690" y="1512041"/>
            <a:ext cx="7573349" cy="1211229"/>
          </a:xfrm>
          <a:prstGeom prst="rect">
            <a:avLst/>
          </a:prstGeom>
          <a:solidFill>
            <a:schemeClr val="tx2"/>
          </a:solidFill>
          <a:ln w="3175">
            <a:solidFill>
              <a:srgbClr val="A14B00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r>
              <a:rPr sz="2000" b="1" spc="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Un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derivado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es un instrumento financiero 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cuyo valor</a:t>
            </a:r>
            <a:r>
              <a:rPr sz="20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depende  del </a:t>
            </a:r>
            <a:r>
              <a:rPr sz="20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valor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de otras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variables </a:t>
            </a:r>
            <a:r>
              <a:rPr sz="2000" b="1" spc="-5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má</a:t>
            </a:r>
            <a:r>
              <a:rPr lang="es-CO"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básicas</a:t>
            </a:r>
            <a:r>
              <a:rPr lang="es-CO"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(ítem </a:t>
            </a:r>
            <a:r>
              <a:rPr sz="2000" b="1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o partida  </a:t>
            </a:r>
            <a:r>
              <a:rPr sz="2000" b="1" spc="-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subyacente).</a:t>
            </a:r>
            <a:endParaRPr sz="20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7" name="object 43">
            <a:extLst>
              <a:ext uri="{FF2B5EF4-FFF2-40B4-BE49-F238E27FC236}">
                <a16:creationId xmlns:a16="http://schemas.microsoft.com/office/drawing/2014/main" id="{F6C96D47-1DBC-40AB-97B8-D168C40B3C02}"/>
              </a:ext>
            </a:extLst>
          </p:cNvPr>
          <p:cNvSpPr txBox="1"/>
          <p:nvPr/>
        </p:nvSpPr>
        <p:spPr>
          <a:xfrm>
            <a:off x="1634654" y="1469742"/>
            <a:ext cx="9391934" cy="455573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r>
              <a:rPr lang="es-CO" sz="2400" b="1" spc="5" dirty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CLASIFICACION CONTABLE DE LOS INSTRUMENTOS</a:t>
            </a:r>
            <a:endParaRPr lang="es-CO" sz="24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84785" marR="179705" algn="ctr">
              <a:lnSpc>
                <a:spcPct val="100000"/>
              </a:lnSpc>
              <a:spcBef>
                <a:spcPts val="1145"/>
              </a:spcBef>
            </a:pPr>
            <a:endParaRPr lang="es-CO" sz="2000" b="1" spc="-5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4882CA6E-B69D-45E4-8DE2-F4304A54C4E1}"/>
              </a:ext>
            </a:extLst>
          </p:cNvPr>
          <p:cNvSpPr txBox="1"/>
          <p:nvPr/>
        </p:nvSpPr>
        <p:spPr>
          <a:xfrm>
            <a:off x="1883045" y="2702078"/>
            <a:ext cx="3430057" cy="906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vert="horz" wrap="square" lIns="0" tIns="207010" rIns="0" bIns="0" rtlCol="0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spcBef>
                <a:spcPts val="1630"/>
              </a:spcBef>
              <a:defRPr sz="1600" b="1" spc="5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s-CO" dirty="0"/>
              <a:t>1) DE COBERTURA</a:t>
            </a:r>
            <a:endParaRPr dirty="0"/>
          </a:p>
          <a:p>
            <a:pPr marL="210820" marR="203835" algn="just">
              <a:tabLst>
                <a:tab pos="1591945" algn="l"/>
              </a:tabLst>
            </a:pPr>
            <a:endParaRPr lang="es-CO" b="0" dirty="0"/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C6CA2CC7-3DFE-4819-ACFE-FFEBFCA3A4CA}"/>
              </a:ext>
            </a:extLst>
          </p:cNvPr>
          <p:cNvSpPr txBox="1"/>
          <p:nvPr/>
        </p:nvSpPr>
        <p:spPr>
          <a:xfrm>
            <a:off x="1850951" y="4159032"/>
            <a:ext cx="3427566" cy="9066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txBody>
          <a:bodyPr vert="horz" wrap="square" lIns="0" tIns="207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lang="es-CO" sz="1600" b="1" spc="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2) DE ESPECULACION</a:t>
            </a:r>
          </a:p>
          <a:p>
            <a:pPr algn="ctr">
              <a:lnSpc>
                <a:spcPct val="100000"/>
              </a:lnSpc>
              <a:spcBef>
                <a:spcPts val="1630"/>
              </a:spcBef>
            </a:pP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2" name="object 35">
            <a:extLst>
              <a:ext uri="{FF2B5EF4-FFF2-40B4-BE49-F238E27FC236}">
                <a16:creationId xmlns:a16="http://schemas.microsoft.com/office/drawing/2014/main" id="{A12A7441-F9E3-4A1C-AA27-D50783A71282}"/>
              </a:ext>
            </a:extLst>
          </p:cNvPr>
          <p:cNvSpPr txBox="1"/>
          <p:nvPr/>
        </p:nvSpPr>
        <p:spPr>
          <a:xfrm>
            <a:off x="6389508" y="2339865"/>
            <a:ext cx="4571999" cy="13016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es-CO" sz="16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REQUISITOS:</a:t>
            </a:r>
          </a:p>
          <a:p>
            <a:pPr marL="305435" marR="300355" indent="635" algn="just">
              <a:lnSpc>
                <a:spcPct val="100000"/>
              </a:lnSpc>
            </a:pPr>
            <a:endParaRPr lang="es-CO" sz="1600" dirty="0">
              <a:latin typeface="Century Gothic" panose="020B0502020202020204" pitchFamily="34" charset="0"/>
              <a:cs typeface="Arial"/>
            </a:endParaRPr>
          </a:p>
          <a:p>
            <a:pPr marL="591185" marR="30035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Designación formal</a:t>
            </a:r>
          </a:p>
          <a:p>
            <a:pPr marL="591185" marR="30035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Documentación</a:t>
            </a:r>
          </a:p>
          <a:p>
            <a:pPr marL="591185" marR="30035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Eficacia de la cobertura</a:t>
            </a:r>
            <a:endParaRPr sz="16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1" name="object 42">
            <a:extLst>
              <a:ext uri="{FF2B5EF4-FFF2-40B4-BE49-F238E27FC236}">
                <a16:creationId xmlns:a16="http://schemas.microsoft.com/office/drawing/2014/main" id="{66C2C542-AEC4-4F29-B17A-5B39BB99A3A7}"/>
              </a:ext>
            </a:extLst>
          </p:cNvPr>
          <p:cNvSpPr txBox="1"/>
          <p:nvPr/>
        </p:nvSpPr>
        <p:spPr>
          <a:xfrm>
            <a:off x="6418829" y="3815349"/>
            <a:ext cx="4513355" cy="1871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es-CO" sz="16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OBJETO CUBIERTO:</a:t>
            </a: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marL="190500" marR="186055" indent="-635" algn="just">
              <a:lnSpc>
                <a:spcPct val="100000"/>
              </a:lnSpc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 *    Valor razonable (Activo o Pasivo)</a:t>
            </a:r>
          </a:p>
          <a:p>
            <a:pPr marL="190500" marR="186055" indent="-635" algn="just">
              <a:lnSpc>
                <a:spcPct val="100000"/>
              </a:lnSpc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 *    Flujos de efectivo</a:t>
            </a:r>
          </a:p>
          <a:p>
            <a:pPr marL="190500" marR="186055" indent="-635" algn="just">
              <a:lnSpc>
                <a:spcPct val="100000"/>
              </a:lnSpc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 *    Inversión neta en el extranjero</a:t>
            </a:r>
          </a:p>
          <a:p>
            <a:pPr marL="190500" marR="186055" indent="-635" algn="just">
              <a:lnSpc>
                <a:spcPct val="100000"/>
              </a:lnSpc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 *    Compromisos Fijos/Probables</a:t>
            </a:r>
          </a:p>
          <a:p>
            <a:pPr marL="190500" marR="186055" indent="-635" algn="just">
              <a:lnSpc>
                <a:spcPct val="100000"/>
              </a:lnSpc>
            </a:pPr>
            <a:endParaRPr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063386" y="3048000"/>
            <a:ext cx="1570496" cy="83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990136" y="3631789"/>
            <a:ext cx="1643746" cy="4409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28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2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3926699" y="-17184"/>
            <a:ext cx="8280507" cy="6858000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b="1" dirty="0">
              <a:latin typeface="Bookman Old Style" panose="02050604050505020204" pitchFamily="18" charset="0"/>
            </a:endParaRPr>
          </a:p>
        </p:txBody>
      </p:sp>
      <p:sp>
        <p:nvSpPr>
          <p:cNvPr id="18" name="object 26"/>
          <p:cNvSpPr txBox="1">
            <a:spLocks/>
          </p:cNvSpPr>
          <p:nvPr/>
        </p:nvSpPr>
        <p:spPr>
          <a:xfrm>
            <a:off x="1301588" y="85462"/>
            <a:ext cx="8295574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Presentado por: </a:t>
            </a:r>
            <a:endParaRPr lang="es-CO" sz="3200" b="1" dirty="0">
              <a:latin typeface="Bookman Old Style" panose="02050604050505020204" pitchFamily="18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6734548" y="4189310"/>
            <a:ext cx="3605061" cy="2651506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upo 30"/>
          <p:cNvGrpSpPr/>
          <p:nvPr/>
        </p:nvGrpSpPr>
        <p:grpSpPr>
          <a:xfrm>
            <a:off x="526567" y="469898"/>
            <a:ext cx="3219064" cy="5854818"/>
            <a:chOff x="505014" y="469898"/>
            <a:chExt cx="3219064" cy="585481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54" y="1234732"/>
              <a:ext cx="2395641" cy="189087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776" y="3203326"/>
              <a:ext cx="2501774" cy="181243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3" y="469898"/>
              <a:ext cx="2847618" cy="463016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05014" y="5628366"/>
              <a:ext cx="305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lang="es-CO" sz="3600" dirty="0">
                <a:latin typeface="Bookman Old Style"/>
                <a:cs typeface="Bookman Old Style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520220" y="5124387"/>
              <a:ext cx="32038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CO" sz="36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Webinar del 23 de abril </a:t>
              </a:r>
              <a:endParaRPr lang="es-CO" sz="3600" dirty="0">
                <a:latin typeface="Bookman Old Style"/>
                <a:cs typeface="Bookman Old Style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689759" y="590729"/>
            <a:ext cx="5844891" cy="2044452"/>
            <a:chOff x="4632245" y="721949"/>
            <a:chExt cx="5006736" cy="1908904"/>
          </a:xfrm>
        </p:grpSpPr>
        <p:grpSp>
          <p:nvGrpSpPr>
            <p:cNvPr id="4" name="Grupo 3"/>
            <p:cNvGrpSpPr/>
            <p:nvPr/>
          </p:nvGrpSpPr>
          <p:grpSpPr>
            <a:xfrm>
              <a:off x="4632245" y="721949"/>
              <a:ext cx="5006736" cy="1876143"/>
              <a:chOff x="5408207" y="1653619"/>
              <a:chExt cx="6348445" cy="2401172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5408207" y="1653619"/>
                <a:ext cx="6348445" cy="2401172"/>
                <a:chOff x="5717023" y="4074778"/>
                <a:chExt cx="6348445" cy="2401171"/>
              </a:xfrm>
            </p:grpSpPr>
            <p:sp>
              <p:nvSpPr>
                <p:cNvPr id="24" name="Terminador 23"/>
                <p:cNvSpPr/>
                <p:nvPr/>
              </p:nvSpPr>
              <p:spPr>
                <a:xfrm>
                  <a:off x="5929390" y="4104414"/>
                  <a:ext cx="6136078" cy="2371535"/>
                </a:xfrm>
                <a:prstGeom prst="flowChartTermina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" name="Conector 28"/>
                <p:cNvSpPr/>
                <p:nvPr/>
              </p:nvSpPr>
              <p:spPr>
                <a:xfrm>
                  <a:off x="5717023" y="4074778"/>
                  <a:ext cx="2225616" cy="2371537"/>
                </a:xfrm>
                <a:prstGeom prst="flowChartConnector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3" name="CuadroTexto 2"/>
              <p:cNvSpPr txBox="1"/>
              <p:nvPr/>
            </p:nvSpPr>
            <p:spPr>
              <a:xfrm>
                <a:off x="8227225" y="2233512"/>
                <a:ext cx="2726158" cy="1581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2000" b="1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Diego Pilar</a:t>
                </a:r>
              </a:p>
              <a:p>
                <a:r>
                  <a:rPr lang="es-CO" sz="2000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Managing Director Oficina de Representación </a:t>
                </a: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2246" y="783804"/>
              <a:ext cx="1760792" cy="184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upo 18"/>
          <p:cNvGrpSpPr/>
          <p:nvPr/>
        </p:nvGrpSpPr>
        <p:grpSpPr>
          <a:xfrm>
            <a:off x="4707449" y="2760209"/>
            <a:ext cx="5827200" cy="1888860"/>
            <a:chOff x="4847359" y="571904"/>
            <a:chExt cx="6457438" cy="2371537"/>
          </a:xfrm>
        </p:grpSpPr>
        <p:grpSp>
          <p:nvGrpSpPr>
            <p:cNvPr id="20" name="Grupo 19"/>
            <p:cNvGrpSpPr/>
            <p:nvPr/>
          </p:nvGrpSpPr>
          <p:grpSpPr>
            <a:xfrm>
              <a:off x="4847359" y="571904"/>
              <a:ext cx="6457438" cy="2371537"/>
              <a:chOff x="5156175" y="2993064"/>
              <a:chExt cx="6457438" cy="2371537"/>
            </a:xfrm>
          </p:grpSpPr>
          <p:sp>
            <p:nvSpPr>
              <p:cNvPr id="25" name="Terminador 24"/>
              <p:cNvSpPr/>
              <p:nvPr/>
            </p:nvSpPr>
            <p:spPr>
              <a:xfrm>
                <a:off x="5477535" y="2993065"/>
                <a:ext cx="6136078" cy="2371536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6" name="Conector 25"/>
              <p:cNvSpPr/>
              <p:nvPr/>
            </p:nvSpPr>
            <p:spPr>
              <a:xfrm>
                <a:off x="5156175" y="2993064"/>
                <a:ext cx="2407187" cy="2371537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7894715" y="1016199"/>
              <a:ext cx="2987709" cy="16616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sz="20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Andrea Morales</a:t>
              </a:r>
            </a:p>
            <a:p>
              <a:r>
                <a:rPr lang="es-CO" sz="2000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Accounting and Taxes</a:t>
              </a:r>
            </a:p>
            <a:p>
              <a:r>
                <a:rPr lang="es-CO" sz="2000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Consultant</a:t>
              </a:r>
            </a:p>
          </p:txBody>
        </p: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083" y="2669600"/>
            <a:ext cx="2138062" cy="2011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upo 38"/>
          <p:cNvGrpSpPr/>
          <p:nvPr/>
        </p:nvGrpSpPr>
        <p:grpSpPr>
          <a:xfrm>
            <a:off x="4689759" y="4823705"/>
            <a:ext cx="5791149" cy="1892083"/>
            <a:chOff x="4689759" y="4823705"/>
            <a:chExt cx="5791149" cy="1892083"/>
          </a:xfrm>
        </p:grpSpPr>
        <p:grpSp>
          <p:nvGrpSpPr>
            <p:cNvPr id="40" name="Grupo 39"/>
            <p:cNvGrpSpPr/>
            <p:nvPr/>
          </p:nvGrpSpPr>
          <p:grpSpPr>
            <a:xfrm>
              <a:off x="4689759" y="4823705"/>
              <a:ext cx="5791149" cy="1892083"/>
              <a:chOff x="5156175" y="2993064"/>
              <a:chExt cx="6457438" cy="2371537"/>
            </a:xfrm>
          </p:grpSpPr>
          <p:sp>
            <p:nvSpPr>
              <p:cNvPr id="43" name="Terminador 42"/>
              <p:cNvSpPr/>
              <p:nvPr/>
            </p:nvSpPr>
            <p:spPr>
              <a:xfrm>
                <a:off x="5477535" y="2993065"/>
                <a:ext cx="6136078" cy="2371536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4" name="Conector 43"/>
              <p:cNvSpPr/>
              <p:nvPr/>
            </p:nvSpPr>
            <p:spPr>
              <a:xfrm>
                <a:off x="5156175" y="2993064"/>
                <a:ext cx="2407187" cy="2371537"/>
              </a:xfrm>
              <a:prstGeom prst="flowChartConnector">
                <a:avLst/>
              </a:prstGeom>
              <a:solidFill>
                <a:schemeClr val="bg1"/>
              </a:solidFill>
              <a:ln w="7620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1" name="CuadroTexto 40"/>
            <p:cNvSpPr txBox="1"/>
            <p:nvPr/>
          </p:nvSpPr>
          <p:spPr>
            <a:xfrm>
              <a:off x="7447493" y="4980542"/>
              <a:ext cx="2381088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CO" sz="2000" b="1" spc="-200" dirty="0">
                <a:solidFill>
                  <a:srgbClr val="1F2A5C"/>
                </a:solidFill>
                <a:latin typeface="Bookman Old Style"/>
                <a:cs typeface="Bookman Old Style"/>
              </a:endParaRPr>
            </a:p>
            <a:p>
              <a:r>
                <a:rPr lang="es-CO" sz="20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José Torres</a:t>
              </a:r>
            </a:p>
            <a:p>
              <a:r>
                <a:rPr lang="es-CO" sz="2000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Risk managment Consultant</a:t>
              </a:r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1828" y="4876659"/>
              <a:ext cx="1903489" cy="18391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588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CE802E5-54E5-4218-A3EA-AC959575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4" y="270456"/>
            <a:ext cx="7204075" cy="4503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s-ES_tradnl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EXPORTACIÓN MUNDIAL MAÍZ (MTM)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4" name="CuadroTexto 25">
            <a:extLst>
              <a:ext uri="{FF2B5EF4-FFF2-40B4-BE49-F238E27FC236}">
                <a16:creationId xmlns:a16="http://schemas.microsoft.com/office/drawing/2014/main" id="{0B23C760-DD44-421D-8575-18E8003C6409}"/>
              </a:ext>
            </a:extLst>
          </p:cNvPr>
          <p:cNvSpPr txBox="1"/>
          <p:nvPr/>
        </p:nvSpPr>
        <p:spPr>
          <a:xfrm>
            <a:off x="7350717" y="4035873"/>
            <a:ext cx="385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.</a:t>
            </a:r>
            <a:endParaRPr lang="es-MX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C7ABD-1CD2-41EE-91E1-E9843EE39832}"/>
              </a:ext>
            </a:extLst>
          </p:cNvPr>
          <p:cNvSpPr txBox="1"/>
          <p:nvPr/>
        </p:nvSpPr>
        <p:spPr>
          <a:xfrm>
            <a:off x="4478125" y="31829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D09E5-8151-401B-B3C3-92664988B1EC}"/>
              </a:ext>
            </a:extLst>
          </p:cNvPr>
          <p:cNvSpPr txBox="1"/>
          <p:nvPr/>
        </p:nvSpPr>
        <p:spPr>
          <a:xfrm>
            <a:off x="4243637" y="238241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52306-3856-4061-883B-990CD0FB8BF0}"/>
              </a:ext>
            </a:extLst>
          </p:cNvPr>
          <p:cNvSpPr txBox="1"/>
          <p:nvPr/>
        </p:nvSpPr>
        <p:spPr>
          <a:xfrm>
            <a:off x="3297231" y="156259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836D9A-51D5-4F41-8486-62C9154AB7C7}"/>
              </a:ext>
            </a:extLst>
          </p:cNvPr>
          <p:cNvSpPr txBox="1"/>
          <p:nvPr/>
        </p:nvSpPr>
        <p:spPr>
          <a:xfrm>
            <a:off x="723900" y="494441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INSTRUMENTO FINANCIEROS DERIVADOS CON FINES DE COBERTURA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8C3E8-7E49-43F3-8A7A-99AA107EDD12}"/>
              </a:ext>
            </a:extLst>
          </p:cNvPr>
          <p:cNvSpPr txBox="1"/>
          <p:nvPr/>
        </p:nvSpPr>
        <p:spPr>
          <a:xfrm>
            <a:off x="1004610" y="720431"/>
            <a:ext cx="844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Instrumentos financieros de cobertura</a:t>
            </a:r>
            <a:endParaRPr lang="es-CO" sz="3600" dirty="0">
              <a:latin typeface="Bookman Old Style"/>
              <a:cs typeface="Bookman Old Style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0"/>
            <a:ext cx="368858" cy="6858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8219" y="2400589"/>
            <a:ext cx="9427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Valoración:</a:t>
            </a:r>
          </a:p>
          <a:p>
            <a:endParaRPr lang="es-CO" sz="2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Valor razonable – De mercado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Gastos de transacción van directamente al gasto.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s-CO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Reconocimiento:</a:t>
            </a:r>
          </a:p>
          <a:p>
            <a:endParaRPr lang="es-CO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Diferencias positivas: Activo</a:t>
            </a:r>
          </a:p>
          <a:p>
            <a:r>
              <a:rPr lang="es-CO" sz="28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Diferencias negativas: Pasivo 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93964" y="1592752"/>
            <a:ext cx="610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Valoración Inicial y Reconocimiento</a:t>
            </a:r>
            <a:endParaRPr lang="es-CO" sz="2800" dirty="0">
              <a:latin typeface="Bookman Old Style"/>
              <a:cs typeface="Bookman Old Style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34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CE802E5-54E5-4218-A3EA-AC959575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64" y="270456"/>
            <a:ext cx="7204075" cy="4503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es-ES_tradnl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EXPORTACIÓN MUNDIAL MAÍZ (MTM)</a:t>
            </a:r>
            <a:endParaRPr lang="en-US" sz="2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4" name="CuadroTexto 25">
            <a:extLst>
              <a:ext uri="{FF2B5EF4-FFF2-40B4-BE49-F238E27FC236}">
                <a16:creationId xmlns:a16="http://schemas.microsoft.com/office/drawing/2014/main" id="{0B23C760-DD44-421D-8575-18E8003C6409}"/>
              </a:ext>
            </a:extLst>
          </p:cNvPr>
          <p:cNvSpPr txBox="1"/>
          <p:nvPr/>
        </p:nvSpPr>
        <p:spPr>
          <a:xfrm>
            <a:off x="7350717" y="4035873"/>
            <a:ext cx="385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.</a:t>
            </a:r>
            <a:endParaRPr lang="es-MX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C7ABD-1CD2-41EE-91E1-E9843EE39832}"/>
              </a:ext>
            </a:extLst>
          </p:cNvPr>
          <p:cNvSpPr txBox="1"/>
          <p:nvPr/>
        </p:nvSpPr>
        <p:spPr>
          <a:xfrm>
            <a:off x="4478125" y="318294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3D09E5-8151-401B-B3C3-92664988B1EC}"/>
              </a:ext>
            </a:extLst>
          </p:cNvPr>
          <p:cNvSpPr txBox="1"/>
          <p:nvPr/>
        </p:nvSpPr>
        <p:spPr>
          <a:xfrm>
            <a:off x="4243637" y="238241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16%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52306-3856-4061-883B-990CD0FB8BF0}"/>
              </a:ext>
            </a:extLst>
          </p:cNvPr>
          <p:cNvSpPr txBox="1"/>
          <p:nvPr/>
        </p:nvSpPr>
        <p:spPr>
          <a:xfrm>
            <a:off x="3351019" y="165903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11%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836D9A-51D5-4F41-8486-62C9154AB7C7}"/>
              </a:ext>
            </a:extLst>
          </p:cNvPr>
          <p:cNvSpPr txBox="1"/>
          <p:nvPr/>
        </p:nvSpPr>
        <p:spPr>
          <a:xfrm>
            <a:off x="723900" y="494441"/>
            <a:ext cx="1085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INSTRUMENTO FINANCIEROS DERIVADOS CON FINES DE COBERTURA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8C3E8-7E49-43F3-8A7A-99AA107EDD12}"/>
              </a:ext>
            </a:extLst>
          </p:cNvPr>
          <p:cNvSpPr txBox="1"/>
          <p:nvPr/>
        </p:nvSpPr>
        <p:spPr>
          <a:xfrm>
            <a:off x="1004610" y="720431"/>
            <a:ext cx="869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Instrumentos financieros de cobertura</a:t>
            </a:r>
            <a:endParaRPr lang="es-CO" sz="3600" dirty="0">
              <a:latin typeface="Bookman Old Style"/>
              <a:cs typeface="Bookman Old Style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47" y="0"/>
            <a:ext cx="368858" cy="6858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126357" y="1529469"/>
            <a:ext cx="9522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Valoración Posterior</a:t>
            </a:r>
            <a:endParaRPr lang="es-CO" sz="2800" dirty="0">
              <a:latin typeface="Bookman Old Style"/>
              <a:cs typeface="Bookman Old Style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4547"/>
              </p:ext>
            </p:extLst>
          </p:nvPr>
        </p:nvGraphicFramePr>
        <p:xfrm>
          <a:off x="555811" y="2077014"/>
          <a:ext cx="10645687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1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6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677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latin typeface="Bookman Old Style" panose="02050604050505020204" pitchFamily="18" charset="0"/>
                        </a:rPr>
                        <a:t>Instrumento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>
                          <a:latin typeface="Bookman Old Style" panose="02050604050505020204" pitchFamily="18" charset="0"/>
                        </a:rPr>
                        <a:t>Valoración</a:t>
                      </a: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latin typeface="Bookman Old Style" panose="02050604050505020204" pitchFamily="18" charset="0"/>
                        </a:rPr>
                        <a:t>Cambios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Derivados</a:t>
                      </a:r>
                      <a:r>
                        <a:rPr lang="es-CO" sz="24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Financieros especulativos</a:t>
                      </a:r>
                      <a:endParaRPr lang="es-CO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Valor Razonable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PYG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Derivados Financieros de operaciones de Cobertura V/R.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Valor Razonable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PYG</a:t>
                      </a:r>
                    </a:p>
                    <a:p>
                      <a:pPr marL="0" algn="ctr" defTabSz="914400" rtl="0" eaLnBrk="1" latinLnBrk="0" hangingPunct="1"/>
                      <a:endParaRPr lang="es-CO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Derivados Financieros de operaciones de Cobertura de flujos de efectivo</a:t>
                      </a:r>
                      <a:r>
                        <a:rPr lang="es-CO" sz="2400" b="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o Inversión neta de negocios en el extranjero</a:t>
                      </a:r>
                      <a:endParaRPr lang="es-CO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Valor Razonable</a:t>
                      </a:r>
                    </a:p>
                    <a:p>
                      <a:pPr marL="0" algn="ctr" defTabSz="914400" rtl="0" eaLnBrk="1" latinLnBrk="0" hangingPunct="1"/>
                      <a:endParaRPr lang="es-CO" sz="2400" b="1" kern="1200" dirty="0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PATRIMONIO</a:t>
                      </a:r>
                    </a:p>
                    <a:p>
                      <a:pPr marL="0" algn="ctr" defTabSz="914400" rtl="0" eaLnBrk="1" latinLnBrk="0" hangingPunct="1"/>
                      <a:endParaRPr lang="es-CO" sz="24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" name="Grupo 18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42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54" y="1234732"/>
            <a:ext cx="2395641" cy="18908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76" y="3203326"/>
            <a:ext cx="2501774" cy="18124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3" y="469898"/>
            <a:ext cx="2847618" cy="4630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29284" y="5147487"/>
            <a:ext cx="327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Sesión 4</a:t>
            </a:r>
            <a:endParaRPr lang="es-CO" sz="3600" dirty="0">
              <a:latin typeface="Bookman Old Style"/>
              <a:cs typeface="Bookman Old Style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/>
          <p:nvPr/>
        </p:nvSpPr>
        <p:spPr>
          <a:xfrm>
            <a:off x="6742478" y="4498398"/>
            <a:ext cx="3597131" cy="2342417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 rot="5400000" flipV="1">
            <a:off x="-3385067" y="3352729"/>
            <a:ext cx="6874470" cy="136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4"/>
          <p:cNvSpPr/>
          <p:nvPr/>
        </p:nvSpPr>
        <p:spPr>
          <a:xfrm>
            <a:off x="4102832" y="-17186"/>
            <a:ext cx="8118454" cy="6875185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º</a:t>
            </a:r>
            <a:endParaRPr lang="es-CO" b="1" dirty="0">
              <a:latin typeface="Bookman Old Style" panose="02050604050505020204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842041" y="2964292"/>
            <a:ext cx="2100575" cy="3068211"/>
            <a:chOff x="4738525" y="2974001"/>
            <a:chExt cx="2100575" cy="3068211"/>
          </a:xfrm>
        </p:grpSpPr>
        <p:sp>
          <p:nvSpPr>
            <p:cNvPr id="31" name="Terminador 30"/>
            <p:cNvSpPr/>
            <p:nvPr/>
          </p:nvSpPr>
          <p:spPr>
            <a:xfrm rot="16200000">
              <a:off x="4481554" y="3958000"/>
              <a:ext cx="2590516" cy="1577908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Conector 25"/>
            <p:cNvSpPr/>
            <p:nvPr/>
          </p:nvSpPr>
          <p:spPr>
            <a:xfrm>
              <a:off x="4738525" y="2974001"/>
              <a:ext cx="2100575" cy="2002092"/>
            </a:xfrm>
            <a:prstGeom prst="flowChartConnector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9691562" y="2944941"/>
            <a:ext cx="2100575" cy="3068211"/>
            <a:chOff x="4738525" y="2974001"/>
            <a:chExt cx="2100575" cy="3068211"/>
          </a:xfrm>
        </p:grpSpPr>
        <p:sp>
          <p:nvSpPr>
            <p:cNvPr id="36" name="Terminador 35"/>
            <p:cNvSpPr/>
            <p:nvPr/>
          </p:nvSpPr>
          <p:spPr>
            <a:xfrm rot="16200000">
              <a:off x="4481554" y="3958000"/>
              <a:ext cx="2590516" cy="1577908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Conector 36"/>
            <p:cNvSpPr/>
            <p:nvPr/>
          </p:nvSpPr>
          <p:spPr>
            <a:xfrm>
              <a:off x="4738525" y="2974001"/>
              <a:ext cx="2100575" cy="2002092"/>
            </a:xfrm>
            <a:prstGeom prst="flowChartConnector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" name="CuadroTexto 9"/>
          <p:cNvSpPr txBox="1"/>
          <p:nvPr/>
        </p:nvSpPr>
        <p:spPr>
          <a:xfrm rot="10800000" flipH="1" flipV="1">
            <a:off x="5243255" y="5319050"/>
            <a:ext cx="14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Diego Pilar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7334803" y="2964292"/>
            <a:ext cx="2100575" cy="3068211"/>
            <a:chOff x="4738525" y="2974001"/>
            <a:chExt cx="2100575" cy="3068211"/>
          </a:xfrm>
        </p:grpSpPr>
        <p:sp>
          <p:nvSpPr>
            <p:cNvPr id="33" name="Terminador 32"/>
            <p:cNvSpPr/>
            <p:nvPr/>
          </p:nvSpPr>
          <p:spPr>
            <a:xfrm rot="16200000">
              <a:off x="4481554" y="3958000"/>
              <a:ext cx="2590516" cy="1577908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Conector 33"/>
            <p:cNvSpPr/>
            <p:nvPr/>
          </p:nvSpPr>
          <p:spPr>
            <a:xfrm>
              <a:off x="4738525" y="2974001"/>
              <a:ext cx="2100575" cy="2002092"/>
            </a:xfrm>
            <a:prstGeom prst="flowChartConnector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803" y="2964291"/>
            <a:ext cx="2028904" cy="2050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ángulo 38"/>
          <p:cNvSpPr/>
          <p:nvPr/>
        </p:nvSpPr>
        <p:spPr>
          <a:xfrm>
            <a:off x="7763917" y="5338848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Andrea  M.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0054824" y="5346025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José Torres.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966" y="2922960"/>
            <a:ext cx="2257322" cy="2091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bject 26"/>
          <p:cNvSpPr txBox="1">
            <a:spLocks/>
          </p:cNvSpPr>
          <p:nvPr/>
        </p:nvSpPr>
        <p:spPr>
          <a:xfrm flipH="1">
            <a:off x="4786160" y="1414531"/>
            <a:ext cx="7197860" cy="72071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CO" sz="4600" b="1" spc="-200" dirty="0">
                <a:solidFill>
                  <a:schemeClr val="bg1"/>
                </a:solidFill>
                <a:latin typeface="Bookman Old Style"/>
                <a:ea typeface="+mn-ea"/>
                <a:cs typeface="Bookman Old Style"/>
              </a:rPr>
              <a:t>Preguntas y Respuestas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5894" y="2945378"/>
            <a:ext cx="2091731" cy="202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object 3"/>
          <p:cNvSpPr/>
          <p:nvPr/>
        </p:nvSpPr>
        <p:spPr>
          <a:xfrm>
            <a:off x="4786160" y="2178375"/>
            <a:ext cx="6764114" cy="93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Grupo 43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46" name="CuadroTexto 45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302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958" y="1283677"/>
            <a:ext cx="2847618" cy="463016"/>
          </a:xfrm>
          <a:prstGeom prst="rect">
            <a:avLst/>
          </a:prstGeom>
        </p:spPr>
      </p:pic>
      <p:sp>
        <p:nvSpPr>
          <p:cNvPr id="17" name="object 3"/>
          <p:cNvSpPr/>
          <p:nvPr/>
        </p:nvSpPr>
        <p:spPr>
          <a:xfrm rot="5400000" flipV="1">
            <a:off x="-3328925" y="3331132"/>
            <a:ext cx="6858000" cy="195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97944" y="0"/>
            <a:ext cx="11994056" cy="6901204"/>
            <a:chOff x="197944" y="0"/>
            <a:chExt cx="11994056" cy="6901204"/>
          </a:xfrm>
        </p:grpSpPr>
        <p:sp>
          <p:nvSpPr>
            <p:cNvPr id="3" name="CuadroTexto 2"/>
            <p:cNvSpPr txBox="1"/>
            <p:nvPr/>
          </p:nvSpPr>
          <p:spPr>
            <a:xfrm>
              <a:off x="197944" y="0"/>
              <a:ext cx="11994056" cy="6858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sp>
          <p:nvSpPr>
            <p:cNvPr id="10" name="object 5"/>
            <p:cNvSpPr/>
            <p:nvPr/>
          </p:nvSpPr>
          <p:spPr>
            <a:xfrm>
              <a:off x="2313852" y="265164"/>
              <a:ext cx="7762240" cy="66360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s-CO"/>
                <a:t>x</a:t>
              </a:r>
              <a:endParaRPr dirty="0"/>
            </a:p>
          </p:txBody>
        </p:sp>
      </p:grpSp>
      <p:sp>
        <p:nvSpPr>
          <p:cNvPr id="8" name="object 6"/>
          <p:cNvSpPr/>
          <p:nvPr/>
        </p:nvSpPr>
        <p:spPr>
          <a:xfrm flipV="1">
            <a:off x="4879893" y="5425378"/>
            <a:ext cx="2304852" cy="70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Grupo 5"/>
          <p:cNvGrpSpPr/>
          <p:nvPr/>
        </p:nvGrpSpPr>
        <p:grpSpPr>
          <a:xfrm>
            <a:off x="4571999" y="412375"/>
            <a:ext cx="7082119" cy="5924332"/>
            <a:chOff x="4571999" y="412375"/>
            <a:chExt cx="7082119" cy="592433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9893" y="4613922"/>
              <a:ext cx="2304852" cy="811456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4571999" y="5413377"/>
              <a:ext cx="37982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5400" b="1" spc="-325" dirty="0">
                  <a:solidFill>
                    <a:srgbClr val="FFFFFF"/>
                  </a:solidFill>
                  <a:latin typeface="Bookman Old Style" panose="02050604050505020204" pitchFamily="18" charset="0"/>
                </a:rPr>
                <a:t>¡Gracias!</a:t>
              </a:r>
              <a:endParaRPr lang="es-CO" sz="5400" dirty="0"/>
            </a:p>
          </p:txBody>
        </p:sp>
        <p:sp>
          <p:nvSpPr>
            <p:cNvPr id="16" name="object 17"/>
            <p:cNvSpPr/>
            <p:nvPr/>
          </p:nvSpPr>
          <p:spPr>
            <a:xfrm>
              <a:off x="9134545" y="412375"/>
              <a:ext cx="2519573" cy="3944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31400" y="6369008"/>
            <a:ext cx="10951000" cy="276999"/>
            <a:chOff x="1075837" y="6109982"/>
            <a:chExt cx="10370821" cy="21911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>
              <a:off x="2229033" y="6109982"/>
              <a:ext cx="4338917" cy="2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bg1"/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bg1"/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bg1"/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bg1"/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bg1"/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bg1"/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bg1"/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bg1"/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bg1"/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bg1"/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9484660" y="6109982"/>
              <a:ext cx="1961998" cy="219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</a:t>
              </a:r>
              <a:r>
                <a:rPr lang="es-CO" sz="1200" i="1" spc="20" dirty="0">
                  <a:solidFill>
                    <a:schemeClr val="bg1"/>
                  </a:solidFill>
                  <a:latin typeface="Calibri Light"/>
                </a:rPr>
                <a:t>www.Intlfcstone.com</a:t>
              </a:r>
              <a:endParaRPr lang="es-CO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6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3944472" y="2698990"/>
            <a:ext cx="8255826" cy="1522297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"/>
          <p:cNvSpPr/>
          <p:nvPr/>
        </p:nvSpPr>
        <p:spPr>
          <a:xfrm flipV="1">
            <a:off x="3989658" y="3823118"/>
            <a:ext cx="8172840" cy="71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 txBox="1">
            <a:spLocks/>
          </p:cNvSpPr>
          <p:nvPr/>
        </p:nvSpPr>
        <p:spPr>
          <a:xfrm>
            <a:off x="3917979" y="2637202"/>
            <a:ext cx="8295574" cy="124393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40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Impactos del Covid-19 en los mercados.</a:t>
            </a:r>
            <a:endParaRPr lang="es-CO" sz="4000" b="1" dirty="0">
              <a:latin typeface="Bookman Old Style" panose="02050604050505020204" pitchFamily="18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6734548" y="4189310"/>
            <a:ext cx="3605061" cy="2651506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242" y="7869"/>
            <a:ext cx="2642256" cy="2584461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541681" y="7869"/>
            <a:ext cx="8912255" cy="6858882"/>
            <a:chOff x="505014" y="-881"/>
            <a:chExt cx="8912255" cy="6858882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54" y="1234732"/>
              <a:ext cx="2395641" cy="189087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1776" y="3203326"/>
              <a:ext cx="2501774" cy="181243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3" y="469898"/>
              <a:ext cx="2847618" cy="463016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05014" y="5628366"/>
              <a:ext cx="305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lang="es-CO" sz="3600" dirty="0">
                <a:latin typeface="Bookman Old Style"/>
                <a:cs typeface="Bookman Old Style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957171" y="5360035"/>
              <a:ext cx="3203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CO" sz="36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Sesión 1</a:t>
              </a:r>
              <a:endParaRPr lang="es-CO" sz="3600" dirty="0">
                <a:latin typeface="Bookman Old Style"/>
                <a:cs typeface="Bookman Old Style"/>
              </a:endParaRPr>
            </a:p>
          </p:txBody>
        </p:sp>
        <p:grpSp>
          <p:nvGrpSpPr>
            <p:cNvPr id="30" name="Grupo 29"/>
            <p:cNvGrpSpPr/>
            <p:nvPr/>
          </p:nvGrpSpPr>
          <p:grpSpPr>
            <a:xfrm>
              <a:off x="3907805" y="-881"/>
              <a:ext cx="5509464" cy="6858882"/>
              <a:chOff x="3907805" y="-881"/>
              <a:chExt cx="5509464" cy="6858882"/>
            </a:xfrm>
          </p:grpSpPr>
          <p:sp>
            <p:nvSpPr>
              <p:cNvPr id="16" name="object 8"/>
              <p:cNvSpPr/>
              <p:nvPr/>
            </p:nvSpPr>
            <p:spPr>
              <a:xfrm>
                <a:off x="3907805" y="0"/>
                <a:ext cx="2826743" cy="259687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8078" y="4267275"/>
                <a:ext cx="2796470" cy="2590726"/>
              </a:xfrm>
              <a:prstGeom prst="rect">
                <a:avLst/>
              </a:prstGeom>
            </p:spPr>
          </p:pic>
          <p:sp>
            <p:nvSpPr>
              <p:cNvPr id="26" name="object 9"/>
              <p:cNvSpPr/>
              <p:nvPr/>
            </p:nvSpPr>
            <p:spPr>
              <a:xfrm>
                <a:off x="6817869" y="-881"/>
                <a:ext cx="2599399" cy="258446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Imagen 2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7870" y="4267274"/>
                <a:ext cx="2599399" cy="2590726"/>
              </a:xfrm>
              <a:prstGeom prst="rect">
                <a:avLst/>
              </a:prstGeom>
            </p:spPr>
          </p:pic>
        </p:grp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0243" y="-20694"/>
            <a:ext cx="2671757" cy="26263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4274" y="4263641"/>
            <a:ext cx="2801827" cy="25771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42" y="4268415"/>
            <a:ext cx="2671361" cy="2589585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1125856" y="6433910"/>
            <a:ext cx="10370821" cy="276999"/>
            <a:chOff x="1075837" y="6109982"/>
            <a:chExt cx="10370821" cy="276999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2" name="CuadroTexto 31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093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 rot="5400000" flipV="1">
            <a:off x="-3328925" y="3331130"/>
            <a:ext cx="6858000" cy="195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117570" y="-123354"/>
            <a:ext cx="3588657" cy="3575050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4007243" y="-22608"/>
            <a:ext cx="8193463" cy="6880608"/>
          </a:xfrm>
          <a:custGeom>
            <a:avLst/>
            <a:gdLst/>
            <a:ahLst/>
            <a:cxnLst/>
            <a:rect l="l" t="t" r="r" b="b"/>
            <a:pathLst>
              <a:path w="15121255" h="1357629">
                <a:moveTo>
                  <a:pt x="0" y="0"/>
                </a:moveTo>
                <a:lnTo>
                  <a:pt x="0" y="1357629"/>
                </a:lnTo>
                <a:lnTo>
                  <a:pt x="15121128" y="1357629"/>
                </a:lnTo>
                <a:lnTo>
                  <a:pt x="15121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349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b="1" dirty="0">
              <a:latin typeface="Bookman Old Style" panose="02050604050505020204" pitchFamily="18" charset="0"/>
            </a:endParaRPr>
          </a:p>
        </p:txBody>
      </p:sp>
      <p:sp>
        <p:nvSpPr>
          <p:cNvPr id="23" name="object 12"/>
          <p:cNvSpPr/>
          <p:nvPr/>
        </p:nvSpPr>
        <p:spPr>
          <a:xfrm>
            <a:off x="6734548" y="4189310"/>
            <a:ext cx="3605061" cy="2651506"/>
          </a:xfrm>
          <a:custGeom>
            <a:avLst/>
            <a:gdLst/>
            <a:ahLst/>
            <a:cxnLst/>
            <a:rect l="l" t="t" r="r" b="b"/>
            <a:pathLst>
              <a:path h="3575050">
                <a:moveTo>
                  <a:pt x="0" y="0"/>
                </a:moveTo>
                <a:lnTo>
                  <a:pt x="0" y="3574465"/>
                </a:lnTo>
              </a:path>
            </a:pathLst>
          </a:custGeom>
          <a:ln w="457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upo 30"/>
          <p:cNvGrpSpPr/>
          <p:nvPr/>
        </p:nvGrpSpPr>
        <p:grpSpPr>
          <a:xfrm>
            <a:off x="380914" y="539742"/>
            <a:ext cx="3443358" cy="5804799"/>
            <a:chOff x="505014" y="469898"/>
            <a:chExt cx="3443358" cy="580479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54" y="1234732"/>
              <a:ext cx="2395641" cy="189087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1776" y="3203326"/>
              <a:ext cx="2501774" cy="181243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33" y="469898"/>
              <a:ext cx="2847618" cy="463016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05014" y="5628366"/>
              <a:ext cx="305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endParaRPr lang="es-CO" sz="3600" dirty="0">
                <a:latin typeface="Bookman Old Style"/>
                <a:cs typeface="Bookman Old Style"/>
              </a:endParaRP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744514" y="5093477"/>
              <a:ext cx="32038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CO" sz="3600" b="1" spc="-200" dirty="0">
                  <a:solidFill>
                    <a:srgbClr val="1F2A5C"/>
                  </a:solidFill>
                  <a:latin typeface="Bookman Old Style"/>
                  <a:cs typeface="Bookman Old Style"/>
                </a:rPr>
                <a:t>Sesión  1</a:t>
              </a:r>
              <a:endParaRPr lang="es-CO" sz="3600" dirty="0">
                <a:latin typeface="Bookman Old Style"/>
                <a:cs typeface="Bookman Old Style"/>
              </a:endParaRPr>
            </a:p>
          </p:txBody>
        </p:sp>
      </p:grpSp>
      <p:sp>
        <p:nvSpPr>
          <p:cNvPr id="70" name="object 6"/>
          <p:cNvSpPr/>
          <p:nvPr/>
        </p:nvSpPr>
        <p:spPr>
          <a:xfrm>
            <a:off x="3974454" y="-10824"/>
            <a:ext cx="8259039" cy="6935199"/>
          </a:xfrm>
          <a:custGeom>
            <a:avLst/>
            <a:gdLst/>
            <a:ahLst/>
            <a:cxnLst/>
            <a:rect l="l" t="t" r="r" b="b"/>
            <a:pathLst>
              <a:path w="1374775" h="150495">
                <a:moveTo>
                  <a:pt x="0" y="149999"/>
                </a:moveTo>
                <a:lnTo>
                  <a:pt x="1374521" y="149999"/>
                </a:lnTo>
                <a:lnTo>
                  <a:pt x="1374521" y="0"/>
                </a:lnTo>
                <a:lnTo>
                  <a:pt x="0" y="0"/>
                </a:lnTo>
                <a:lnTo>
                  <a:pt x="0" y="149999"/>
                </a:lnTo>
                <a:close/>
              </a:path>
            </a:pathLst>
          </a:custGeom>
          <a:solidFill>
            <a:srgbClr val="AAB3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6"/>
          <p:cNvSpPr txBox="1">
            <a:spLocks/>
          </p:cNvSpPr>
          <p:nvPr/>
        </p:nvSpPr>
        <p:spPr>
          <a:xfrm>
            <a:off x="1909065" y="482280"/>
            <a:ext cx="8295574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ea typeface="+mn-ea"/>
                <a:cs typeface="Bookman Old Style"/>
              </a:rPr>
              <a:t>Presentado</a:t>
            </a: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r>
              <a:rPr lang="es-CO" sz="3600" b="1" spc="-200" dirty="0">
                <a:solidFill>
                  <a:srgbClr val="1F2A5C"/>
                </a:solidFill>
                <a:latin typeface="Bookman Old Style"/>
                <a:ea typeface="+mn-ea"/>
                <a:cs typeface="Bookman Old Style"/>
              </a:rPr>
              <a:t>por:</a:t>
            </a:r>
            <a:r>
              <a:rPr lang="es-CO" sz="3200" b="1" spc="-325" dirty="0">
                <a:solidFill>
                  <a:srgbClr val="FFFFFF"/>
                </a:solidFill>
                <a:latin typeface="Bookman Old Style" panose="02050604050505020204" pitchFamily="18" charset="0"/>
              </a:rPr>
              <a:t> </a:t>
            </a:r>
            <a:endParaRPr lang="es-CO" sz="3200" b="1" dirty="0">
              <a:latin typeface="Bookman Old Style" panose="0205060405050502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023210" y="1373999"/>
            <a:ext cx="5844891" cy="1979809"/>
            <a:chOff x="4632245" y="721949"/>
            <a:chExt cx="5006736" cy="1890771"/>
          </a:xfrm>
        </p:grpSpPr>
        <p:grpSp>
          <p:nvGrpSpPr>
            <p:cNvPr id="26" name="Grupo 25"/>
            <p:cNvGrpSpPr/>
            <p:nvPr/>
          </p:nvGrpSpPr>
          <p:grpSpPr>
            <a:xfrm>
              <a:off x="4632245" y="721949"/>
              <a:ext cx="5006736" cy="1876143"/>
              <a:chOff x="5408207" y="1653619"/>
              <a:chExt cx="6348445" cy="2401172"/>
            </a:xfrm>
          </p:grpSpPr>
          <p:grpSp>
            <p:nvGrpSpPr>
              <p:cNvPr id="28" name="Grupo 27"/>
              <p:cNvGrpSpPr/>
              <p:nvPr/>
            </p:nvGrpSpPr>
            <p:grpSpPr>
              <a:xfrm>
                <a:off x="5408207" y="1653619"/>
                <a:ext cx="6348445" cy="2401172"/>
                <a:chOff x="5717023" y="4074778"/>
                <a:chExt cx="6348445" cy="2401171"/>
              </a:xfrm>
            </p:grpSpPr>
            <p:sp>
              <p:nvSpPr>
                <p:cNvPr id="32" name="Terminador 31"/>
                <p:cNvSpPr/>
                <p:nvPr/>
              </p:nvSpPr>
              <p:spPr>
                <a:xfrm>
                  <a:off x="5929390" y="4104414"/>
                  <a:ext cx="6136078" cy="2371535"/>
                </a:xfrm>
                <a:prstGeom prst="flowChartTermina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3" name="Conector 32"/>
                <p:cNvSpPr/>
                <p:nvPr/>
              </p:nvSpPr>
              <p:spPr>
                <a:xfrm>
                  <a:off x="5717023" y="4074778"/>
                  <a:ext cx="2225616" cy="2371537"/>
                </a:xfrm>
                <a:prstGeom prst="flowChartConnector">
                  <a:avLst/>
                </a:prstGeom>
                <a:solidFill>
                  <a:schemeClr val="bg1"/>
                </a:solidFill>
                <a:ln w="76200"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30" name="CuadroTexto 29"/>
              <p:cNvSpPr txBox="1"/>
              <p:nvPr/>
            </p:nvSpPr>
            <p:spPr>
              <a:xfrm>
                <a:off x="8227225" y="2233512"/>
                <a:ext cx="2726158" cy="1581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CO" sz="2000" b="1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Diego Pilar</a:t>
                </a:r>
              </a:p>
              <a:p>
                <a:r>
                  <a:rPr lang="es-CO" sz="2000" spc="-200" dirty="0">
                    <a:solidFill>
                      <a:srgbClr val="1F2A5C"/>
                    </a:solidFill>
                    <a:latin typeface="Bookman Old Style"/>
                    <a:cs typeface="Bookman Old Style"/>
                  </a:rPr>
                  <a:t>Managing Director Oficina de Representación </a:t>
                </a:r>
              </a:p>
            </p:txBody>
          </p:sp>
        </p:grp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8580" y="736118"/>
              <a:ext cx="1783328" cy="18766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CuadroTexto 9"/>
          <p:cNvSpPr txBox="1"/>
          <p:nvPr/>
        </p:nvSpPr>
        <p:spPr>
          <a:xfrm>
            <a:off x="4286250" y="3980399"/>
            <a:ext cx="7210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36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Impactos de la pandemia y los factores externos sobre USDCOP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39" name="CuadroTexto 38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518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53" y="0"/>
            <a:ext cx="334764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513" y="609798"/>
            <a:ext cx="7510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Impacto en el mercado del Covid-19</a:t>
            </a:r>
          </a:p>
          <a:p>
            <a:r>
              <a:rPr lang="es-CO" sz="2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USDCOP </a:t>
            </a:r>
            <a:endParaRPr lang="es-CO" sz="2400" dirty="0">
              <a:latin typeface="Bookman Old Style"/>
              <a:cs typeface="Bookman Old Style"/>
            </a:endParaRP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574447" y="5455786"/>
            <a:ext cx="1053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Hechos relevantes:  *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Baja Calificación por parte del Fitch a BBB-</a:t>
            </a:r>
          </a:p>
          <a:p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S&amp;P BBB- Perspectiva negativa, * Crudo en mínimos de los últimos 20 años.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131D0ACD-82C8-4941-B7A4-5621ECD3A8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764" r="273"/>
          <a:stretch/>
        </p:blipFill>
        <p:spPr>
          <a:xfrm>
            <a:off x="601579" y="1798667"/>
            <a:ext cx="11086908" cy="3427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626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53" y="0"/>
            <a:ext cx="334764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513" y="609798"/>
            <a:ext cx="7510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Impacto en el mercado del Covid-19</a:t>
            </a:r>
          </a:p>
          <a:p>
            <a:r>
              <a:rPr lang="es-CO" sz="2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USDCOP  Volatilidad</a:t>
            </a:r>
            <a:endParaRPr lang="es-CO" sz="2400" dirty="0">
              <a:latin typeface="Bookman Old Style"/>
              <a:cs typeface="Bookman Old Style"/>
            </a:endParaRP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586" y="3429000"/>
            <a:ext cx="2142857" cy="4761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8569" y="5482371"/>
            <a:ext cx="10789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A pesar que la volatilidad se encuentra disparada como consecuencia del COVID, la volatilidad implícita aun se encuentra por debajo de la volatilidad realizada.</a:t>
            </a:r>
          </a:p>
        </p:txBody>
      </p:sp>
      <p:pic>
        <p:nvPicPr>
          <p:cNvPr id="12" name="Picture 7" descr="A screen shot of a video game&#10;&#10;Description automatically generated">
            <a:extLst>
              <a:ext uri="{FF2B5EF4-FFF2-40B4-BE49-F238E27FC236}">
                <a16:creationId xmlns:a16="http://schemas.microsoft.com/office/drawing/2014/main" id="{E043CABB-EB1A-4F23-937A-3A3EF6D2A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57" y="1576215"/>
            <a:ext cx="9154860" cy="385255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80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00" y="0"/>
            <a:ext cx="334764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513" y="609798"/>
            <a:ext cx="7510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Impacto en el mercado del Covid-19</a:t>
            </a:r>
          </a:p>
          <a:p>
            <a:r>
              <a:rPr lang="es-CO" sz="24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USDCOP  SMILE</a:t>
            </a:r>
            <a:endParaRPr lang="es-CO" sz="2400" dirty="0">
              <a:latin typeface="Bookman Old Style"/>
              <a:cs typeface="Bookman Old Style"/>
            </a:endParaRP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586" y="3429000"/>
            <a:ext cx="2142857" cy="4761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8598" y="5444431"/>
            <a:ext cx="11050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Para esta semana la volatilidad de las Calls a 3M aumentó respecto a la semana anterior; así mismo,  la volatilidad de las Puts a 3M disminuyó para esta semana respecto a la semana anterior. Sugiriendo presión alcista.   </a:t>
            </a:r>
          </a:p>
          <a:p>
            <a:pPr algn="just"/>
            <a:endParaRPr lang="es-CO" sz="2000" spc="-200" dirty="0">
              <a:solidFill>
                <a:srgbClr val="1F2A5C"/>
              </a:solidFill>
              <a:latin typeface="Bookman Old Style"/>
              <a:cs typeface="Bookman Old Style"/>
            </a:endParaRPr>
          </a:p>
        </p:txBody>
      </p:sp>
      <p:pic>
        <p:nvPicPr>
          <p:cNvPr id="18" name="Picture 2" descr="A picture containing water, sitting, table, black&#10;&#10;Description automatically generated">
            <a:extLst>
              <a:ext uri="{FF2B5EF4-FFF2-40B4-BE49-F238E27FC236}">
                <a16:creationId xmlns:a16="http://schemas.microsoft.com/office/drawing/2014/main" id="{1F8B622A-4D87-4C68-BB3E-E47042F5E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9" y="1617604"/>
            <a:ext cx="10018738" cy="362279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0814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553" y="0"/>
            <a:ext cx="334764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75" y="283423"/>
            <a:ext cx="2847618" cy="463016"/>
          </a:xfrm>
          <a:prstGeom prst="rect">
            <a:avLst/>
          </a:prstGeom>
        </p:spPr>
      </p:pic>
      <p:sp>
        <p:nvSpPr>
          <p:cNvPr id="7" name="object 33"/>
          <p:cNvSpPr/>
          <p:nvPr/>
        </p:nvSpPr>
        <p:spPr>
          <a:xfrm rot="858176" flipH="1">
            <a:off x="10847345" y="1826820"/>
            <a:ext cx="920342" cy="1240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 rot="16200000" flipV="1">
            <a:off x="3769271" y="4561316"/>
            <a:ext cx="4609297" cy="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450760" y="377107"/>
            <a:ext cx="4798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spc="-200" dirty="0">
                <a:solidFill>
                  <a:srgbClr val="1F2A5C"/>
                </a:solidFill>
                <a:cs typeface="Bookman Old Style"/>
              </a:rPr>
              <a:t>Perspectivas del USDCOP</a:t>
            </a:r>
            <a:endParaRPr lang="es-CO" sz="3600" dirty="0">
              <a:cs typeface="Bookman Old Style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26679" y="1058375"/>
            <a:ext cx="3405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spc="-200" dirty="0">
                <a:solidFill>
                  <a:srgbClr val="1F2A5C"/>
                </a:solidFill>
                <a:latin typeface="Bookman Old Style"/>
                <a:cs typeface="Bookman Old Style"/>
              </a:rPr>
              <a:t>Factores Alcistas</a:t>
            </a:r>
            <a:endParaRPr lang="es-CO" sz="3200" dirty="0">
              <a:latin typeface="Bookman Old Style"/>
              <a:cs typeface="Bookman Old Style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668" y="1558206"/>
            <a:ext cx="9066653" cy="46951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888577" y="6577652"/>
            <a:ext cx="11116163" cy="207595"/>
            <a:chOff x="1075837" y="6109982"/>
            <a:chExt cx="10370821" cy="276999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37" y="6138850"/>
              <a:ext cx="1074492" cy="17471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229033" y="6109982"/>
              <a:ext cx="4338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 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 </a:t>
              </a:r>
              <a:r>
                <a:rPr lang="es-CO" sz="1200" i="1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autor </a:t>
              </a:r>
              <a:r>
                <a:rPr lang="es-CO" sz="1200" i="1" spc="2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©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2020, </a:t>
              </a:r>
              <a:r>
                <a:rPr lang="es-CO" sz="1200" i="1" spc="-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Todos </a:t>
              </a:r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los </a:t>
              </a:r>
              <a:r>
                <a:rPr lang="es-CO" sz="1200" i="1" spc="1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derechos</a:t>
              </a:r>
              <a:r>
                <a:rPr lang="es-CO" sz="1200" i="1" spc="90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 </a:t>
              </a:r>
              <a:r>
                <a:rPr lang="es-CO" sz="1200" i="1" spc="5" dirty="0">
                  <a:solidFill>
                    <a:schemeClr val="tx2">
                      <a:lumMod val="75000"/>
                    </a:schemeClr>
                  </a:solidFill>
                  <a:latin typeface="Calibri Light"/>
                  <a:cs typeface="Calibri Light"/>
                </a:rPr>
                <a:t>reservados</a:t>
              </a:r>
              <a:endParaRPr lang="es-CO" sz="1200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9484660" y="6109982"/>
              <a:ext cx="1961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i="1" spc="20" dirty="0">
                  <a:solidFill>
                    <a:schemeClr val="tx2">
                      <a:lumMod val="75000"/>
                    </a:schemeClr>
                  </a:solidFill>
                  <a:latin typeface="Calibri Light"/>
                </a:rPr>
                <a:t>         www.Intlfcstone.com</a:t>
              </a:r>
              <a:endParaRPr lang="es-CO" sz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375418" y="2201878"/>
            <a:ext cx="4281965" cy="1552532"/>
            <a:chOff x="6531172" y="2578518"/>
            <a:chExt cx="4281965" cy="1552532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1172" y="2578518"/>
              <a:ext cx="449611" cy="496123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7000223" y="2653722"/>
              <a:ext cx="381291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dirty="0">
                  <a:solidFill>
                    <a:schemeClr val="accent1">
                      <a:lumMod val="50000"/>
                    </a:schemeClr>
                  </a:solidFill>
                </a:rPr>
                <a:t>El petróleo se encuentra en mínimos de 30 años, el exceso de oferta y la escasez de lugares físicos para almacenar el crudo físico han puesto presión al crudo.  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441530" y="3754410"/>
            <a:ext cx="4277247" cy="1280797"/>
            <a:chOff x="6440101" y="2002881"/>
            <a:chExt cx="4277247" cy="1280797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40101" y="2002881"/>
              <a:ext cx="449611" cy="496123"/>
            </a:xfrm>
            <a:prstGeom prst="rect">
              <a:avLst/>
            </a:prstGeom>
          </p:spPr>
        </p:pic>
        <p:sp>
          <p:nvSpPr>
            <p:cNvPr id="30" name="Rectángulo 29"/>
            <p:cNvSpPr/>
            <p:nvPr/>
          </p:nvSpPr>
          <p:spPr>
            <a:xfrm>
              <a:off x="6904434" y="2083349"/>
              <a:ext cx="38129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dirty="0">
                  <a:solidFill>
                    <a:schemeClr val="accent1">
                      <a:lumMod val="50000"/>
                    </a:schemeClr>
                  </a:solidFill>
                </a:rPr>
                <a:t>Perdida de calificación crediticia por parte de Fitch, perspectiva negativa por parte de S&amp;P. </a:t>
              </a:r>
            </a:p>
            <a:p>
              <a:pPr algn="just"/>
              <a:endParaRPr lang="es-E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ACEB22-E596-46A1-BFED-D8BA56A18A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03" y="2343701"/>
            <a:ext cx="3677173" cy="41697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8611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2555</Words>
  <Application>Microsoft Office PowerPoint</Application>
  <PresentationFormat>Panorámica</PresentationFormat>
  <Paragraphs>403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Arial</vt:lpstr>
      <vt:lpstr>Avenir Next LT Pro Light</vt:lpstr>
      <vt:lpstr>Bookman Old Style</vt:lpstr>
      <vt:lpstr>Calibri</vt:lpstr>
      <vt:lpstr>Calibri Light</vt:lpstr>
      <vt:lpstr>Century Gothic</vt:lpstr>
      <vt:lpstr>Lucida Sans</vt:lpstr>
      <vt:lpstr>Roboto Slab</vt:lpstr>
      <vt:lpstr>Times New Roman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EXPORTACIÓN MUNDIAL MAÍZ (MTM)</vt:lpstr>
      <vt:lpstr>EXPORTACIÓN MUNDIAL MAÍZ (MTM)</vt:lpstr>
      <vt:lpstr>EXPORTACIÓN MUNDIAL MAÍZ (MTM)</vt:lpstr>
      <vt:lpstr>EXPORTACIÓN MUNDIAL MAÍZ (MTM)</vt:lpstr>
      <vt:lpstr>EXPORTACIÓN MUNDIAL MAÍZ (MTM)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TATIANAM</dc:creator>
  <cp:lastModifiedBy>Camilo Vicaria Angel</cp:lastModifiedBy>
  <cp:revision>183</cp:revision>
  <dcterms:created xsi:type="dcterms:W3CDTF">2020-04-17T02:50:27Z</dcterms:created>
  <dcterms:modified xsi:type="dcterms:W3CDTF">2020-04-23T20:45:41Z</dcterms:modified>
</cp:coreProperties>
</file>