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7" r:id="rId22"/>
    <p:sldId id="276" r:id="rId23"/>
    <p:sldId id="277" r:id="rId24"/>
    <p:sldId id="278" r:id="rId25"/>
    <p:sldId id="29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5" r:id="rId42"/>
    <p:sldId id="296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FC1C9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556A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37" d="100"/>
          <a:sy n="37" d="100"/>
        </p:scale>
        <p:origin x="-516" y="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13778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pic" idx="13"/>
          </p:nvPr>
        </p:nvSpPr>
        <p:spPr>
          <a:xfrm>
            <a:off x="-24880" y="1313818"/>
            <a:ext cx="11579277" cy="11799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sz="quarter" idx="14"/>
          </p:nvPr>
        </p:nvSpPr>
        <p:spPr>
          <a:xfrm>
            <a:off x="12344400" y="9499600"/>
            <a:ext cx="5864622" cy="917972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Start presentation</a:t>
            </a:r>
          </a:p>
        </p:txBody>
      </p:sp>
      <p:sp>
        <p:nvSpPr>
          <p:cNvPr id="17" name="Shape 17"/>
          <p:cNvSpPr>
            <a:spLocks noGrp="1"/>
          </p:cNvSpPr>
          <p:nvPr>
            <p:ph type="pic" sz="half" idx="15"/>
          </p:nvPr>
        </p:nvSpPr>
        <p:spPr>
          <a:xfrm>
            <a:off x="25400" y="2159000"/>
            <a:ext cx="8840590" cy="9117410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2215183" y="2242109"/>
            <a:ext cx="10517753" cy="3440581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12225337" y="5783857"/>
            <a:ext cx="10400508" cy="2859412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23020882" y="12997854"/>
            <a:ext cx="549377" cy="5619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9261475"/>
          </a:xfrm>
          <a:prstGeom prst="rect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4"/>
          </p:nvPr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pic" sz="quarter" idx="15"/>
          </p:nvPr>
        </p:nvSpPr>
        <p:spPr>
          <a:xfrm>
            <a:off x="13273968" y="2479881"/>
            <a:ext cx="4709181" cy="96706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pic" sz="quarter" idx="16"/>
          </p:nvPr>
        </p:nvSpPr>
        <p:spPr>
          <a:xfrm>
            <a:off x="13583646" y="3662645"/>
            <a:ext cx="4089824" cy="725635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7"/>
          </p:nvPr>
        </p:nvSpPr>
        <p:spPr>
          <a:xfrm>
            <a:off x="16122429" y="2070113"/>
            <a:ext cx="5108259" cy="104901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8"/>
          </p:nvPr>
        </p:nvSpPr>
        <p:spPr>
          <a:xfrm>
            <a:off x="16458351" y="3353110"/>
            <a:ext cx="4436416" cy="7871297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9"/>
          </p:nvPr>
        </p:nvSpPr>
        <p:spPr>
          <a:xfrm>
            <a:off x="5805661" y="10354915"/>
            <a:ext cx="880170" cy="880170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20"/>
          </p:nvPr>
        </p:nvSpPr>
        <p:spPr>
          <a:xfrm>
            <a:off x="11061503" y="10354915"/>
            <a:ext cx="880170" cy="880170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21"/>
          </p:nvPr>
        </p:nvSpPr>
        <p:spPr>
          <a:xfrm>
            <a:off x="1862475" y="10490710"/>
            <a:ext cx="3681979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@username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sz="quarter" idx="22"/>
          </p:nvPr>
        </p:nvSpPr>
        <p:spPr>
          <a:xfrm>
            <a:off x="7137537" y="10490710"/>
            <a:ext cx="3681980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email address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quarter" idx="23"/>
          </p:nvPr>
        </p:nvSpPr>
        <p:spPr>
          <a:xfrm>
            <a:off x="5934416" y="10575654"/>
            <a:ext cx="622660" cy="438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53" extrusionOk="0">
                <a:moveTo>
                  <a:pt x="21600" y="8235"/>
                </a:moveTo>
                <a:cubicBezTo>
                  <a:pt x="20840" y="8390"/>
                  <a:pt x="19738" y="8229"/>
                  <a:pt x="19153" y="7937"/>
                </a:cubicBezTo>
                <a:cubicBezTo>
                  <a:pt x="20367" y="7817"/>
                  <a:pt x="21189" y="7156"/>
                  <a:pt x="21506" y="6258"/>
                </a:cubicBezTo>
                <a:cubicBezTo>
                  <a:pt x="21068" y="6579"/>
                  <a:pt x="19709" y="6932"/>
                  <a:pt x="18960" y="6597"/>
                </a:cubicBezTo>
                <a:cubicBezTo>
                  <a:pt x="18922" y="6385"/>
                  <a:pt x="18881" y="6184"/>
                  <a:pt x="18841" y="6001"/>
                </a:cubicBezTo>
                <a:cubicBezTo>
                  <a:pt x="18271" y="3485"/>
                  <a:pt x="16312" y="1455"/>
                  <a:pt x="14263" y="1700"/>
                </a:cubicBezTo>
                <a:cubicBezTo>
                  <a:pt x="14427" y="1621"/>
                  <a:pt x="14596" y="1547"/>
                  <a:pt x="14764" y="1478"/>
                </a:cubicBezTo>
                <a:cubicBezTo>
                  <a:pt x="14989" y="1381"/>
                  <a:pt x="16314" y="1122"/>
                  <a:pt x="16105" y="561"/>
                </a:cubicBezTo>
                <a:cubicBezTo>
                  <a:pt x="15929" y="69"/>
                  <a:pt x="14311" y="934"/>
                  <a:pt x="14007" y="1048"/>
                </a:cubicBezTo>
                <a:cubicBezTo>
                  <a:pt x="14408" y="866"/>
                  <a:pt x="15074" y="556"/>
                  <a:pt x="15145" y="0"/>
                </a:cubicBezTo>
                <a:cubicBezTo>
                  <a:pt x="14529" y="101"/>
                  <a:pt x="13925" y="451"/>
                  <a:pt x="13457" y="959"/>
                </a:cubicBezTo>
                <a:cubicBezTo>
                  <a:pt x="13625" y="741"/>
                  <a:pt x="13753" y="476"/>
                  <a:pt x="13781" y="191"/>
                </a:cubicBezTo>
                <a:cubicBezTo>
                  <a:pt x="12137" y="1450"/>
                  <a:pt x="11177" y="3988"/>
                  <a:pt x="10400" y="6452"/>
                </a:cubicBezTo>
                <a:cubicBezTo>
                  <a:pt x="9790" y="5743"/>
                  <a:pt x="9248" y="5185"/>
                  <a:pt x="8764" y="4873"/>
                </a:cubicBezTo>
                <a:cubicBezTo>
                  <a:pt x="7403" y="4000"/>
                  <a:pt x="5776" y="3086"/>
                  <a:pt x="3222" y="1949"/>
                </a:cubicBezTo>
                <a:cubicBezTo>
                  <a:pt x="3144" y="2961"/>
                  <a:pt x="3640" y="4311"/>
                  <a:pt x="5068" y="5206"/>
                </a:cubicBezTo>
                <a:cubicBezTo>
                  <a:pt x="4760" y="5156"/>
                  <a:pt x="4193" y="5268"/>
                  <a:pt x="3740" y="5398"/>
                </a:cubicBezTo>
                <a:cubicBezTo>
                  <a:pt x="3925" y="6560"/>
                  <a:pt x="4527" y="7517"/>
                  <a:pt x="6159" y="7979"/>
                </a:cubicBezTo>
                <a:cubicBezTo>
                  <a:pt x="5414" y="8036"/>
                  <a:pt x="5028" y="8242"/>
                  <a:pt x="4680" y="8680"/>
                </a:cubicBezTo>
                <a:cubicBezTo>
                  <a:pt x="5018" y="9487"/>
                  <a:pt x="5849" y="10438"/>
                  <a:pt x="7337" y="10243"/>
                </a:cubicBezTo>
                <a:cubicBezTo>
                  <a:pt x="5680" y="11100"/>
                  <a:pt x="6662" y="12688"/>
                  <a:pt x="8011" y="12452"/>
                </a:cubicBezTo>
                <a:cubicBezTo>
                  <a:pt x="5711" y="15304"/>
                  <a:pt x="2083" y="15092"/>
                  <a:pt x="0" y="12708"/>
                </a:cubicBezTo>
                <a:cubicBezTo>
                  <a:pt x="5438" y="21600"/>
                  <a:pt x="17261" y="17966"/>
                  <a:pt x="19022" y="9401"/>
                </a:cubicBezTo>
                <a:cubicBezTo>
                  <a:pt x="20343" y="9414"/>
                  <a:pt x="21120" y="8854"/>
                  <a:pt x="21600" y="823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24"/>
          </p:nvPr>
        </p:nvSpPr>
        <p:spPr>
          <a:xfrm>
            <a:off x="11377121" y="10490710"/>
            <a:ext cx="285269" cy="608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2" y="21600"/>
                </a:moveTo>
                <a:lnTo>
                  <a:pt x="4787" y="21600"/>
                </a:lnTo>
                <a:lnTo>
                  <a:pt x="4787" y="10800"/>
                </a:lnTo>
                <a:lnTo>
                  <a:pt x="0" y="10800"/>
                </a:lnTo>
                <a:lnTo>
                  <a:pt x="0" y="7077"/>
                </a:lnTo>
                <a:lnTo>
                  <a:pt x="4787" y="7077"/>
                </a:lnTo>
                <a:lnTo>
                  <a:pt x="4787" y="4842"/>
                </a:lnTo>
                <a:cubicBezTo>
                  <a:pt x="4787" y="1806"/>
                  <a:pt x="7489" y="0"/>
                  <a:pt x="15163" y="0"/>
                </a:cubicBezTo>
                <a:lnTo>
                  <a:pt x="21555" y="0"/>
                </a:lnTo>
                <a:lnTo>
                  <a:pt x="21555" y="3723"/>
                </a:lnTo>
                <a:lnTo>
                  <a:pt x="17562" y="3723"/>
                </a:lnTo>
                <a:cubicBezTo>
                  <a:pt x="14573" y="3723"/>
                  <a:pt x="14374" y="4243"/>
                  <a:pt x="14374" y="5214"/>
                </a:cubicBezTo>
                <a:lnTo>
                  <a:pt x="14362" y="7077"/>
                </a:lnTo>
                <a:lnTo>
                  <a:pt x="21600" y="7077"/>
                </a:lnTo>
                <a:lnTo>
                  <a:pt x="20753" y="10800"/>
                </a:lnTo>
                <a:lnTo>
                  <a:pt x="14362" y="10800"/>
                </a:lnTo>
                <a:cubicBezTo>
                  <a:pt x="14362" y="10800"/>
                  <a:pt x="14362" y="21600"/>
                  <a:pt x="14362" y="2160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C1C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2959338" y="2588728"/>
            <a:ext cx="8890299" cy="2342730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2860466" y="5403241"/>
            <a:ext cx="8967591" cy="35073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11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12044426" y="12858750"/>
            <a:ext cx="295149" cy="29768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cap="all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sz="quarter" idx="13"/>
          </p:nvPr>
        </p:nvSpPr>
        <p:spPr>
          <a:xfrm>
            <a:off x="1879600" y="5154414"/>
            <a:ext cx="5864622" cy="917972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Next slide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4"/>
          </p:nvPr>
        </p:nvSpPr>
        <p:spPr>
          <a:xfrm>
            <a:off x="15720829" y="6915708"/>
            <a:ext cx="6626097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one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5"/>
          </p:nvPr>
        </p:nvSpPr>
        <p:spPr>
          <a:xfrm>
            <a:off x="15720829" y="7957108"/>
            <a:ext cx="6626097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two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6"/>
          </p:nvPr>
        </p:nvSpPr>
        <p:spPr>
          <a:xfrm>
            <a:off x="15720829" y="8998508"/>
            <a:ext cx="6626097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three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7"/>
          </p:nvPr>
        </p:nvSpPr>
        <p:spPr>
          <a:xfrm>
            <a:off x="15720829" y="10039908"/>
            <a:ext cx="6626097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four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8"/>
          </p:nvPr>
        </p:nvSpPr>
        <p:spPr>
          <a:xfrm>
            <a:off x="15720829" y="11081308"/>
            <a:ext cx="6626097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9"/>
          </p:nvPr>
        </p:nvSpPr>
        <p:spPr>
          <a:xfrm>
            <a:off x="15041760" y="7047159"/>
            <a:ext cx="345680" cy="345679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20"/>
          </p:nvPr>
        </p:nvSpPr>
        <p:spPr>
          <a:xfrm>
            <a:off x="15041760" y="8088559"/>
            <a:ext cx="345680" cy="345679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21"/>
          </p:nvPr>
        </p:nvSpPr>
        <p:spPr>
          <a:xfrm>
            <a:off x="15041760" y="9129959"/>
            <a:ext cx="345680" cy="345679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22"/>
          </p:nvPr>
        </p:nvSpPr>
        <p:spPr>
          <a:xfrm>
            <a:off x="15041760" y="10171359"/>
            <a:ext cx="345680" cy="345679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23"/>
          </p:nvPr>
        </p:nvSpPr>
        <p:spPr>
          <a:xfrm>
            <a:off x="15041760" y="11212759"/>
            <a:ext cx="345680" cy="345679"/>
          </a:xfrm>
          <a:prstGeom prst="ellipse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24"/>
          </p:nvPr>
        </p:nvSpPr>
        <p:spPr>
          <a:xfrm flipV="1">
            <a:off x="15201899" y="7444365"/>
            <a:ext cx="1" cy="592668"/>
          </a:xfrm>
          <a:prstGeom prst="line">
            <a:avLst/>
          </a:prstGeom>
          <a:ln w="50800">
            <a:solidFill>
              <a:srgbClr val="42556A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25"/>
          </p:nvPr>
        </p:nvSpPr>
        <p:spPr>
          <a:xfrm flipV="1">
            <a:off x="15214599" y="8485765"/>
            <a:ext cx="1" cy="592668"/>
          </a:xfrm>
          <a:prstGeom prst="line">
            <a:avLst/>
          </a:prstGeom>
          <a:ln w="50800">
            <a:solidFill>
              <a:srgbClr val="42556A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26"/>
          </p:nvPr>
        </p:nvSpPr>
        <p:spPr>
          <a:xfrm flipV="1">
            <a:off x="15201899" y="9527165"/>
            <a:ext cx="1" cy="592668"/>
          </a:xfrm>
          <a:prstGeom prst="line">
            <a:avLst/>
          </a:prstGeom>
          <a:ln w="50800">
            <a:solidFill>
              <a:srgbClr val="42556A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27"/>
          </p:nvPr>
        </p:nvSpPr>
        <p:spPr>
          <a:xfrm flipV="1">
            <a:off x="15201899" y="10568565"/>
            <a:ext cx="1" cy="592668"/>
          </a:xfrm>
          <a:prstGeom prst="line">
            <a:avLst/>
          </a:prstGeom>
          <a:ln w="50800">
            <a:solidFill>
              <a:srgbClr val="42556A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28"/>
          </p:nvPr>
        </p:nvSpPr>
        <p:spPr>
          <a:xfrm>
            <a:off x="12175047" y="6915708"/>
            <a:ext cx="2533324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Starts 8:00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29"/>
          </p:nvPr>
        </p:nvSpPr>
        <p:spPr>
          <a:xfrm>
            <a:off x="12175047" y="8998508"/>
            <a:ext cx="2533324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Lunch 13:00</a:t>
            </a:r>
          </a:p>
        </p:txBody>
      </p:sp>
      <p:sp>
        <p:nvSpPr>
          <p:cNvPr id="44" name="Shape 44"/>
          <p:cNvSpPr/>
          <p:nvPr/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874837" y="1251509"/>
            <a:ext cx="18633183" cy="3440581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pic" sz="quarter" idx="13"/>
          </p:nvPr>
        </p:nvSpPr>
        <p:spPr>
          <a:xfrm>
            <a:off x="15430067" y="1421515"/>
            <a:ext cx="5616250" cy="115333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pic" sz="quarter" idx="14"/>
          </p:nvPr>
        </p:nvSpPr>
        <p:spPr>
          <a:xfrm>
            <a:off x="15799395" y="2832100"/>
            <a:ext cx="4877595" cy="865405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5"/>
          </p:nvPr>
        </p:nvSpPr>
        <p:spPr>
          <a:xfrm>
            <a:off x="15113000" y="5588000"/>
            <a:ext cx="1270000" cy="1270000"/>
          </a:xfrm>
          <a:prstGeom prst="ellipse">
            <a:avLst/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6"/>
          </p:nvPr>
        </p:nvSpPr>
        <p:spPr>
          <a:xfrm>
            <a:off x="15113000" y="7493000"/>
            <a:ext cx="1270000" cy="1270000"/>
          </a:xfrm>
          <a:prstGeom prst="ellipse">
            <a:avLst/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7"/>
          </p:nvPr>
        </p:nvSpPr>
        <p:spPr>
          <a:xfrm>
            <a:off x="15113000" y="9398000"/>
            <a:ext cx="1270000" cy="1270000"/>
          </a:xfrm>
          <a:prstGeom prst="ellipse">
            <a:avLst/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8"/>
          </p:nvPr>
        </p:nvSpPr>
        <p:spPr>
          <a:xfrm>
            <a:off x="15417375" y="5923364"/>
            <a:ext cx="661249" cy="59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496" extrusionOk="0">
                <a:moveTo>
                  <a:pt x="18898" y="1864"/>
                </a:moveTo>
                <a:cubicBezTo>
                  <a:pt x="16636" y="-621"/>
                  <a:pt x="12968" y="-621"/>
                  <a:pt x="10707" y="1864"/>
                </a:cubicBezTo>
                <a:lnTo>
                  <a:pt x="1318" y="12054"/>
                </a:lnTo>
                <a:cubicBezTo>
                  <a:pt x="-439" y="13983"/>
                  <a:pt x="-439" y="17122"/>
                  <a:pt x="1318" y="19050"/>
                </a:cubicBezTo>
                <a:cubicBezTo>
                  <a:pt x="3073" y="20979"/>
                  <a:pt x="5932" y="20979"/>
                  <a:pt x="7688" y="19050"/>
                </a:cubicBezTo>
                <a:lnTo>
                  <a:pt x="17078" y="8860"/>
                </a:lnTo>
                <a:cubicBezTo>
                  <a:pt x="18335" y="7480"/>
                  <a:pt x="18335" y="5243"/>
                  <a:pt x="17078" y="3863"/>
                </a:cubicBezTo>
                <a:cubicBezTo>
                  <a:pt x="15821" y="2483"/>
                  <a:pt x="13784" y="2483"/>
                  <a:pt x="12528" y="3863"/>
                </a:cubicBezTo>
                <a:lnTo>
                  <a:pt x="5468" y="11615"/>
                </a:lnTo>
                <a:cubicBezTo>
                  <a:pt x="5216" y="11891"/>
                  <a:pt x="5216" y="12337"/>
                  <a:pt x="5468" y="12615"/>
                </a:cubicBezTo>
                <a:cubicBezTo>
                  <a:pt x="5719" y="12891"/>
                  <a:pt x="6126" y="12891"/>
                  <a:pt x="6378" y="12615"/>
                </a:cubicBezTo>
                <a:lnTo>
                  <a:pt x="13438" y="4863"/>
                </a:lnTo>
                <a:cubicBezTo>
                  <a:pt x="14191" y="4036"/>
                  <a:pt x="15415" y="4036"/>
                  <a:pt x="16168" y="4863"/>
                </a:cubicBezTo>
                <a:cubicBezTo>
                  <a:pt x="16921" y="5689"/>
                  <a:pt x="16921" y="7034"/>
                  <a:pt x="16168" y="7861"/>
                </a:cubicBezTo>
                <a:lnTo>
                  <a:pt x="6778" y="18050"/>
                </a:lnTo>
                <a:cubicBezTo>
                  <a:pt x="5521" y="19431"/>
                  <a:pt x="3485" y="19431"/>
                  <a:pt x="2228" y="18050"/>
                </a:cubicBezTo>
                <a:cubicBezTo>
                  <a:pt x="971" y="16671"/>
                  <a:pt x="971" y="14433"/>
                  <a:pt x="2228" y="13054"/>
                </a:cubicBezTo>
                <a:lnTo>
                  <a:pt x="11526" y="2964"/>
                </a:lnTo>
                <a:cubicBezTo>
                  <a:pt x="13285" y="1031"/>
                  <a:pt x="16139" y="1031"/>
                  <a:pt x="17896" y="2964"/>
                </a:cubicBezTo>
                <a:cubicBezTo>
                  <a:pt x="19658" y="4897"/>
                  <a:pt x="19658" y="8028"/>
                  <a:pt x="17897" y="9960"/>
                </a:cubicBezTo>
                <a:lnTo>
                  <a:pt x="10929" y="17611"/>
                </a:lnTo>
                <a:cubicBezTo>
                  <a:pt x="10677" y="17888"/>
                  <a:pt x="10677" y="18335"/>
                  <a:pt x="10929" y="18610"/>
                </a:cubicBezTo>
                <a:cubicBezTo>
                  <a:pt x="11182" y="18888"/>
                  <a:pt x="11589" y="18888"/>
                  <a:pt x="11840" y="18610"/>
                </a:cubicBezTo>
                <a:lnTo>
                  <a:pt x="18898" y="10860"/>
                </a:lnTo>
                <a:cubicBezTo>
                  <a:pt x="21161" y="8376"/>
                  <a:pt x="21161" y="4348"/>
                  <a:pt x="18898" y="1864"/>
                </a:cubicBezTo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9"/>
          </p:nvPr>
        </p:nvSpPr>
        <p:spPr>
          <a:xfrm>
            <a:off x="15359462" y="7828364"/>
            <a:ext cx="599275" cy="59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36" extrusionOk="0">
                <a:moveTo>
                  <a:pt x="16984" y="19928"/>
                </a:moveTo>
                <a:lnTo>
                  <a:pt x="11167" y="17602"/>
                </a:lnTo>
                <a:lnTo>
                  <a:pt x="19703" y="3624"/>
                </a:lnTo>
                <a:cubicBezTo>
                  <a:pt x="19703" y="3624"/>
                  <a:pt x="16984" y="19928"/>
                  <a:pt x="16984" y="19928"/>
                </a:cubicBezTo>
                <a:close/>
                <a:moveTo>
                  <a:pt x="8788" y="19698"/>
                </a:moveTo>
                <a:lnTo>
                  <a:pt x="6723" y="16602"/>
                </a:lnTo>
                <a:lnTo>
                  <a:pt x="19505" y="2669"/>
                </a:lnTo>
                <a:cubicBezTo>
                  <a:pt x="19505" y="2669"/>
                  <a:pt x="8788" y="19698"/>
                  <a:pt x="8788" y="19698"/>
                </a:cubicBezTo>
                <a:close/>
                <a:moveTo>
                  <a:pt x="2013" y="14050"/>
                </a:moveTo>
                <a:lnTo>
                  <a:pt x="17797" y="3535"/>
                </a:lnTo>
                <a:lnTo>
                  <a:pt x="6222" y="16153"/>
                </a:lnTo>
                <a:cubicBezTo>
                  <a:pt x="6222" y="16153"/>
                  <a:pt x="2013" y="14050"/>
                  <a:pt x="2013" y="14050"/>
                </a:cubicBezTo>
                <a:close/>
                <a:moveTo>
                  <a:pt x="21244" y="108"/>
                </a:moveTo>
                <a:cubicBezTo>
                  <a:pt x="21019" y="-37"/>
                  <a:pt x="20729" y="-36"/>
                  <a:pt x="20506" y="114"/>
                </a:cubicBezTo>
                <a:lnTo>
                  <a:pt x="301" y="13573"/>
                </a:lnTo>
                <a:cubicBezTo>
                  <a:pt x="101" y="13706"/>
                  <a:pt x="-13" y="13935"/>
                  <a:pt x="1" y="14175"/>
                </a:cubicBezTo>
                <a:cubicBezTo>
                  <a:pt x="17" y="14415"/>
                  <a:pt x="159" y="14628"/>
                  <a:pt x="373" y="14735"/>
                </a:cubicBezTo>
                <a:lnTo>
                  <a:pt x="5601" y="17347"/>
                </a:lnTo>
                <a:lnTo>
                  <a:pt x="8195" y="21236"/>
                </a:lnTo>
                <a:cubicBezTo>
                  <a:pt x="8317" y="21418"/>
                  <a:pt x="8519" y="21529"/>
                  <a:pt x="8738" y="21536"/>
                </a:cubicBezTo>
                <a:lnTo>
                  <a:pt x="8756" y="21536"/>
                </a:lnTo>
                <a:cubicBezTo>
                  <a:pt x="8968" y="21536"/>
                  <a:pt x="9168" y="21436"/>
                  <a:pt x="9294" y="21266"/>
                </a:cubicBezTo>
                <a:lnTo>
                  <a:pt x="11005" y="18987"/>
                </a:lnTo>
                <a:lnTo>
                  <a:pt x="17261" y="21487"/>
                </a:lnTo>
                <a:cubicBezTo>
                  <a:pt x="17449" y="21563"/>
                  <a:pt x="17664" y="21549"/>
                  <a:pt x="17841" y="21449"/>
                </a:cubicBezTo>
                <a:cubicBezTo>
                  <a:pt x="18019" y="21349"/>
                  <a:pt x="18143" y="21175"/>
                  <a:pt x="18176" y="20973"/>
                </a:cubicBezTo>
                <a:lnTo>
                  <a:pt x="21544" y="784"/>
                </a:lnTo>
                <a:cubicBezTo>
                  <a:pt x="21587" y="519"/>
                  <a:pt x="21470" y="254"/>
                  <a:pt x="21244" y="108"/>
                </a:cubicBezTo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20"/>
          </p:nvPr>
        </p:nvSpPr>
        <p:spPr>
          <a:xfrm>
            <a:off x="15422836" y="9720555"/>
            <a:ext cx="624978" cy="624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1562" extrusionOk="0">
                <a:moveTo>
                  <a:pt x="11466" y="4"/>
                </a:moveTo>
                <a:cubicBezTo>
                  <a:pt x="10667" y="-38"/>
                  <a:pt x="9890" y="266"/>
                  <a:pt x="9325" y="838"/>
                </a:cubicBezTo>
                <a:lnTo>
                  <a:pt x="825" y="9449"/>
                </a:lnTo>
                <a:cubicBezTo>
                  <a:pt x="-275" y="10564"/>
                  <a:pt x="-275" y="12379"/>
                  <a:pt x="825" y="13494"/>
                </a:cubicBezTo>
                <a:lnTo>
                  <a:pt x="7967" y="20728"/>
                </a:lnTo>
                <a:cubicBezTo>
                  <a:pt x="8500" y="21268"/>
                  <a:pt x="9210" y="21562"/>
                  <a:pt x="9964" y="21562"/>
                </a:cubicBezTo>
                <a:cubicBezTo>
                  <a:pt x="10717" y="21562"/>
                  <a:pt x="11427" y="21268"/>
                  <a:pt x="11960" y="20728"/>
                </a:cubicBezTo>
                <a:lnTo>
                  <a:pt x="20460" y="12117"/>
                </a:lnTo>
                <a:cubicBezTo>
                  <a:pt x="21025" y="11546"/>
                  <a:pt x="21325" y="10758"/>
                  <a:pt x="21283" y="9949"/>
                </a:cubicBezTo>
                <a:cubicBezTo>
                  <a:pt x="21283" y="9949"/>
                  <a:pt x="20933" y="3069"/>
                  <a:pt x="20933" y="3069"/>
                </a:cubicBezTo>
                <a:cubicBezTo>
                  <a:pt x="20857" y="1604"/>
                  <a:pt x="19704" y="456"/>
                  <a:pt x="18258" y="380"/>
                </a:cubicBezTo>
                <a:lnTo>
                  <a:pt x="11466" y="4"/>
                </a:lnTo>
                <a:close/>
                <a:moveTo>
                  <a:pt x="11322" y="1339"/>
                </a:moveTo>
                <a:cubicBezTo>
                  <a:pt x="11347" y="1339"/>
                  <a:pt x="11378" y="1337"/>
                  <a:pt x="11404" y="1339"/>
                </a:cubicBezTo>
                <a:lnTo>
                  <a:pt x="18175" y="1693"/>
                </a:lnTo>
                <a:cubicBezTo>
                  <a:pt x="18947" y="1733"/>
                  <a:pt x="19575" y="2371"/>
                  <a:pt x="19616" y="3153"/>
                </a:cubicBezTo>
                <a:lnTo>
                  <a:pt x="19966" y="10012"/>
                </a:lnTo>
                <a:cubicBezTo>
                  <a:pt x="19988" y="10442"/>
                  <a:pt x="19835" y="10874"/>
                  <a:pt x="19534" y="11179"/>
                </a:cubicBezTo>
                <a:lnTo>
                  <a:pt x="11034" y="19790"/>
                </a:lnTo>
                <a:cubicBezTo>
                  <a:pt x="10465" y="20366"/>
                  <a:pt x="9462" y="20366"/>
                  <a:pt x="8893" y="19790"/>
                </a:cubicBezTo>
                <a:lnTo>
                  <a:pt x="1752" y="12555"/>
                </a:lnTo>
                <a:cubicBezTo>
                  <a:pt x="1165" y="11961"/>
                  <a:pt x="1165" y="10983"/>
                  <a:pt x="1752" y="10387"/>
                </a:cubicBezTo>
                <a:lnTo>
                  <a:pt x="10252" y="1776"/>
                </a:lnTo>
                <a:cubicBezTo>
                  <a:pt x="10534" y="1490"/>
                  <a:pt x="10923" y="1339"/>
                  <a:pt x="11322" y="1339"/>
                </a:cubicBezTo>
                <a:close/>
                <a:moveTo>
                  <a:pt x="15006" y="4007"/>
                </a:moveTo>
                <a:cubicBezTo>
                  <a:pt x="14360" y="4007"/>
                  <a:pt x="13727" y="4240"/>
                  <a:pt x="13257" y="4716"/>
                </a:cubicBezTo>
                <a:cubicBezTo>
                  <a:pt x="12786" y="5193"/>
                  <a:pt x="12516" y="5835"/>
                  <a:pt x="12516" y="6509"/>
                </a:cubicBezTo>
                <a:cubicBezTo>
                  <a:pt x="12516" y="7183"/>
                  <a:pt x="12786" y="7825"/>
                  <a:pt x="13257" y="8302"/>
                </a:cubicBezTo>
                <a:cubicBezTo>
                  <a:pt x="13727" y="8780"/>
                  <a:pt x="14340" y="9032"/>
                  <a:pt x="15006" y="9032"/>
                </a:cubicBezTo>
                <a:cubicBezTo>
                  <a:pt x="15672" y="9032"/>
                  <a:pt x="16305" y="8780"/>
                  <a:pt x="16776" y="8302"/>
                </a:cubicBezTo>
                <a:cubicBezTo>
                  <a:pt x="17247" y="7825"/>
                  <a:pt x="17496" y="7183"/>
                  <a:pt x="17496" y="6509"/>
                </a:cubicBezTo>
                <a:cubicBezTo>
                  <a:pt x="17496" y="5835"/>
                  <a:pt x="17247" y="5193"/>
                  <a:pt x="16776" y="4716"/>
                </a:cubicBezTo>
                <a:cubicBezTo>
                  <a:pt x="16305" y="4240"/>
                  <a:pt x="15652" y="4007"/>
                  <a:pt x="15006" y="4007"/>
                </a:cubicBezTo>
                <a:close/>
                <a:moveTo>
                  <a:pt x="15006" y="4654"/>
                </a:moveTo>
                <a:cubicBezTo>
                  <a:pt x="15496" y="4654"/>
                  <a:pt x="15957" y="4844"/>
                  <a:pt x="16303" y="5196"/>
                </a:cubicBezTo>
                <a:cubicBezTo>
                  <a:pt x="16649" y="5546"/>
                  <a:pt x="16838" y="6013"/>
                  <a:pt x="16838" y="6509"/>
                </a:cubicBezTo>
                <a:cubicBezTo>
                  <a:pt x="16838" y="7006"/>
                  <a:pt x="16649" y="7472"/>
                  <a:pt x="16303" y="7823"/>
                </a:cubicBezTo>
                <a:cubicBezTo>
                  <a:pt x="15609" y="8525"/>
                  <a:pt x="14402" y="8526"/>
                  <a:pt x="13709" y="7823"/>
                </a:cubicBezTo>
                <a:cubicBezTo>
                  <a:pt x="13363" y="7472"/>
                  <a:pt x="13174" y="7006"/>
                  <a:pt x="13174" y="6509"/>
                </a:cubicBezTo>
                <a:cubicBezTo>
                  <a:pt x="13174" y="6013"/>
                  <a:pt x="13363" y="5546"/>
                  <a:pt x="13709" y="5196"/>
                </a:cubicBezTo>
                <a:cubicBezTo>
                  <a:pt x="14056" y="4844"/>
                  <a:pt x="14516" y="4654"/>
                  <a:pt x="15006" y="465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874837" y="1251509"/>
            <a:ext cx="11810108" cy="3440581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1836737" y="4777878"/>
            <a:ext cx="11886308" cy="4160244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5" name="Shape 65"/>
          <p:cNvSpPr>
            <a:spLocks noGrp="1"/>
          </p:cNvSpPr>
          <p:nvPr>
            <p:ph sz="half" idx="3"/>
          </p:nvPr>
        </p:nvSpPr>
        <p:spPr>
          <a:xfrm>
            <a:off x="15142467" y="1785937"/>
            <a:ext cx="6693596" cy="10144126"/>
          </a:xfrm>
          <a:prstGeom prst="rect">
            <a:avLst/>
          </a:prstGeom>
        </p:spPr>
        <p:txBody>
          <a:bodyPr anchor="ctr"/>
          <a:lstStyle/>
          <a:p>
            <a:pPr indent="0" algn="ctr" defTabSz="821531">
              <a:spcBef>
                <a:spcPts val="0"/>
              </a:spcBef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sz="quarter" idx="13"/>
          </p:nvPr>
        </p:nvSpPr>
        <p:spPr>
          <a:xfrm>
            <a:off x="1879600" y="9729656"/>
            <a:ext cx="5864622" cy="917973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Next slide</a:t>
            </a:r>
          </a:p>
        </p:txBody>
      </p:sp>
      <p:sp>
        <p:nvSpPr>
          <p:cNvPr id="73" name="Shape 73"/>
          <p:cNvSpPr>
            <a:spLocks noGrp="1"/>
          </p:cNvSpPr>
          <p:nvPr>
            <p:ph type="pic" sz="half" idx="14"/>
          </p:nvPr>
        </p:nvSpPr>
        <p:spPr>
          <a:xfrm>
            <a:off x="11074542" y="3497404"/>
            <a:ext cx="12817117" cy="74523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sz="quarter" idx="15"/>
          </p:nvPr>
        </p:nvSpPr>
        <p:spPr>
          <a:xfrm>
            <a:off x="12853643" y="4025376"/>
            <a:ext cx="9314733" cy="5781650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6"/>
          </p:nvPr>
        </p:nvSpPr>
        <p:spPr>
          <a:xfrm>
            <a:off x="21683778" y="4478996"/>
            <a:ext cx="1426767" cy="1226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59" y="0"/>
                </a:moveTo>
                <a:cubicBezTo>
                  <a:pt x="3447" y="0"/>
                  <a:pt x="3028" y="487"/>
                  <a:pt x="3028" y="1083"/>
                </a:cubicBezTo>
                <a:lnTo>
                  <a:pt x="3028" y="7316"/>
                </a:lnTo>
                <a:lnTo>
                  <a:pt x="0" y="11104"/>
                </a:lnTo>
                <a:lnTo>
                  <a:pt x="3028" y="14898"/>
                </a:lnTo>
                <a:lnTo>
                  <a:pt x="3028" y="20517"/>
                </a:lnTo>
                <a:cubicBezTo>
                  <a:pt x="3028" y="21113"/>
                  <a:pt x="3447" y="21600"/>
                  <a:pt x="3959" y="21600"/>
                </a:cubicBezTo>
                <a:lnTo>
                  <a:pt x="20669" y="21600"/>
                </a:lnTo>
                <a:cubicBezTo>
                  <a:pt x="21182" y="21600"/>
                  <a:pt x="21600" y="21113"/>
                  <a:pt x="21600" y="20517"/>
                </a:cubicBezTo>
                <a:lnTo>
                  <a:pt x="21600" y="1083"/>
                </a:lnTo>
                <a:cubicBezTo>
                  <a:pt x="21600" y="487"/>
                  <a:pt x="21182" y="0"/>
                  <a:pt x="20669" y="0"/>
                </a:cubicBezTo>
                <a:lnTo>
                  <a:pt x="3959" y="0"/>
                </a:lnTo>
                <a:close/>
              </a:path>
            </a:pathLst>
          </a:cu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>
            <a:lvl1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#2</a:t>
            </a:r>
          </a:p>
        </p:txBody>
      </p:sp>
      <p:sp>
        <p:nvSpPr>
          <p:cNvPr id="76" name="Shape 76"/>
          <p:cNvSpPr/>
          <p:nvPr/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1671637" y="2969728"/>
            <a:ext cx="9178728" cy="280426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1658937" y="5814814"/>
            <a:ext cx="9635035" cy="3254772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quarter" idx="13"/>
          </p:nvPr>
        </p:nvSpPr>
        <p:spPr>
          <a:xfrm>
            <a:off x="1930995" y="5422899"/>
            <a:ext cx="4877595" cy="34405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4"/>
          </p:nvPr>
        </p:nvSpPr>
        <p:spPr>
          <a:xfrm>
            <a:off x="1930995" y="9309100"/>
            <a:ext cx="4877595" cy="34405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5"/>
          </p:nvPr>
        </p:nvSpPr>
        <p:spPr>
          <a:xfrm>
            <a:off x="7217822" y="5518708"/>
            <a:ext cx="4386425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6"/>
          </p:nvPr>
        </p:nvSpPr>
        <p:spPr>
          <a:xfrm>
            <a:off x="7155327" y="6276742"/>
            <a:ext cx="4304377" cy="1497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/>
            </a:lvl1pPr>
          </a:lstStyle>
          <a:p>
            <a:r>
              <a:t>Pellentesque ornare sem quam venenatis vestibulum. 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sz="quarter" idx="17"/>
          </p:nvPr>
        </p:nvSpPr>
        <p:spPr>
          <a:xfrm>
            <a:off x="7059429" y="7893179"/>
            <a:ext cx="4877595" cy="608581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23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8"/>
          </p:nvPr>
        </p:nvSpPr>
        <p:spPr>
          <a:xfrm>
            <a:off x="8014875" y="7923848"/>
            <a:ext cx="3457873" cy="6085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2600" spc="-26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@ user name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sz="quarter" idx="19"/>
          </p:nvPr>
        </p:nvSpPr>
        <p:spPr>
          <a:xfrm>
            <a:off x="7260135" y="8019081"/>
            <a:ext cx="506393" cy="356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53" extrusionOk="0">
                <a:moveTo>
                  <a:pt x="21600" y="8235"/>
                </a:moveTo>
                <a:cubicBezTo>
                  <a:pt x="20840" y="8390"/>
                  <a:pt x="19738" y="8229"/>
                  <a:pt x="19153" y="7937"/>
                </a:cubicBezTo>
                <a:cubicBezTo>
                  <a:pt x="20367" y="7817"/>
                  <a:pt x="21189" y="7156"/>
                  <a:pt x="21506" y="6258"/>
                </a:cubicBezTo>
                <a:cubicBezTo>
                  <a:pt x="21068" y="6579"/>
                  <a:pt x="19709" y="6932"/>
                  <a:pt x="18960" y="6597"/>
                </a:cubicBezTo>
                <a:cubicBezTo>
                  <a:pt x="18922" y="6385"/>
                  <a:pt x="18881" y="6184"/>
                  <a:pt x="18841" y="6001"/>
                </a:cubicBezTo>
                <a:cubicBezTo>
                  <a:pt x="18271" y="3485"/>
                  <a:pt x="16312" y="1455"/>
                  <a:pt x="14263" y="1700"/>
                </a:cubicBezTo>
                <a:cubicBezTo>
                  <a:pt x="14427" y="1621"/>
                  <a:pt x="14596" y="1547"/>
                  <a:pt x="14764" y="1478"/>
                </a:cubicBezTo>
                <a:cubicBezTo>
                  <a:pt x="14989" y="1381"/>
                  <a:pt x="16314" y="1122"/>
                  <a:pt x="16105" y="561"/>
                </a:cubicBezTo>
                <a:cubicBezTo>
                  <a:pt x="15929" y="69"/>
                  <a:pt x="14311" y="934"/>
                  <a:pt x="14007" y="1048"/>
                </a:cubicBezTo>
                <a:cubicBezTo>
                  <a:pt x="14408" y="866"/>
                  <a:pt x="15074" y="556"/>
                  <a:pt x="15145" y="0"/>
                </a:cubicBezTo>
                <a:cubicBezTo>
                  <a:pt x="14529" y="101"/>
                  <a:pt x="13925" y="451"/>
                  <a:pt x="13457" y="959"/>
                </a:cubicBezTo>
                <a:cubicBezTo>
                  <a:pt x="13625" y="741"/>
                  <a:pt x="13753" y="476"/>
                  <a:pt x="13781" y="191"/>
                </a:cubicBezTo>
                <a:cubicBezTo>
                  <a:pt x="12137" y="1450"/>
                  <a:pt x="11177" y="3988"/>
                  <a:pt x="10400" y="6452"/>
                </a:cubicBezTo>
                <a:cubicBezTo>
                  <a:pt x="9790" y="5743"/>
                  <a:pt x="9248" y="5185"/>
                  <a:pt x="8764" y="4873"/>
                </a:cubicBezTo>
                <a:cubicBezTo>
                  <a:pt x="7403" y="4000"/>
                  <a:pt x="5776" y="3086"/>
                  <a:pt x="3222" y="1949"/>
                </a:cubicBezTo>
                <a:cubicBezTo>
                  <a:pt x="3144" y="2961"/>
                  <a:pt x="3640" y="4311"/>
                  <a:pt x="5068" y="5206"/>
                </a:cubicBezTo>
                <a:cubicBezTo>
                  <a:pt x="4760" y="5156"/>
                  <a:pt x="4193" y="5268"/>
                  <a:pt x="3740" y="5398"/>
                </a:cubicBezTo>
                <a:cubicBezTo>
                  <a:pt x="3925" y="6560"/>
                  <a:pt x="4527" y="7517"/>
                  <a:pt x="6159" y="7979"/>
                </a:cubicBezTo>
                <a:cubicBezTo>
                  <a:pt x="5414" y="8036"/>
                  <a:pt x="5028" y="8242"/>
                  <a:pt x="4680" y="8680"/>
                </a:cubicBezTo>
                <a:cubicBezTo>
                  <a:pt x="5018" y="9487"/>
                  <a:pt x="5849" y="10438"/>
                  <a:pt x="7337" y="10243"/>
                </a:cubicBezTo>
                <a:cubicBezTo>
                  <a:pt x="5680" y="11100"/>
                  <a:pt x="6662" y="12688"/>
                  <a:pt x="8011" y="12452"/>
                </a:cubicBezTo>
                <a:cubicBezTo>
                  <a:pt x="5711" y="15304"/>
                  <a:pt x="2083" y="15092"/>
                  <a:pt x="0" y="12708"/>
                </a:cubicBezTo>
                <a:cubicBezTo>
                  <a:pt x="5438" y="21600"/>
                  <a:pt x="17261" y="17966"/>
                  <a:pt x="19022" y="9401"/>
                </a:cubicBezTo>
                <a:cubicBezTo>
                  <a:pt x="20343" y="9414"/>
                  <a:pt x="21120" y="8854"/>
                  <a:pt x="21600" y="823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20"/>
          </p:nvPr>
        </p:nvSpPr>
        <p:spPr>
          <a:xfrm>
            <a:off x="7217822" y="9522530"/>
            <a:ext cx="4386425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21"/>
          </p:nvPr>
        </p:nvSpPr>
        <p:spPr>
          <a:xfrm>
            <a:off x="7059429" y="11897000"/>
            <a:ext cx="4877595" cy="608582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23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22"/>
          </p:nvPr>
        </p:nvSpPr>
        <p:spPr>
          <a:xfrm>
            <a:off x="8014875" y="11927670"/>
            <a:ext cx="3457873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2600" spc="-26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@ user name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23"/>
          </p:nvPr>
        </p:nvSpPr>
        <p:spPr>
          <a:xfrm>
            <a:off x="7260135" y="12022902"/>
            <a:ext cx="506393" cy="356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53" extrusionOk="0">
                <a:moveTo>
                  <a:pt x="21600" y="8235"/>
                </a:moveTo>
                <a:cubicBezTo>
                  <a:pt x="20840" y="8390"/>
                  <a:pt x="19738" y="8229"/>
                  <a:pt x="19153" y="7937"/>
                </a:cubicBezTo>
                <a:cubicBezTo>
                  <a:pt x="20367" y="7817"/>
                  <a:pt x="21189" y="7156"/>
                  <a:pt x="21506" y="6258"/>
                </a:cubicBezTo>
                <a:cubicBezTo>
                  <a:pt x="21068" y="6579"/>
                  <a:pt x="19709" y="6932"/>
                  <a:pt x="18960" y="6597"/>
                </a:cubicBezTo>
                <a:cubicBezTo>
                  <a:pt x="18922" y="6385"/>
                  <a:pt x="18881" y="6184"/>
                  <a:pt x="18841" y="6001"/>
                </a:cubicBezTo>
                <a:cubicBezTo>
                  <a:pt x="18271" y="3485"/>
                  <a:pt x="16312" y="1455"/>
                  <a:pt x="14263" y="1700"/>
                </a:cubicBezTo>
                <a:cubicBezTo>
                  <a:pt x="14427" y="1621"/>
                  <a:pt x="14596" y="1547"/>
                  <a:pt x="14764" y="1478"/>
                </a:cubicBezTo>
                <a:cubicBezTo>
                  <a:pt x="14989" y="1381"/>
                  <a:pt x="16314" y="1122"/>
                  <a:pt x="16105" y="561"/>
                </a:cubicBezTo>
                <a:cubicBezTo>
                  <a:pt x="15929" y="69"/>
                  <a:pt x="14311" y="934"/>
                  <a:pt x="14007" y="1048"/>
                </a:cubicBezTo>
                <a:cubicBezTo>
                  <a:pt x="14408" y="866"/>
                  <a:pt x="15074" y="556"/>
                  <a:pt x="15145" y="0"/>
                </a:cubicBezTo>
                <a:cubicBezTo>
                  <a:pt x="14529" y="101"/>
                  <a:pt x="13925" y="451"/>
                  <a:pt x="13457" y="959"/>
                </a:cubicBezTo>
                <a:cubicBezTo>
                  <a:pt x="13625" y="741"/>
                  <a:pt x="13753" y="476"/>
                  <a:pt x="13781" y="191"/>
                </a:cubicBezTo>
                <a:cubicBezTo>
                  <a:pt x="12137" y="1450"/>
                  <a:pt x="11177" y="3988"/>
                  <a:pt x="10400" y="6452"/>
                </a:cubicBezTo>
                <a:cubicBezTo>
                  <a:pt x="9790" y="5743"/>
                  <a:pt x="9248" y="5185"/>
                  <a:pt x="8764" y="4873"/>
                </a:cubicBezTo>
                <a:cubicBezTo>
                  <a:pt x="7403" y="4000"/>
                  <a:pt x="5776" y="3086"/>
                  <a:pt x="3222" y="1949"/>
                </a:cubicBezTo>
                <a:cubicBezTo>
                  <a:pt x="3144" y="2961"/>
                  <a:pt x="3640" y="4311"/>
                  <a:pt x="5068" y="5206"/>
                </a:cubicBezTo>
                <a:cubicBezTo>
                  <a:pt x="4760" y="5156"/>
                  <a:pt x="4193" y="5268"/>
                  <a:pt x="3740" y="5398"/>
                </a:cubicBezTo>
                <a:cubicBezTo>
                  <a:pt x="3925" y="6560"/>
                  <a:pt x="4527" y="7517"/>
                  <a:pt x="6159" y="7979"/>
                </a:cubicBezTo>
                <a:cubicBezTo>
                  <a:pt x="5414" y="8036"/>
                  <a:pt x="5028" y="8242"/>
                  <a:pt x="4680" y="8680"/>
                </a:cubicBezTo>
                <a:cubicBezTo>
                  <a:pt x="5018" y="9487"/>
                  <a:pt x="5849" y="10438"/>
                  <a:pt x="7337" y="10243"/>
                </a:cubicBezTo>
                <a:cubicBezTo>
                  <a:pt x="5680" y="11100"/>
                  <a:pt x="6662" y="12688"/>
                  <a:pt x="8011" y="12452"/>
                </a:cubicBezTo>
                <a:cubicBezTo>
                  <a:pt x="5711" y="15304"/>
                  <a:pt x="2083" y="15092"/>
                  <a:pt x="0" y="12708"/>
                </a:cubicBezTo>
                <a:cubicBezTo>
                  <a:pt x="5438" y="21600"/>
                  <a:pt x="17261" y="17966"/>
                  <a:pt x="19022" y="9401"/>
                </a:cubicBezTo>
                <a:cubicBezTo>
                  <a:pt x="20343" y="9414"/>
                  <a:pt x="21120" y="8854"/>
                  <a:pt x="21600" y="823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24"/>
          </p:nvPr>
        </p:nvSpPr>
        <p:spPr>
          <a:xfrm>
            <a:off x="17708022" y="9522530"/>
            <a:ext cx="4386425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sz="quarter" idx="25"/>
          </p:nvPr>
        </p:nvSpPr>
        <p:spPr>
          <a:xfrm>
            <a:off x="17549629" y="11897000"/>
            <a:ext cx="4877595" cy="608582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23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26"/>
          </p:nvPr>
        </p:nvSpPr>
        <p:spPr>
          <a:xfrm>
            <a:off x="18505075" y="11927670"/>
            <a:ext cx="3457873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2600" spc="-26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@ user name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27"/>
          </p:nvPr>
        </p:nvSpPr>
        <p:spPr>
          <a:xfrm>
            <a:off x="17750336" y="12022902"/>
            <a:ext cx="506393" cy="356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53" extrusionOk="0">
                <a:moveTo>
                  <a:pt x="21600" y="8235"/>
                </a:moveTo>
                <a:cubicBezTo>
                  <a:pt x="20840" y="8390"/>
                  <a:pt x="19738" y="8229"/>
                  <a:pt x="19153" y="7937"/>
                </a:cubicBezTo>
                <a:cubicBezTo>
                  <a:pt x="20367" y="7817"/>
                  <a:pt x="21189" y="7156"/>
                  <a:pt x="21506" y="6258"/>
                </a:cubicBezTo>
                <a:cubicBezTo>
                  <a:pt x="21068" y="6579"/>
                  <a:pt x="19709" y="6932"/>
                  <a:pt x="18960" y="6597"/>
                </a:cubicBezTo>
                <a:cubicBezTo>
                  <a:pt x="18922" y="6385"/>
                  <a:pt x="18881" y="6184"/>
                  <a:pt x="18841" y="6001"/>
                </a:cubicBezTo>
                <a:cubicBezTo>
                  <a:pt x="18271" y="3485"/>
                  <a:pt x="16312" y="1455"/>
                  <a:pt x="14263" y="1700"/>
                </a:cubicBezTo>
                <a:cubicBezTo>
                  <a:pt x="14427" y="1621"/>
                  <a:pt x="14596" y="1547"/>
                  <a:pt x="14764" y="1478"/>
                </a:cubicBezTo>
                <a:cubicBezTo>
                  <a:pt x="14989" y="1381"/>
                  <a:pt x="16314" y="1122"/>
                  <a:pt x="16105" y="561"/>
                </a:cubicBezTo>
                <a:cubicBezTo>
                  <a:pt x="15929" y="69"/>
                  <a:pt x="14311" y="934"/>
                  <a:pt x="14007" y="1048"/>
                </a:cubicBezTo>
                <a:cubicBezTo>
                  <a:pt x="14408" y="866"/>
                  <a:pt x="15074" y="556"/>
                  <a:pt x="15145" y="0"/>
                </a:cubicBezTo>
                <a:cubicBezTo>
                  <a:pt x="14529" y="101"/>
                  <a:pt x="13925" y="451"/>
                  <a:pt x="13457" y="959"/>
                </a:cubicBezTo>
                <a:cubicBezTo>
                  <a:pt x="13625" y="741"/>
                  <a:pt x="13753" y="476"/>
                  <a:pt x="13781" y="191"/>
                </a:cubicBezTo>
                <a:cubicBezTo>
                  <a:pt x="12137" y="1450"/>
                  <a:pt x="11177" y="3988"/>
                  <a:pt x="10400" y="6452"/>
                </a:cubicBezTo>
                <a:cubicBezTo>
                  <a:pt x="9790" y="5743"/>
                  <a:pt x="9248" y="5185"/>
                  <a:pt x="8764" y="4873"/>
                </a:cubicBezTo>
                <a:cubicBezTo>
                  <a:pt x="7403" y="4000"/>
                  <a:pt x="5776" y="3086"/>
                  <a:pt x="3222" y="1949"/>
                </a:cubicBezTo>
                <a:cubicBezTo>
                  <a:pt x="3144" y="2961"/>
                  <a:pt x="3640" y="4311"/>
                  <a:pt x="5068" y="5206"/>
                </a:cubicBezTo>
                <a:cubicBezTo>
                  <a:pt x="4760" y="5156"/>
                  <a:pt x="4193" y="5268"/>
                  <a:pt x="3740" y="5398"/>
                </a:cubicBezTo>
                <a:cubicBezTo>
                  <a:pt x="3925" y="6560"/>
                  <a:pt x="4527" y="7517"/>
                  <a:pt x="6159" y="7979"/>
                </a:cubicBezTo>
                <a:cubicBezTo>
                  <a:pt x="5414" y="8036"/>
                  <a:pt x="5028" y="8242"/>
                  <a:pt x="4680" y="8680"/>
                </a:cubicBezTo>
                <a:cubicBezTo>
                  <a:pt x="5018" y="9487"/>
                  <a:pt x="5849" y="10438"/>
                  <a:pt x="7337" y="10243"/>
                </a:cubicBezTo>
                <a:cubicBezTo>
                  <a:pt x="5680" y="11100"/>
                  <a:pt x="6662" y="12688"/>
                  <a:pt x="8011" y="12452"/>
                </a:cubicBezTo>
                <a:cubicBezTo>
                  <a:pt x="5711" y="15304"/>
                  <a:pt x="2083" y="15092"/>
                  <a:pt x="0" y="12708"/>
                </a:cubicBezTo>
                <a:cubicBezTo>
                  <a:pt x="5438" y="21600"/>
                  <a:pt x="17261" y="17966"/>
                  <a:pt x="19022" y="9401"/>
                </a:cubicBezTo>
                <a:cubicBezTo>
                  <a:pt x="20343" y="9414"/>
                  <a:pt x="21120" y="8854"/>
                  <a:pt x="21600" y="823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28"/>
          </p:nvPr>
        </p:nvSpPr>
        <p:spPr>
          <a:xfrm>
            <a:off x="17708022" y="5636330"/>
            <a:ext cx="4386425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29"/>
          </p:nvPr>
        </p:nvSpPr>
        <p:spPr>
          <a:xfrm>
            <a:off x="17549629" y="8010800"/>
            <a:ext cx="4877595" cy="608582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23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30"/>
          </p:nvPr>
        </p:nvSpPr>
        <p:spPr>
          <a:xfrm>
            <a:off x="18505075" y="8041470"/>
            <a:ext cx="3457873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2600" spc="-26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@ user name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31"/>
          </p:nvPr>
        </p:nvSpPr>
        <p:spPr>
          <a:xfrm>
            <a:off x="17750336" y="8136702"/>
            <a:ext cx="506393" cy="356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53" extrusionOk="0">
                <a:moveTo>
                  <a:pt x="21600" y="8235"/>
                </a:moveTo>
                <a:cubicBezTo>
                  <a:pt x="20840" y="8390"/>
                  <a:pt x="19738" y="8229"/>
                  <a:pt x="19153" y="7937"/>
                </a:cubicBezTo>
                <a:cubicBezTo>
                  <a:pt x="20367" y="7817"/>
                  <a:pt x="21189" y="7156"/>
                  <a:pt x="21506" y="6258"/>
                </a:cubicBezTo>
                <a:cubicBezTo>
                  <a:pt x="21068" y="6579"/>
                  <a:pt x="19709" y="6932"/>
                  <a:pt x="18960" y="6597"/>
                </a:cubicBezTo>
                <a:cubicBezTo>
                  <a:pt x="18922" y="6385"/>
                  <a:pt x="18881" y="6184"/>
                  <a:pt x="18841" y="6001"/>
                </a:cubicBezTo>
                <a:cubicBezTo>
                  <a:pt x="18271" y="3485"/>
                  <a:pt x="16312" y="1455"/>
                  <a:pt x="14263" y="1700"/>
                </a:cubicBezTo>
                <a:cubicBezTo>
                  <a:pt x="14427" y="1621"/>
                  <a:pt x="14596" y="1547"/>
                  <a:pt x="14764" y="1478"/>
                </a:cubicBezTo>
                <a:cubicBezTo>
                  <a:pt x="14989" y="1381"/>
                  <a:pt x="16314" y="1122"/>
                  <a:pt x="16105" y="561"/>
                </a:cubicBezTo>
                <a:cubicBezTo>
                  <a:pt x="15929" y="69"/>
                  <a:pt x="14311" y="934"/>
                  <a:pt x="14007" y="1048"/>
                </a:cubicBezTo>
                <a:cubicBezTo>
                  <a:pt x="14408" y="866"/>
                  <a:pt x="15074" y="556"/>
                  <a:pt x="15145" y="0"/>
                </a:cubicBezTo>
                <a:cubicBezTo>
                  <a:pt x="14529" y="101"/>
                  <a:pt x="13925" y="451"/>
                  <a:pt x="13457" y="959"/>
                </a:cubicBezTo>
                <a:cubicBezTo>
                  <a:pt x="13625" y="741"/>
                  <a:pt x="13753" y="476"/>
                  <a:pt x="13781" y="191"/>
                </a:cubicBezTo>
                <a:cubicBezTo>
                  <a:pt x="12137" y="1450"/>
                  <a:pt x="11177" y="3988"/>
                  <a:pt x="10400" y="6452"/>
                </a:cubicBezTo>
                <a:cubicBezTo>
                  <a:pt x="9790" y="5743"/>
                  <a:pt x="9248" y="5185"/>
                  <a:pt x="8764" y="4873"/>
                </a:cubicBezTo>
                <a:cubicBezTo>
                  <a:pt x="7403" y="4000"/>
                  <a:pt x="5776" y="3086"/>
                  <a:pt x="3222" y="1949"/>
                </a:cubicBezTo>
                <a:cubicBezTo>
                  <a:pt x="3144" y="2961"/>
                  <a:pt x="3640" y="4311"/>
                  <a:pt x="5068" y="5206"/>
                </a:cubicBezTo>
                <a:cubicBezTo>
                  <a:pt x="4760" y="5156"/>
                  <a:pt x="4193" y="5268"/>
                  <a:pt x="3740" y="5398"/>
                </a:cubicBezTo>
                <a:cubicBezTo>
                  <a:pt x="3925" y="6560"/>
                  <a:pt x="4527" y="7517"/>
                  <a:pt x="6159" y="7979"/>
                </a:cubicBezTo>
                <a:cubicBezTo>
                  <a:pt x="5414" y="8036"/>
                  <a:pt x="5028" y="8242"/>
                  <a:pt x="4680" y="8680"/>
                </a:cubicBezTo>
                <a:cubicBezTo>
                  <a:pt x="5018" y="9487"/>
                  <a:pt x="5849" y="10438"/>
                  <a:pt x="7337" y="10243"/>
                </a:cubicBezTo>
                <a:cubicBezTo>
                  <a:pt x="5680" y="11100"/>
                  <a:pt x="6662" y="12688"/>
                  <a:pt x="8011" y="12452"/>
                </a:cubicBezTo>
                <a:cubicBezTo>
                  <a:pt x="5711" y="15304"/>
                  <a:pt x="2083" y="15092"/>
                  <a:pt x="0" y="12708"/>
                </a:cubicBezTo>
                <a:cubicBezTo>
                  <a:pt x="5438" y="21600"/>
                  <a:pt x="17261" y="17966"/>
                  <a:pt x="19022" y="9401"/>
                </a:cubicBezTo>
                <a:cubicBezTo>
                  <a:pt x="20343" y="9414"/>
                  <a:pt x="21120" y="8854"/>
                  <a:pt x="21600" y="8235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32"/>
          </p:nvPr>
        </p:nvSpPr>
        <p:spPr>
          <a:xfrm>
            <a:off x="12404882" y="5422899"/>
            <a:ext cx="4877595" cy="34405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quarter" idx="33"/>
          </p:nvPr>
        </p:nvSpPr>
        <p:spPr>
          <a:xfrm>
            <a:off x="12404883" y="9309100"/>
            <a:ext cx="4877595" cy="34405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pic" sz="half" idx="13"/>
          </p:nvPr>
        </p:nvSpPr>
        <p:spPr>
          <a:xfrm>
            <a:off x="-24805" y="12033"/>
            <a:ext cx="6655919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4"/>
          </p:nvPr>
        </p:nvSpPr>
        <p:spPr>
          <a:xfrm>
            <a:off x="7677423" y="5557700"/>
            <a:ext cx="4462040" cy="6085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5"/>
          </p:nvPr>
        </p:nvSpPr>
        <p:spPr>
          <a:xfrm>
            <a:off x="7690542" y="6315734"/>
            <a:ext cx="4875778" cy="2463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/>
            </a:lvl1pPr>
          </a:lstStyle>
          <a:p>
            <a:r>
              <a:t>Pellentesque ornare sem quam vestibulum. Mirum est notare quam littera gothica, parumclaram.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6"/>
          </p:nvPr>
        </p:nvSpPr>
        <p:spPr>
          <a:xfrm flipH="1" flipV="1">
            <a:off x="7633334" y="10128953"/>
            <a:ext cx="15084126" cy="1"/>
          </a:xfrm>
          <a:prstGeom prst="line">
            <a:avLst/>
          </a:prstGeom>
          <a:ln w="50800">
            <a:solidFill>
              <a:srgbClr val="42556A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7"/>
          </p:nvPr>
        </p:nvSpPr>
        <p:spPr>
          <a:xfrm>
            <a:off x="8022170" y="10636610"/>
            <a:ext cx="3791156" cy="67889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Job title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8"/>
          </p:nvPr>
        </p:nvSpPr>
        <p:spPr>
          <a:xfrm>
            <a:off x="8111039" y="11242442"/>
            <a:ext cx="3702287" cy="1497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800"/>
            </a:lvl1pPr>
          </a:lstStyle>
          <a:p>
            <a:r>
              <a:t>Pellentesque sem venenatis vestibulum. 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9"/>
          </p:nvPr>
        </p:nvSpPr>
        <p:spPr>
          <a:xfrm rot="16200000">
            <a:off x="9724939" y="9936146"/>
            <a:ext cx="385617" cy="385617"/>
          </a:xfrm>
          <a:prstGeom prst="ellipse">
            <a:avLst/>
          </a:prstGeom>
          <a:solidFill>
            <a:srgbClr val="3FC1C9"/>
          </a:solidFill>
          <a:ln w="63500">
            <a:solidFill>
              <a:srgbClr val="FFFFFF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20"/>
          </p:nvPr>
        </p:nvSpPr>
        <p:spPr>
          <a:xfrm>
            <a:off x="13146301" y="10636610"/>
            <a:ext cx="3791157" cy="67889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Job title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21"/>
          </p:nvPr>
        </p:nvSpPr>
        <p:spPr>
          <a:xfrm>
            <a:off x="13235170" y="11242442"/>
            <a:ext cx="3702287" cy="1497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800"/>
            </a:lvl1pPr>
          </a:lstStyle>
          <a:p>
            <a:r>
              <a:t>Pellentesque ornare sem quam venenatis. 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22"/>
          </p:nvPr>
        </p:nvSpPr>
        <p:spPr>
          <a:xfrm rot="16200000">
            <a:off x="14849071" y="9936146"/>
            <a:ext cx="385617" cy="385617"/>
          </a:xfrm>
          <a:prstGeom prst="ellipse">
            <a:avLst/>
          </a:prstGeom>
          <a:solidFill>
            <a:srgbClr val="3FC1C9"/>
          </a:solidFill>
          <a:ln w="63500">
            <a:solidFill>
              <a:srgbClr val="FFFFFF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23"/>
          </p:nvPr>
        </p:nvSpPr>
        <p:spPr>
          <a:xfrm>
            <a:off x="18537466" y="10636610"/>
            <a:ext cx="3791157" cy="67889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Job title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24"/>
          </p:nvPr>
        </p:nvSpPr>
        <p:spPr>
          <a:xfrm>
            <a:off x="18626335" y="11242442"/>
            <a:ext cx="3702288" cy="14976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800"/>
            </a:lvl1pPr>
          </a:lstStyle>
          <a:p>
            <a:r>
              <a:t>Pellentesque sem venenatis vestibulum. 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sz="quarter" idx="25"/>
          </p:nvPr>
        </p:nvSpPr>
        <p:spPr>
          <a:xfrm rot="16200000">
            <a:off x="20284671" y="9936146"/>
            <a:ext cx="385617" cy="385617"/>
          </a:xfrm>
          <a:prstGeom prst="ellipse">
            <a:avLst/>
          </a:prstGeom>
          <a:solidFill>
            <a:srgbClr val="3FC1C9"/>
          </a:solidFill>
          <a:ln w="63500">
            <a:solidFill>
              <a:srgbClr val="FFFFFF"/>
            </a:solidFill>
          </a:ln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26"/>
          </p:nvPr>
        </p:nvSpPr>
        <p:spPr>
          <a:xfrm>
            <a:off x="13612629" y="5518708"/>
            <a:ext cx="7859317" cy="608582"/>
          </a:xfrm>
          <a:prstGeom prst="roundRect">
            <a:avLst>
              <a:gd name="adj" fmla="val 50000"/>
            </a:avLst>
          </a:prstGeom>
          <a:solidFill>
            <a:srgbClr val="42556A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27"/>
          </p:nvPr>
        </p:nvSpPr>
        <p:spPr>
          <a:xfrm>
            <a:off x="13612629" y="6553710"/>
            <a:ext cx="7859317" cy="608581"/>
          </a:xfrm>
          <a:prstGeom prst="roundRect">
            <a:avLst>
              <a:gd name="adj" fmla="val 50000"/>
            </a:avLst>
          </a:prstGeom>
          <a:solidFill>
            <a:srgbClr val="42556A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28"/>
          </p:nvPr>
        </p:nvSpPr>
        <p:spPr>
          <a:xfrm>
            <a:off x="13612629" y="7588710"/>
            <a:ext cx="7859317" cy="608581"/>
          </a:xfrm>
          <a:prstGeom prst="roundRect">
            <a:avLst>
              <a:gd name="adj" fmla="val 50000"/>
            </a:avLst>
          </a:prstGeom>
          <a:solidFill>
            <a:srgbClr val="42556A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29"/>
          </p:nvPr>
        </p:nvSpPr>
        <p:spPr>
          <a:xfrm>
            <a:off x="13688829" y="5598441"/>
            <a:ext cx="6177757" cy="449117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one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30"/>
          </p:nvPr>
        </p:nvSpPr>
        <p:spPr>
          <a:xfrm>
            <a:off x="13663429" y="6633442"/>
            <a:ext cx="4877595" cy="449117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two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quarter" idx="31"/>
          </p:nvPr>
        </p:nvSpPr>
        <p:spPr>
          <a:xfrm>
            <a:off x="13688829" y="7668442"/>
            <a:ext cx="6928925" cy="449117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indent="0">
              <a:lnSpc>
                <a:spcPct val="80000"/>
              </a:lnSpc>
              <a:spcBef>
                <a:spcPts val="1500"/>
              </a:spcBef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Category two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7677423" y="1470661"/>
            <a:ext cx="13395892" cy="250689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9261475"/>
          </a:xfrm>
          <a:prstGeom prst="rect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4"/>
          </p:nvPr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pic" sz="quarter" idx="15"/>
          </p:nvPr>
        </p:nvSpPr>
        <p:spPr>
          <a:xfrm>
            <a:off x="6068063" y="3596150"/>
            <a:ext cx="4364154" cy="896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6"/>
          </p:nvPr>
        </p:nvSpPr>
        <p:spPr>
          <a:xfrm>
            <a:off x="6355052" y="4692256"/>
            <a:ext cx="3790176" cy="6724708"/>
          </a:xfrm>
          <a:prstGeom prst="rect">
            <a:avLst/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pic" sz="quarter" idx="17"/>
          </p:nvPr>
        </p:nvSpPr>
        <p:spPr>
          <a:xfrm>
            <a:off x="13977184" y="3596150"/>
            <a:ext cx="4364154" cy="896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8"/>
          </p:nvPr>
        </p:nvSpPr>
        <p:spPr>
          <a:xfrm>
            <a:off x="14264172" y="4692256"/>
            <a:ext cx="3790176" cy="6724708"/>
          </a:xfrm>
          <a:prstGeom prst="rect">
            <a:avLst/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pic" sz="quarter" idx="19"/>
          </p:nvPr>
        </p:nvSpPr>
        <p:spPr>
          <a:xfrm>
            <a:off x="9764541" y="3216404"/>
            <a:ext cx="4733992" cy="97215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20"/>
          </p:nvPr>
        </p:nvSpPr>
        <p:spPr>
          <a:xfrm>
            <a:off x="10063150" y="4418100"/>
            <a:ext cx="4111373" cy="7273021"/>
          </a:xfrm>
          <a:prstGeom prst="rect">
            <a:avLst/>
          </a:prstGeom>
          <a:solidFill>
            <a:srgbClr val="3FC1C9"/>
          </a:solidFill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21"/>
          </p:nvPr>
        </p:nvSpPr>
        <p:spPr>
          <a:xfrm>
            <a:off x="1238514" y="9625274"/>
            <a:ext cx="4320947" cy="26856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/>
          </a:lstStyle>
          <a:p>
            <a:r>
              <a:t>Aenean eu leo quam. Pellentesque ornare sem lacinia quam vestibulum. 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22"/>
          </p:nvPr>
        </p:nvSpPr>
        <p:spPr>
          <a:xfrm>
            <a:off x="18849939" y="9625274"/>
            <a:ext cx="4320947" cy="268562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t>Aenean eu leo quam. Pellentesque ornare sem lacinia quam vestibulum. </a:t>
            </a:r>
          </a:p>
        </p:txBody>
      </p:sp>
      <p:sp>
        <p:nvSpPr>
          <p:cNvPr id="153" name="Shape 153"/>
          <p:cNvSpPr>
            <a:spLocks noGrp="1"/>
          </p:cNvSpPr>
          <p:nvPr>
            <p:ph type="pic" sz="quarter" idx="23"/>
          </p:nvPr>
        </p:nvSpPr>
        <p:spPr>
          <a:xfrm>
            <a:off x="10768458" y="5647322"/>
            <a:ext cx="2726157" cy="27261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24"/>
          </p:nvPr>
        </p:nvSpPr>
        <p:spPr>
          <a:xfrm>
            <a:off x="10768458" y="8814310"/>
            <a:ext cx="2726157" cy="1016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pic" sz="quarter" idx="25"/>
          </p:nvPr>
        </p:nvSpPr>
        <p:spPr>
          <a:xfrm>
            <a:off x="6740736" y="5985705"/>
            <a:ext cx="2726156" cy="2726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26"/>
          </p:nvPr>
        </p:nvSpPr>
        <p:spPr>
          <a:xfrm>
            <a:off x="6740735" y="9152694"/>
            <a:ext cx="2726157" cy="1016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pic" sz="quarter" idx="27"/>
          </p:nvPr>
        </p:nvSpPr>
        <p:spPr>
          <a:xfrm>
            <a:off x="14796182" y="5985705"/>
            <a:ext cx="2726157" cy="2726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28"/>
          </p:nvPr>
        </p:nvSpPr>
        <p:spPr>
          <a:xfrm>
            <a:off x="14796182" y="9152694"/>
            <a:ext cx="2726156" cy="1016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Name Surname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C1C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4946749" y="617072"/>
            <a:ext cx="14490502" cy="2340944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9261475"/>
          </a:xfrm>
          <a:prstGeom prst="rect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pic" idx="14"/>
          </p:nvPr>
        </p:nvSpPr>
        <p:spPr>
          <a:xfrm>
            <a:off x="-37580" y="1313818"/>
            <a:ext cx="11579277" cy="11799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pic" sz="half" idx="15"/>
          </p:nvPr>
        </p:nvSpPr>
        <p:spPr>
          <a:xfrm>
            <a:off x="0" y="2159000"/>
            <a:ext cx="8840590" cy="9117410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6"/>
          </p:nvPr>
        </p:nvSpPr>
        <p:spPr>
          <a:xfrm>
            <a:off x="12616671" y="9822822"/>
            <a:ext cx="9422677" cy="20462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Name</a:t>
            </a:r>
          </a:p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Surname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7"/>
          </p:nvPr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8"/>
          </p:nvPr>
        </p:nvSpPr>
        <p:spPr>
          <a:xfrm>
            <a:off x="10711671" y="3033592"/>
            <a:ext cx="741037" cy="1525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indent="0">
              <a:lnSpc>
                <a:spcPct val="60000"/>
              </a:lnSpc>
              <a:spcBef>
                <a:spcPts val="1500"/>
              </a:spcBef>
              <a:defRPr sz="10000" spc="-1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“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9"/>
          </p:nvPr>
        </p:nvSpPr>
        <p:spPr>
          <a:xfrm>
            <a:off x="21608271" y="7376993"/>
            <a:ext cx="741037" cy="1525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indent="0">
              <a:lnSpc>
                <a:spcPct val="60000"/>
              </a:lnSpc>
              <a:spcBef>
                <a:spcPts val="1500"/>
              </a:spcBef>
              <a:defRPr sz="10000" spc="-1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“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C1C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75" name="Shape 175"/>
          <p:cNvSpPr>
            <a:spLocks noGrp="1"/>
          </p:cNvSpPr>
          <p:nvPr>
            <p:ph sz="half" idx="3"/>
          </p:nvPr>
        </p:nvSpPr>
        <p:spPr>
          <a:xfrm>
            <a:off x="58737" y="1785937"/>
            <a:ext cx="9122669" cy="10144126"/>
          </a:xfrm>
          <a:prstGeom prst="rect">
            <a:avLst/>
          </a:prstGeom>
        </p:spPr>
        <p:txBody>
          <a:bodyPr anchor="ctr"/>
          <a:lstStyle/>
          <a:p>
            <a:pPr indent="0" algn="ctr" defTabSz="821531">
              <a:spcBef>
                <a:spcPts val="0"/>
              </a:spcBef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11336337" y="3777257"/>
            <a:ext cx="10256442" cy="3852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9261475"/>
          </a:xfrm>
          <a:prstGeom prst="rect">
            <a:avLst/>
          </a:prstGeom>
          <a:solidFill>
            <a:srgbClr val="3FC1C9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4"/>
          </p:nvPr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pic" sz="half" idx="15"/>
          </p:nvPr>
        </p:nvSpPr>
        <p:spPr>
          <a:xfrm>
            <a:off x="15299745" y="914525"/>
            <a:ext cx="5788428" cy="118869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pic" sz="quarter" idx="16"/>
          </p:nvPr>
        </p:nvSpPr>
        <p:spPr>
          <a:xfrm>
            <a:off x="15680395" y="2368354"/>
            <a:ext cx="5027128" cy="8919367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7"/>
          </p:nvPr>
        </p:nvSpPr>
        <p:spPr>
          <a:xfrm>
            <a:off x="8015089" y="6997154"/>
            <a:ext cx="5864622" cy="9179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effectLst>
            <a:outerShdw blurRad="50800" dist="254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indent="0" algn="ctr" defTabSz="821531">
              <a:spcBef>
                <a:spcPts val="0"/>
              </a:spcBef>
              <a:defRPr sz="3200">
                <a:solidFill>
                  <a:srgbClr val="3FC1C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12am - 1:35pm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22045763" y="1506556"/>
            <a:ext cx="549377" cy="561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FC1C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2656519" y="2471650"/>
            <a:ext cx="11201004" cy="43181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4783137" y="10000257"/>
            <a:ext cx="9088042" cy="2422129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1819195" y="1249723"/>
            <a:ext cx="1016001" cy="1016001"/>
          </a:xfrm>
          <a:prstGeom prst="ellipse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22052507" y="1506556"/>
            <a:ext cx="549377" cy="5619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4" name="Shape 4"/>
          <p:cNvSpPr/>
          <p:nvPr/>
        </p:nvSpPr>
        <p:spPr>
          <a:xfrm>
            <a:off x="17549629" y="6379029"/>
            <a:ext cx="4304377" cy="149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indent="0" algn="l" defTabSz="457200">
              <a:spcBef>
                <a:spcPts val="700"/>
              </a:spcBef>
              <a:defRPr sz="2800">
                <a:solidFill>
                  <a:srgbClr val="2F344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Pellentesque ornare sem quam venenatis vestibulum. </a:t>
            </a:r>
          </a:p>
        </p:txBody>
      </p:sp>
      <p:sp>
        <p:nvSpPr>
          <p:cNvPr id="5" name="Shape 5"/>
          <p:cNvSpPr/>
          <p:nvPr/>
        </p:nvSpPr>
        <p:spPr>
          <a:xfrm>
            <a:off x="7155327" y="10214085"/>
            <a:ext cx="4304377" cy="149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indent="0" algn="l" defTabSz="457200">
              <a:spcBef>
                <a:spcPts val="700"/>
              </a:spcBef>
              <a:defRPr sz="2800">
                <a:solidFill>
                  <a:srgbClr val="2F344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Pellentesque ornare sem quam venenatis vestibulum. </a:t>
            </a:r>
          </a:p>
        </p:txBody>
      </p:sp>
      <p:sp>
        <p:nvSpPr>
          <p:cNvPr id="6" name="Shape 6"/>
          <p:cNvSpPr/>
          <p:nvPr/>
        </p:nvSpPr>
        <p:spPr>
          <a:xfrm>
            <a:off x="17549629" y="10316372"/>
            <a:ext cx="4304377" cy="149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indent="0" algn="l" defTabSz="457200">
              <a:spcBef>
                <a:spcPts val="700"/>
              </a:spcBef>
              <a:defRPr sz="2800">
                <a:solidFill>
                  <a:srgbClr val="2F344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Pellentesque ornare sem quam venenatis vestibulum. </a:t>
            </a: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912830" y="1285974"/>
            <a:ext cx="19298841" cy="278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Texte du titre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836737" y="5279312"/>
            <a:ext cx="20710526" cy="7317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2286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4572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6858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9144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11430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13716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16002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1828800" algn="l" defTabSz="457200" rtl="0" latinLnBrk="0">
        <a:lnSpc>
          <a:spcPct val="6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ln>
            <a:noFill/>
          </a:ln>
          <a:solidFill>
            <a:srgbClr val="42556B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1pPr>
      <a:lvl2pPr marL="0" marR="0" indent="2286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2pPr>
      <a:lvl3pPr marL="0" marR="0" indent="4572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3pPr>
      <a:lvl4pPr marL="0" marR="0" indent="685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4pPr>
      <a:lvl5pPr marL="0" marR="0" indent="914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5pPr>
      <a:lvl6pPr marL="0" marR="0" indent="11430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6pPr>
      <a:lvl7pPr marL="0" marR="0" indent="13716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7pPr>
      <a:lvl8pPr marL="0" marR="0" indent="16002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8pPr>
      <a:lvl9pPr marL="0" marR="0" indent="1828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2F3441"/>
          </a:solidFill>
          <a:uFillTx/>
          <a:latin typeface="Avenir Next"/>
          <a:ea typeface="Avenir Next"/>
          <a:cs typeface="Avenir Next"/>
          <a:sym typeface="Avenir Nex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0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7" Type="http://schemas.openxmlformats.org/officeDocument/2006/relationships/image" Target="../media/image25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iscoverhongkong.com/eng/plan-your-trip/travel-kit/mobile-apps.jsp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visitfinland.com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hyperlink" Target="http://www.i-escap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evomercadeoturistico.com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7" name="Mackbook-Air11.pn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42350"/>
          <a:stretch>
            <a:fillRect/>
          </a:stretch>
        </p:blipFill>
        <p:spPr>
          <a:xfrm>
            <a:off x="-37580" y="1313818"/>
            <a:ext cx="11541368" cy="11799564"/>
          </a:xfrm>
          <a:prstGeom prst="rect">
            <a:avLst/>
          </a:prstGeom>
        </p:spPr>
      </p:pic>
      <p:sp>
        <p:nvSpPr>
          <p:cNvPr id="238" name="Shape 238"/>
          <p:cNvSpPr>
            <a:spLocks noGrp="1"/>
          </p:cNvSpPr>
          <p:nvPr>
            <p:ph type="body" idx="16"/>
          </p:nvPr>
        </p:nvSpPr>
        <p:spPr>
          <a:xfrm>
            <a:off x="12819871" y="9975222"/>
            <a:ext cx="11279259" cy="2067692"/>
          </a:xfrm>
          <a:prstGeom prst="rect">
            <a:avLst/>
          </a:prstGeom>
        </p:spPr>
        <p:txBody>
          <a:bodyPr/>
          <a:lstStyle/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Alain Sévigny</a:t>
            </a:r>
          </a:p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MBA  |   MS Desarrollo turismo</a:t>
            </a:r>
          </a:p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 dirty="0"/>
          </a:p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 dirty="0"/>
          </a:p>
        </p:txBody>
      </p:sp>
      <p:pic>
        <p:nvPicPr>
          <p:cNvPr id="239" name="Traveller airport.pn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13638" t="16410" r="13638" b="16410"/>
          <a:stretch>
            <a:fillRect/>
          </a:stretch>
        </p:blipFill>
        <p:spPr>
          <a:xfrm>
            <a:off x="-4552182" y="2181820"/>
            <a:ext cx="13499078" cy="9352485"/>
          </a:xfrm>
          <a:prstGeom prst="rect">
            <a:avLst/>
          </a:prstGeom>
        </p:spPr>
      </p:pic>
      <p:sp>
        <p:nvSpPr>
          <p:cNvPr id="240" name="Shape 240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22150957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xfrm>
            <a:off x="10929937" y="3152173"/>
            <a:ext cx="12316224" cy="5231408"/>
          </a:xfrm>
          <a:prstGeom prst="rect">
            <a:avLst/>
          </a:prstGeom>
        </p:spPr>
        <p:txBody>
          <a:bodyPr/>
          <a:lstStyle/>
          <a:p>
            <a:pPr>
              <a:defRPr sz="5800"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El mercadeo turístico 3.0</a:t>
            </a:r>
          </a:p>
          <a:p>
            <a:pPr>
              <a:defRPr sz="5800"/>
            </a:pPr>
            <a:endParaRPr dirty="0"/>
          </a:p>
          <a:p>
            <a:pPr>
              <a:defRPr sz="5800"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Nuevas prácticas de mercadeo turístico en la era </a:t>
            </a:r>
            <a:r>
              <a:rPr lang="es-ES_tradnl" dirty="0" smtClean="0"/>
              <a:t>digital</a:t>
            </a:r>
            <a:endParaRPr dirty="0"/>
          </a:p>
        </p:txBody>
      </p:sp>
      <p:grpSp>
        <p:nvGrpSpPr>
          <p:cNvPr id="245" name="Group 245"/>
          <p:cNvGrpSpPr/>
          <p:nvPr/>
        </p:nvGrpSpPr>
        <p:grpSpPr>
          <a:xfrm>
            <a:off x="19863118" y="12042914"/>
            <a:ext cx="3942238" cy="1655962"/>
            <a:chOff x="0" y="0"/>
            <a:chExt cx="3942237" cy="1655960"/>
          </a:xfrm>
        </p:grpSpPr>
        <p:pic>
          <p:nvPicPr>
            <p:cNvPr id="243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" name="Shape 24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375" name="Group 375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373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4" name="Shape 37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pic>
        <p:nvPicPr>
          <p:cNvPr id="376" name="Capture d’écran 2016-05-24 à 08.00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834" y="1025485"/>
            <a:ext cx="18874705" cy="10687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379" name="Mackbook-Air11.pn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42350"/>
          <a:stretch>
            <a:fillRect/>
          </a:stretch>
        </p:blipFill>
        <p:spPr>
          <a:xfrm>
            <a:off x="-37580" y="1313818"/>
            <a:ext cx="11541368" cy="11799564"/>
          </a:xfrm>
          <a:prstGeom prst="rect">
            <a:avLst/>
          </a:prstGeom>
        </p:spPr>
      </p:pic>
      <p:pic>
        <p:nvPicPr>
          <p:cNvPr id="380" name="Capture d’écran 2016-05-04 à 19.07.42.pn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29125" r="291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81" name="Shape 381"/>
          <p:cNvSpPr>
            <a:spLocks noGrp="1"/>
          </p:cNvSpPr>
          <p:nvPr>
            <p:ph type="body" idx="16"/>
          </p:nvPr>
        </p:nvSpPr>
        <p:spPr>
          <a:xfrm>
            <a:off x="13581871" y="9594222"/>
            <a:ext cx="9422677" cy="2046261"/>
          </a:xfrm>
          <a:prstGeom prst="rect">
            <a:avLst/>
          </a:prstGeom>
        </p:spPr>
        <p:txBody>
          <a:bodyPr/>
          <a:lstStyle>
            <a:lvl1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Philip  Kotler </a:t>
            </a:r>
          </a:p>
        </p:txBody>
      </p:sp>
      <p:sp>
        <p:nvSpPr>
          <p:cNvPr id="382" name="Shape 382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idx="18"/>
          </p:nvPr>
        </p:nvSpPr>
        <p:spPr>
          <a:xfrm>
            <a:off x="10838671" y="3033592"/>
            <a:ext cx="741037" cy="1525561"/>
          </a:xfrm>
          <a:prstGeom prst="rect">
            <a:avLst/>
          </a:prstGeom>
        </p:spPr>
        <p:txBody>
          <a:bodyPr/>
          <a:lstStyle/>
          <a:p>
            <a:r>
              <a:t>“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9"/>
          </p:nvPr>
        </p:nvSpPr>
        <p:spPr>
          <a:xfrm>
            <a:off x="21227271" y="6818193"/>
            <a:ext cx="741037" cy="1525561"/>
          </a:xfrm>
          <a:prstGeom prst="rect">
            <a:avLst/>
          </a:prstGeom>
        </p:spPr>
        <p:txBody>
          <a:bodyPr/>
          <a:lstStyle/>
          <a:p>
            <a:r>
              <a:t>“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86" name="Shape 386"/>
          <p:cNvSpPr>
            <a:spLocks noGrp="1"/>
          </p:cNvSpPr>
          <p:nvPr>
            <p:ph type="body" sz="quarter" idx="1"/>
          </p:nvPr>
        </p:nvSpPr>
        <p:spPr>
          <a:xfrm>
            <a:off x="11691937" y="3777257"/>
            <a:ext cx="10256442" cy="3852467"/>
          </a:xfrm>
          <a:prstGeom prst="rect">
            <a:avLst/>
          </a:prstGeom>
        </p:spPr>
        <p:txBody>
          <a:bodyPr/>
          <a:lstStyle/>
          <a:p>
            <a:pPr indent="0" defTabSz="448055">
              <a:spcBef>
                <a:spcPts val="0"/>
              </a:spcBef>
              <a:defRPr sz="3430">
                <a:latin typeface="Helvetica"/>
                <a:ea typeface="Helvetica"/>
                <a:cs typeface="Helvetica"/>
                <a:sym typeface="Helvetica"/>
              </a:defRPr>
            </a:pPr>
            <a:r>
              <a:t>El mercadeo no debe más ser considerado simplemente como un instrumento para vender y generar demanda. </a:t>
            </a:r>
          </a:p>
          <a:p>
            <a:pPr indent="0" defTabSz="448055">
              <a:spcBef>
                <a:spcPts val="0"/>
              </a:spcBef>
              <a:defRPr sz="343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0" defTabSz="448055">
              <a:spcBef>
                <a:spcPts val="0"/>
              </a:spcBef>
              <a:defRPr sz="3430">
                <a:latin typeface="Helvetica"/>
                <a:ea typeface="Helvetica"/>
                <a:cs typeface="Helvetica"/>
                <a:sym typeface="Helvetica"/>
              </a:defRPr>
            </a:pPr>
            <a:r>
              <a:t>El mercadeo debe ahora ser considerado como la principal esperanza de una empresa para restaurar la confianza de los consumidores. </a:t>
            </a:r>
          </a:p>
        </p:txBody>
      </p:sp>
      <p:sp>
        <p:nvSpPr>
          <p:cNvPr id="387" name="Shape 387"/>
          <p:cNvSpPr/>
          <p:nvPr/>
        </p:nvSpPr>
        <p:spPr>
          <a:xfrm>
            <a:off x="10203671" y="932822"/>
            <a:ext cx="9422677" cy="204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algn="r" defTabSz="457200">
              <a:lnSpc>
                <a:spcPct val="60000"/>
              </a:lnSpc>
              <a:spcBef>
                <a:spcPts val="1500"/>
              </a:spcBef>
              <a:defRPr sz="7600" spc="-76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>
                <a:solidFill>
                  <a:srgbClr val="FFFFFF"/>
                </a:solidFill>
              </a:rPr>
              <a:t>Valores humanos</a:t>
            </a:r>
            <a:r>
              <a:t> </a:t>
            </a:r>
          </a:p>
        </p:txBody>
      </p:sp>
      <p:grpSp>
        <p:nvGrpSpPr>
          <p:cNvPr id="390" name="Group 390"/>
          <p:cNvGrpSpPr/>
          <p:nvPr/>
        </p:nvGrpSpPr>
        <p:grpSpPr>
          <a:xfrm>
            <a:off x="20101123" y="11973229"/>
            <a:ext cx="3942238" cy="1655962"/>
            <a:chOff x="0" y="0"/>
            <a:chExt cx="3942237" cy="1655960"/>
          </a:xfrm>
        </p:grpSpPr>
        <p:pic>
          <p:nvPicPr>
            <p:cNvPr id="388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" name="Shape 389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9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0832" y="1527015"/>
            <a:ext cx="12373508" cy="112640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398" name="Group 398"/>
          <p:cNvGrpSpPr/>
          <p:nvPr/>
        </p:nvGrpSpPr>
        <p:grpSpPr>
          <a:xfrm>
            <a:off x="797123" y="12028090"/>
            <a:ext cx="3942238" cy="1655962"/>
            <a:chOff x="0" y="0"/>
            <a:chExt cx="3942237" cy="1655960"/>
          </a:xfrm>
        </p:grpSpPr>
        <p:pic>
          <p:nvPicPr>
            <p:cNvPr id="396" name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7" name="Shape 397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9241534" y="12950109"/>
            <a:ext cx="6566352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400" dirty="0" smtClean="0"/>
              <a:t>Sévigny (2016) 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64673" y="488842"/>
            <a:ext cx="4998069" cy="9137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L</a:t>
            </a:r>
            <a:r>
              <a:rPr lang="fr-FR" dirty="0" err="1" smtClean="0">
                <a:solidFill>
                  <a:srgbClr val="000000"/>
                </a:solidFill>
                <a:latin typeface="+mj-lt"/>
                <a:ea typeface="Helvetica Light"/>
                <a:cs typeface="Helvetica Light"/>
              </a:rPr>
              <a:t>ó</a:t>
            </a: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gica</a:t>
            </a:r>
            <a:r>
              <a:rPr kumimoji="0" lang="fr-FR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producto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261307" y="464305"/>
            <a:ext cx="4528703" cy="91371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Lógica</a:t>
            </a:r>
            <a:r>
              <a:rPr kumimoji="0" lang="fr-FR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servicio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0660" y="176256"/>
            <a:ext cx="5001833" cy="2452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Lógica</a:t>
            </a:r>
            <a:r>
              <a:rPr kumimoji="0" lang="fr-FR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 Dominante</a:t>
            </a:r>
            <a:r>
              <a:rPr kumimoji="0" lang="fr-FR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fr-FR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Servicio</a:t>
            </a:r>
            <a:r>
              <a:rPr kumimoji="0" lang="fr-FR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 (LDS)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Flèche vers la droite 13"/>
          <p:cNvSpPr/>
          <p:nvPr/>
        </p:nvSpPr>
        <p:spPr>
          <a:xfrm>
            <a:off x="11424165" y="488842"/>
            <a:ext cx="1450375" cy="822960"/>
          </a:xfrm>
          <a:prstGeom prst="rightArrow">
            <a:avLst/>
          </a:prstGeom>
          <a:solidFill>
            <a:srgbClr val="3FC1C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roup 422"/>
          <p:cNvGrpSpPr/>
          <p:nvPr/>
        </p:nvGrpSpPr>
        <p:grpSpPr>
          <a:xfrm>
            <a:off x="2897623" y="8811400"/>
            <a:ext cx="19718871" cy="4339828"/>
            <a:chOff x="0" y="0"/>
            <a:chExt cx="19718869" cy="4339826"/>
          </a:xfrm>
        </p:grpSpPr>
        <p:grpSp>
          <p:nvGrpSpPr>
            <p:cNvPr id="410" name="Group 410"/>
            <p:cNvGrpSpPr/>
            <p:nvPr/>
          </p:nvGrpSpPr>
          <p:grpSpPr>
            <a:xfrm>
              <a:off x="0" y="0"/>
              <a:ext cx="19639228" cy="4330492"/>
              <a:chOff x="0" y="213986"/>
              <a:chExt cx="19639227" cy="4330491"/>
            </a:xfrm>
          </p:grpSpPr>
          <p:sp>
            <p:nvSpPr>
              <p:cNvPr id="400" name="Shape 400"/>
              <p:cNvSpPr/>
              <p:nvPr/>
            </p:nvSpPr>
            <p:spPr>
              <a:xfrm>
                <a:off x="0" y="3135452"/>
                <a:ext cx="19639228" cy="3"/>
              </a:xfrm>
              <a:prstGeom prst="line">
                <a:avLst/>
              </a:prstGeom>
              <a:noFill/>
              <a:ln w="635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6193727" y="2957131"/>
                <a:ext cx="356645" cy="356645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3673438" y="2957131"/>
                <a:ext cx="356646" cy="356645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1153150" y="2957131"/>
                <a:ext cx="356646" cy="356645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10402133" y="2957131"/>
                <a:ext cx="356645" cy="356645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17962998" y="2957131"/>
                <a:ext cx="356645" cy="356645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grpSp>
            <p:nvGrpSpPr>
              <p:cNvPr id="409" name="Group 409"/>
              <p:cNvGrpSpPr/>
              <p:nvPr/>
            </p:nvGrpSpPr>
            <p:grpSpPr>
              <a:xfrm>
                <a:off x="2800" y="213986"/>
                <a:ext cx="11775048" cy="4330493"/>
                <a:chOff x="-1614657" y="215219"/>
                <a:chExt cx="11775046" cy="4330491"/>
              </a:xfrm>
            </p:grpSpPr>
            <p:sp>
              <p:nvSpPr>
                <p:cNvPr id="406" name="Shape 406"/>
                <p:cNvSpPr/>
                <p:nvPr/>
              </p:nvSpPr>
              <p:spPr>
                <a:xfrm>
                  <a:off x="1004356" y="215219"/>
                  <a:ext cx="2391325" cy="2391325"/>
                </a:xfrm>
                <a:prstGeom prst="wedgeEllipseCallout">
                  <a:avLst>
                    <a:gd name="adj1" fmla="val 777"/>
                    <a:gd name="adj2" fmla="val 60441"/>
                  </a:avLst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2000" cap="all">
                      <a:solidFill>
                        <a:srgbClr val="FFFFFF"/>
                      </a:solidFill>
                      <a:latin typeface="Futura"/>
                      <a:ea typeface="Futura"/>
                      <a:cs typeface="Futura"/>
                      <a:sym typeface="Futura"/>
                    </a:defRPr>
                  </a:lvl1pPr>
                </a:lstStyle>
                <a:p>
                  <a:r>
                    <a:t>Comprar</a:t>
                  </a:r>
                </a:p>
              </p:txBody>
            </p:sp>
            <p:sp>
              <p:nvSpPr>
                <p:cNvPr id="407" name="Shape 407"/>
                <p:cNvSpPr/>
                <p:nvPr/>
              </p:nvSpPr>
              <p:spPr>
                <a:xfrm>
                  <a:off x="7769064" y="215219"/>
                  <a:ext cx="2391325" cy="2391325"/>
                </a:xfrm>
                <a:prstGeom prst="wedgeEllipseCallout">
                  <a:avLst>
                    <a:gd name="adj1" fmla="val 777"/>
                    <a:gd name="adj2" fmla="val 60441"/>
                  </a:avLst>
                </a:prstGeom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2000" cap="all">
                      <a:solidFill>
                        <a:srgbClr val="FFFFFF"/>
                      </a:solidFill>
                      <a:latin typeface="Futura"/>
                      <a:ea typeface="Futura"/>
                      <a:cs typeface="Futura"/>
                      <a:sym typeface="Futura"/>
                    </a:defRPr>
                  </a:lvl1pPr>
                </a:lstStyle>
                <a:p>
                  <a:r>
                    <a:t>Viajar</a:t>
                  </a:r>
                </a:p>
              </p:txBody>
            </p:sp>
            <p:sp>
              <p:nvSpPr>
                <p:cNvPr id="408" name="Shape 408"/>
                <p:cNvSpPr/>
                <p:nvPr/>
              </p:nvSpPr>
              <p:spPr>
                <a:xfrm>
                  <a:off x="-1614658" y="3368730"/>
                  <a:ext cx="6730363" cy="1176981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642937">
                    <a:lnSpc>
                      <a:spcPct val="80000"/>
                    </a:lnSpc>
                    <a:spcBef>
                      <a:spcPts val="770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sp>
          <p:nvSpPr>
            <p:cNvPr id="411" name="Shape 411"/>
            <p:cNvSpPr/>
            <p:nvPr/>
          </p:nvSpPr>
          <p:spPr>
            <a:xfrm>
              <a:off x="118881" y="47552"/>
              <a:ext cx="2377631" cy="2377632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Inspirar</a:t>
              </a:r>
            </a:p>
          </p:txBody>
        </p:sp>
        <p:sp>
          <p:nvSpPr>
            <p:cNvPr id="412" name="Shape 412"/>
            <p:cNvSpPr/>
            <p:nvPr/>
          </p:nvSpPr>
          <p:spPr>
            <a:xfrm>
              <a:off x="5230786" y="47552"/>
              <a:ext cx="2377631" cy="2377632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organizar</a:t>
              </a:r>
            </a:p>
          </p:txBody>
        </p:sp>
        <p:sp>
          <p:nvSpPr>
            <p:cNvPr id="413" name="Shape 413"/>
            <p:cNvSpPr/>
            <p:nvPr/>
          </p:nvSpPr>
          <p:spPr>
            <a:xfrm>
              <a:off x="14028021" y="47552"/>
              <a:ext cx="2377631" cy="2377632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Compartir</a:t>
              </a:r>
            </a:p>
          </p:txBody>
        </p:sp>
        <p:sp>
          <p:nvSpPr>
            <p:cNvPr id="414" name="Shape 414"/>
            <p:cNvSpPr/>
            <p:nvPr/>
          </p:nvSpPr>
          <p:spPr>
            <a:xfrm>
              <a:off x="16928729" y="47552"/>
              <a:ext cx="2377631" cy="2377632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rememorar</a:t>
              </a:r>
            </a:p>
          </p:txBody>
        </p:sp>
        <p:sp>
          <p:nvSpPr>
            <p:cNvPr id="415" name="Shape 415"/>
            <p:cNvSpPr/>
            <p:nvPr/>
          </p:nvSpPr>
          <p:spPr>
            <a:xfrm>
              <a:off x="15038514" y="2743145"/>
              <a:ext cx="356646" cy="356646"/>
            </a:xfrm>
            <a:prstGeom prst="ellipse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936191" y="3353861"/>
              <a:ext cx="4119246" cy="801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Pre-experiencia</a:t>
              </a:r>
            </a:p>
          </p:txBody>
        </p:sp>
        <p:sp>
          <p:nvSpPr>
            <p:cNvPr id="417" name="Shape 417"/>
            <p:cNvSpPr/>
            <p:nvPr/>
          </p:nvSpPr>
          <p:spPr>
            <a:xfrm>
              <a:off x="13319886" y="3169586"/>
              <a:ext cx="6398985" cy="1170241"/>
            </a:xfrm>
            <a:prstGeom prst="rect">
              <a:avLst/>
            </a:prstGeom>
            <a:solidFill>
              <a:schemeClr val="accent3">
                <a:alpha val="9856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8810129" y="3353861"/>
              <a:ext cx="3207788" cy="801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experiencia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5973216" y="3169586"/>
              <a:ext cx="8512753" cy="1170241"/>
            </a:xfrm>
            <a:prstGeom prst="rect">
              <a:avLst/>
            </a:prstGeom>
            <a:solidFill>
              <a:schemeClr val="accent2">
                <a:hueOff val="-2473793"/>
                <a:satOff val="-50209"/>
                <a:lumOff val="23543"/>
                <a:alpha val="880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8625699" y="3353861"/>
              <a:ext cx="3207788" cy="801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experiencia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14776398" y="3353861"/>
              <a:ext cx="4506437" cy="801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Post-experiencia</a:t>
              </a:r>
            </a:p>
          </p:txBody>
        </p:sp>
      </p:grpSp>
      <p:sp>
        <p:nvSpPr>
          <p:cNvPr id="423" name="Shape 423"/>
          <p:cNvSpPr/>
          <p:nvPr/>
        </p:nvSpPr>
        <p:spPr>
          <a:xfrm>
            <a:off x="63936" y="335613"/>
            <a:ext cx="24163572" cy="187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lnSpc>
                <a:spcPct val="80000"/>
              </a:lnSpc>
              <a:defRPr sz="6900">
                <a:solidFill>
                  <a:srgbClr val="53585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latin typeface="+mj-lt"/>
              </a:rPr>
              <a:t>Pasar de la satisfacción </a:t>
            </a:r>
          </a:p>
          <a:p>
            <a:pPr defTabSz="642937">
              <a:lnSpc>
                <a:spcPct val="80000"/>
              </a:lnSpc>
              <a:defRPr sz="6900">
                <a:solidFill>
                  <a:srgbClr val="53585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latin typeface="+mj-lt"/>
              </a:rPr>
              <a:t>a la lógica experiencia cliente</a:t>
            </a:r>
          </a:p>
        </p:txBody>
      </p:sp>
      <p:grpSp>
        <p:nvGrpSpPr>
          <p:cNvPr id="434" name="Group 434"/>
          <p:cNvGrpSpPr/>
          <p:nvPr/>
        </p:nvGrpSpPr>
        <p:grpSpPr>
          <a:xfrm>
            <a:off x="-291318" y="2387465"/>
            <a:ext cx="13326501" cy="8521758"/>
            <a:chOff x="135720" y="-41924"/>
            <a:chExt cx="11687498" cy="7215175"/>
          </a:xfrm>
        </p:grpSpPr>
        <p:grpSp>
          <p:nvGrpSpPr>
            <p:cNvPr id="428" name="Group 428"/>
            <p:cNvGrpSpPr/>
            <p:nvPr/>
          </p:nvGrpSpPr>
          <p:grpSpPr>
            <a:xfrm>
              <a:off x="135720" y="1230548"/>
              <a:ext cx="3077405" cy="3077405"/>
              <a:chOff x="135720" y="-11939"/>
              <a:chExt cx="3077404" cy="3077404"/>
            </a:xfrm>
          </p:grpSpPr>
          <p:pic>
            <p:nvPicPr>
              <p:cNvPr id="424" name="66684-2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5720" y="-11939"/>
                <a:ext cx="3077404" cy="3077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17449-2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567050" y="877072"/>
                <a:ext cx="649691" cy="649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45236-20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49458" y="327145"/>
                <a:ext cx="775690" cy="7756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2099-200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032920" y="497024"/>
                <a:ext cx="435931" cy="4359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3" name="Group 433"/>
            <p:cNvGrpSpPr/>
            <p:nvPr/>
          </p:nvGrpSpPr>
          <p:grpSpPr>
            <a:xfrm>
              <a:off x="2602445" y="-41924"/>
              <a:ext cx="9220773" cy="7215175"/>
              <a:chOff x="-1563069" y="-50800"/>
              <a:chExt cx="9220772" cy="7215174"/>
            </a:xfrm>
          </p:grpSpPr>
          <p:grpSp>
            <p:nvGrpSpPr>
              <p:cNvPr id="431" name="Group 431"/>
              <p:cNvGrpSpPr/>
              <p:nvPr/>
            </p:nvGrpSpPr>
            <p:grpSpPr>
              <a:xfrm>
                <a:off x="-1563070" y="-50800"/>
                <a:ext cx="9220774" cy="5502672"/>
                <a:chOff x="0" y="0"/>
                <a:chExt cx="9220772" cy="5502671"/>
              </a:xfrm>
            </p:grpSpPr>
            <p:sp>
              <p:nvSpPr>
                <p:cNvPr id="430" name="Shape 430"/>
                <p:cNvSpPr/>
                <p:nvPr/>
              </p:nvSpPr>
              <p:spPr>
                <a:xfrm>
                  <a:off x="150194" y="50800"/>
                  <a:ext cx="9019779" cy="54010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992" y="0"/>
                      </a:moveTo>
                      <a:cubicBezTo>
                        <a:pt x="3656" y="0"/>
                        <a:pt x="3383" y="455"/>
                        <a:pt x="3383" y="1016"/>
                      </a:cubicBezTo>
                      <a:lnTo>
                        <a:pt x="3383" y="6185"/>
                      </a:lnTo>
                      <a:lnTo>
                        <a:pt x="0" y="8215"/>
                      </a:lnTo>
                      <a:lnTo>
                        <a:pt x="3383" y="10247"/>
                      </a:lnTo>
                      <a:lnTo>
                        <a:pt x="3383" y="20584"/>
                      </a:lnTo>
                      <a:cubicBezTo>
                        <a:pt x="3383" y="21145"/>
                        <a:pt x="3656" y="21600"/>
                        <a:pt x="3992" y="21600"/>
                      </a:cubicBezTo>
                      <a:lnTo>
                        <a:pt x="20992" y="21600"/>
                      </a:lnTo>
                      <a:cubicBezTo>
                        <a:pt x="21328" y="21600"/>
                        <a:pt x="21600" y="21145"/>
                        <a:pt x="21600" y="20584"/>
                      </a:cubicBezTo>
                      <a:lnTo>
                        <a:pt x="21600" y="1016"/>
                      </a:lnTo>
                      <a:cubicBezTo>
                        <a:pt x="21600" y="455"/>
                        <a:pt x="21328" y="0"/>
                        <a:pt x="20992" y="0"/>
                      </a:cubicBezTo>
                      <a:lnTo>
                        <a:pt x="39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642937">
                    <a:lnSpc>
                      <a:spcPct val="80000"/>
                    </a:lnSpc>
                    <a:spcBef>
                      <a:spcPts val="770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pic>
              <p:nvPicPr>
                <p:cNvPr id="429" name="Image 428"/>
                <p:cNvPicPr>
                  <a:picLocks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9220774" cy="5502672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432" name="Shape 432"/>
              <p:cNvSpPr/>
              <p:nvPr/>
            </p:nvSpPr>
            <p:spPr>
              <a:xfrm>
                <a:off x="403897" y="-8877"/>
                <a:ext cx="6921150" cy="71732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Construcción consumidor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Contexto y necesidades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Única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Proceso interactivo y dinámico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Proceso complejo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Lógica, emocional y espiritual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Interactúa con redes, tecnología, humanos, empresas según valor de uso 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Adaptiva </a:t>
                </a:r>
              </a:p>
              <a:p>
                <a:pPr marL="304800" indent="-304800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700" dirty="0"/>
              </a:p>
              <a:p>
                <a:pPr algn="l" defTabSz="642937">
                  <a:lnSpc>
                    <a:spcPct val="80000"/>
                  </a:lnSpc>
                  <a:spcBef>
                    <a:spcPts val="5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700" dirty="0"/>
              </a:p>
            </p:txBody>
          </p:sp>
        </p:grpSp>
      </p:grpSp>
      <p:grpSp>
        <p:nvGrpSpPr>
          <p:cNvPr id="441" name="Group 441"/>
          <p:cNvGrpSpPr/>
          <p:nvPr/>
        </p:nvGrpSpPr>
        <p:grpSpPr>
          <a:xfrm>
            <a:off x="12919481" y="2832976"/>
            <a:ext cx="11014807" cy="6902288"/>
            <a:chOff x="-50800" y="-50800"/>
            <a:chExt cx="11014806" cy="6902286"/>
          </a:xfrm>
        </p:grpSpPr>
        <p:pic>
          <p:nvPicPr>
            <p:cNvPr id="435" name="pasted-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6045" y="1694899"/>
              <a:ext cx="2177962" cy="217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40" name="Group 440"/>
            <p:cNvGrpSpPr/>
            <p:nvPr/>
          </p:nvGrpSpPr>
          <p:grpSpPr>
            <a:xfrm>
              <a:off x="-50801" y="-50800"/>
              <a:ext cx="8884201" cy="6902287"/>
              <a:chOff x="-50800" y="-50800"/>
              <a:chExt cx="8884199" cy="6902286"/>
            </a:xfrm>
          </p:grpSpPr>
          <p:grpSp>
            <p:nvGrpSpPr>
              <p:cNvPr id="438" name="Group 438"/>
              <p:cNvGrpSpPr/>
              <p:nvPr/>
            </p:nvGrpSpPr>
            <p:grpSpPr>
              <a:xfrm>
                <a:off x="-50801" y="-50800"/>
                <a:ext cx="8884201" cy="5360591"/>
                <a:chOff x="0" y="0"/>
                <a:chExt cx="8884199" cy="5360590"/>
              </a:xfrm>
            </p:grpSpPr>
            <p:sp>
              <p:nvSpPr>
                <p:cNvPr id="437" name="Shape 437"/>
                <p:cNvSpPr/>
                <p:nvPr/>
              </p:nvSpPr>
              <p:spPr>
                <a:xfrm>
                  <a:off x="50800" y="50800"/>
                  <a:ext cx="8691960" cy="5258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14" y="0"/>
                      </a:moveTo>
                      <a:cubicBezTo>
                        <a:pt x="275" y="0"/>
                        <a:pt x="0" y="455"/>
                        <a:pt x="0" y="1016"/>
                      </a:cubicBezTo>
                      <a:lnTo>
                        <a:pt x="0" y="20584"/>
                      </a:lnTo>
                      <a:cubicBezTo>
                        <a:pt x="0" y="21145"/>
                        <a:pt x="275" y="21600"/>
                        <a:pt x="614" y="21600"/>
                      </a:cubicBezTo>
                      <a:lnTo>
                        <a:pt x="17791" y="21600"/>
                      </a:lnTo>
                      <a:cubicBezTo>
                        <a:pt x="18130" y="21600"/>
                        <a:pt x="18406" y="21145"/>
                        <a:pt x="18406" y="20584"/>
                      </a:cubicBezTo>
                      <a:lnTo>
                        <a:pt x="18406" y="14896"/>
                      </a:lnTo>
                      <a:lnTo>
                        <a:pt x="21600" y="12864"/>
                      </a:lnTo>
                      <a:lnTo>
                        <a:pt x="18406" y="10832"/>
                      </a:lnTo>
                      <a:lnTo>
                        <a:pt x="18406" y="1016"/>
                      </a:lnTo>
                      <a:cubicBezTo>
                        <a:pt x="18406" y="455"/>
                        <a:pt x="18130" y="0"/>
                        <a:pt x="17791" y="0"/>
                      </a:cubicBezTo>
                      <a:lnTo>
                        <a:pt x="6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642937">
                    <a:lnSpc>
                      <a:spcPct val="80000"/>
                    </a:lnSpc>
                    <a:spcBef>
                      <a:spcPts val="770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pic>
              <p:nvPicPr>
                <p:cNvPr id="436" name="Image 435"/>
                <p:cNvPicPr>
                  <a:picLocks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884201" cy="536059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439" name="Shape 439"/>
              <p:cNvSpPr/>
              <p:nvPr/>
            </p:nvSpPr>
            <p:spPr>
              <a:xfrm>
                <a:off x="393266" y="270958"/>
                <a:ext cx="6738984" cy="6580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Importancia marca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Momentos de verdades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Crear experiencias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Enriquecer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Facilitar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Simplificar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Optimizar la co-promoción</a:t>
                </a:r>
              </a:p>
              <a:p>
                <a:pPr marL="161108" indent="-161108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3700" dirty="0"/>
                  <a:t>Contar historias</a:t>
                </a:r>
              </a:p>
              <a:p>
                <a:pPr marL="304800" indent="-304800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700" dirty="0"/>
              </a:p>
              <a:p>
                <a:pPr marL="304800" indent="-304800" algn="l" defTabSz="642937">
                  <a:lnSpc>
                    <a:spcPct val="80000"/>
                  </a:lnSpc>
                  <a:spcBef>
                    <a:spcPts val="500"/>
                  </a:spcBef>
                  <a:buSzPct val="100000"/>
                  <a:buChar char="•"/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700" dirty="0"/>
              </a:p>
              <a:p>
                <a:pPr algn="l" defTabSz="642937">
                  <a:lnSpc>
                    <a:spcPct val="80000"/>
                  </a:lnSpc>
                  <a:spcBef>
                    <a:spcPts val="5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700" dirty="0"/>
              </a:p>
            </p:txBody>
          </p:sp>
        </p:grpSp>
      </p:grpSp>
      <p:grpSp>
        <p:nvGrpSpPr>
          <p:cNvPr id="444" name="Group 444"/>
          <p:cNvGrpSpPr/>
          <p:nvPr/>
        </p:nvGrpSpPr>
        <p:grpSpPr>
          <a:xfrm>
            <a:off x="20075723" y="90090"/>
            <a:ext cx="3942238" cy="1655962"/>
            <a:chOff x="0" y="0"/>
            <a:chExt cx="3942237" cy="1655960"/>
          </a:xfrm>
        </p:grpSpPr>
        <p:pic>
          <p:nvPicPr>
            <p:cNvPr id="442" name="Unknown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Shape 443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1" animBg="1" advAuto="0"/>
      <p:bldP spid="441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2875408" y="1093831"/>
            <a:ext cx="18633184" cy="2879202"/>
          </a:xfrm>
          <a:prstGeom prst="rect">
            <a:avLst/>
          </a:prstGeom>
        </p:spPr>
        <p:txBody>
          <a:bodyPr/>
          <a:lstStyle/>
          <a:p>
            <a:r>
              <a:t>Plan de presentación </a:t>
            </a:r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450" name="Group 450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448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Shape 449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451" name="Shape 451"/>
          <p:cNvSpPr/>
          <p:nvPr/>
        </p:nvSpPr>
        <p:spPr>
          <a:xfrm>
            <a:off x="7295905" y="3975101"/>
            <a:ext cx="13109357" cy="5196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Por qué un nuevo mercadeo turístico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Qué es el mercadeo 3.0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Ejemplos de mercadeo 3.0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10 trucos para empezar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Conclusión y preguntas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Taller</a:t>
            </a:r>
          </a:p>
        </p:txBody>
      </p:sp>
      <p:sp>
        <p:nvSpPr>
          <p:cNvPr id="8" name="Shape 285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30586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s-ES_tradnl" sz="8000" dirty="0" smtClean="0">
                <a:latin typeface="+mj-lt"/>
              </a:rPr>
              <a:t>Plan de presentación </a:t>
            </a:r>
            <a:endParaRPr sz="80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roup 455"/>
          <p:cNvGrpSpPr/>
          <p:nvPr/>
        </p:nvGrpSpPr>
        <p:grpSpPr>
          <a:xfrm>
            <a:off x="10385691" y="12078570"/>
            <a:ext cx="4128660" cy="1734269"/>
            <a:chOff x="0" y="0"/>
            <a:chExt cx="4128658" cy="1734268"/>
          </a:xfrm>
        </p:grpSpPr>
        <p:pic>
          <p:nvPicPr>
            <p:cNvPr id="453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734269" cy="1734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Shape 454"/>
            <p:cNvSpPr/>
            <p:nvPr/>
          </p:nvSpPr>
          <p:spPr>
            <a:xfrm>
              <a:off x="1399676" y="499706"/>
              <a:ext cx="2728983" cy="734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456" name="Shape 4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7234237" y="355591"/>
            <a:ext cx="11609388" cy="2804265"/>
          </a:xfrm>
          <a:prstGeom prst="rect">
            <a:avLst/>
          </a:prstGeom>
        </p:spPr>
        <p:txBody>
          <a:bodyPr/>
          <a:lstStyle/>
          <a:p>
            <a:r>
              <a:t>Crear experiencias</a:t>
            </a:r>
          </a:p>
        </p:txBody>
      </p:sp>
      <p:pic>
        <p:nvPicPr>
          <p:cNvPr id="45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3041" y="3062575"/>
            <a:ext cx="10893960" cy="94334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3" name="Group 463"/>
          <p:cNvGrpSpPr/>
          <p:nvPr/>
        </p:nvGrpSpPr>
        <p:grpSpPr>
          <a:xfrm>
            <a:off x="14113622" y="8243672"/>
            <a:ext cx="9592544" cy="4794466"/>
            <a:chOff x="0" y="0"/>
            <a:chExt cx="9592543" cy="4794464"/>
          </a:xfrm>
        </p:grpSpPr>
        <p:grpSp>
          <p:nvGrpSpPr>
            <p:cNvPr id="461" name="Group 461"/>
            <p:cNvGrpSpPr/>
            <p:nvPr/>
          </p:nvGrpSpPr>
          <p:grpSpPr>
            <a:xfrm>
              <a:off x="3880100" y="1352169"/>
              <a:ext cx="5712444" cy="3442296"/>
              <a:chOff x="0" y="0"/>
              <a:chExt cx="5712443" cy="3442295"/>
            </a:xfrm>
          </p:grpSpPr>
          <p:pic>
            <p:nvPicPr>
              <p:cNvPr id="459" name="Unknown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5712444" cy="26646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0" name="Shape 460"/>
              <p:cNvSpPr/>
              <p:nvPr/>
            </p:nvSpPr>
            <p:spPr>
              <a:xfrm>
                <a:off x="1517007" y="2918420"/>
                <a:ext cx="2678431" cy="523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sz="2500"/>
                </a:lvl1pPr>
              </a:lstStyle>
              <a:p>
                <a:r>
                  <a:t>Museo del Caribe</a:t>
                </a:r>
              </a:p>
            </p:txBody>
          </p:sp>
        </p:grpSp>
        <p:sp>
          <p:nvSpPr>
            <p:cNvPr id="462" name="Shape 462"/>
            <p:cNvSpPr/>
            <p:nvPr/>
          </p:nvSpPr>
          <p:spPr>
            <a:xfrm flipH="1" flipV="1">
              <a:off x="0" y="0"/>
              <a:ext cx="4007913" cy="2624844"/>
            </a:xfrm>
            <a:prstGeom prst="line">
              <a:avLst/>
            </a:prstGeom>
            <a:noFill/>
            <a:ln w="1143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468" name="Group 468"/>
          <p:cNvGrpSpPr/>
          <p:nvPr/>
        </p:nvGrpSpPr>
        <p:grpSpPr>
          <a:xfrm>
            <a:off x="13152175" y="4160494"/>
            <a:ext cx="10201577" cy="6210778"/>
            <a:chOff x="0" y="0"/>
            <a:chExt cx="10201575" cy="6210776"/>
          </a:xfrm>
        </p:grpSpPr>
        <p:grpSp>
          <p:nvGrpSpPr>
            <p:cNvPr id="466" name="Group 466"/>
            <p:cNvGrpSpPr/>
            <p:nvPr/>
          </p:nvGrpSpPr>
          <p:grpSpPr>
            <a:xfrm>
              <a:off x="5193960" y="0"/>
              <a:ext cx="5007616" cy="3594443"/>
              <a:chOff x="0" y="0"/>
              <a:chExt cx="5007615" cy="3594442"/>
            </a:xfrm>
          </p:grpSpPr>
          <p:pic>
            <p:nvPicPr>
              <p:cNvPr id="464" name="Unknown-1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007616" cy="28042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5" name="Shape 465"/>
              <p:cNvSpPr/>
              <p:nvPr/>
            </p:nvSpPr>
            <p:spPr>
              <a:xfrm>
                <a:off x="1864364" y="3070567"/>
                <a:ext cx="1278891" cy="523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sz="2500"/>
                </a:lvl1pPr>
              </a:lstStyle>
              <a:p>
                <a:r>
                  <a:t>BroomX</a:t>
                </a:r>
              </a:p>
            </p:txBody>
          </p:sp>
        </p:grpSp>
        <p:sp>
          <p:nvSpPr>
            <p:cNvPr id="467" name="Shape 467"/>
            <p:cNvSpPr/>
            <p:nvPr/>
          </p:nvSpPr>
          <p:spPr>
            <a:xfrm flipH="1">
              <a:off x="0" y="2332722"/>
              <a:ext cx="5178753" cy="3878055"/>
            </a:xfrm>
            <a:prstGeom prst="line">
              <a:avLst/>
            </a:prstGeom>
            <a:noFill/>
            <a:ln w="1143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471" name="Group 471"/>
          <p:cNvGrpSpPr/>
          <p:nvPr/>
        </p:nvGrpSpPr>
        <p:grpSpPr>
          <a:xfrm>
            <a:off x="1546290" y="3518564"/>
            <a:ext cx="8916528" cy="4236375"/>
            <a:chOff x="0" y="0"/>
            <a:chExt cx="8916525" cy="4698528"/>
          </a:xfrm>
        </p:grpSpPr>
        <p:sp>
          <p:nvSpPr>
            <p:cNvPr id="469" name="Shape 469"/>
            <p:cNvSpPr/>
            <p:nvPr/>
          </p:nvSpPr>
          <p:spPr>
            <a:xfrm>
              <a:off x="4973305" y="2162185"/>
              <a:ext cx="3943221" cy="2536344"/>
            </a:xfrm>
            <a:prstGeom prst="line">
              <a:avLst/>
            </a:prstGeom>
            <a:noFill/>
            <a:ln w="1143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470" name="Unknown-2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007616" cy="3785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6" name="Group 476"/>
          <p:cNvGrpSpPr/>
          <p:nvPr/>
        </p:nvGrpSpPr>
        <p:grpSpPr>
          <a:xfrm>
            <a:off x="1546290" y="8736524"/>
            <a:ext cx="9665591" cy="4263986"/>
            <a:chOff x="0" y="0"/>
            <a:chExt cx="9665589" cy="4263985"/>
          </a:xfrm>
        </p:grpSpPr>
        <p:grpSp>
          <p:nvGrpSpPr>
            <p:cNvPr id="474" name="Group 474"/>
            <p:cNvGrpSpPr/>
            <p:nvPr/>
          </p:nvGrpSpPr>
          <p:grpSpPr>
            <a:xfrm>
              <a:off x="0" y="0"/>
              <a:ext cx="5351261" cy="4263986"/>
              <a:chOff x="0" y="0"/>
              <a:chExt cx="5351260" cy="4263985"/>
            </a:xfrm>
          </p:grpSpPr>
          <p:pic>
            <p:nvPicPr>
              <p:cNvPr id="472" name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351261" cy="35610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3" name="Shape 473"/>
              <p:cNvSpPr/>
              <p:nvPr/>
            </p:nvSpPr>
            <p:spPr>
              <a:xfrm>
                <a:off x="1062730" y="3740110"/>
                <a:ext cx="3225801" cy="523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sz="2500"/>
                </a:lvl1pPr>
              </a:lstStyle>
              <a:p>
                <a:r>
                  <a:t>Andres Carne de Res</a:t>
                </a:r>
              </a:p>
            </p:txBody>
          </p:sp>
        </p:grpSp>
        <p:sp>
          <p:nvSpPr>
            <p:cNvPr id="475" name="Shape 475"/>
            <p:cNvSpPr/>
            <p:nvPr/>
          </p:nvSpPr>
          <p:spPr>
            <a:xfrm flipV="1">
              <a:off x="5497620" y="993859"/>
              <a:ext cx="4167970" cy="669595"/>
            </a:xfrm>
            <a:prstGeom prst="line">
              <a:avLst/>
            </a:prstGeom>
            <a:noFill/>
            <a:ln w="1143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4" animBg="1" advAuto="0"/>
      <p:bldP spid="468" grpId="3" animBg="1" advAuto="0"/>
      <p:bldP spid="471" grpId="1" animBg="1" advAuto="0"/>
      <p:bldP spid="476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/>
          </p:cNvSpPr>
          <p:nvPr>
            <p:ph type="body" idx="13"/>
          </p:nvPr>
        </p:nvSpPr>
        <p:spPr>
          <a:xfrm>
            <a:off x="-73164" y="-76200"/>
            <a:ext cx="24384001" cy="9261475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80" name="iPhone-6S-Front+Angled-PSD-MockUp-P-Px.com.png"/>
          <p:cNvPicPr>
            <a:picLocks noGrp="1" noChangeAspect="1"/>
          </p:cNvPicPr>
          <p:nvPr>
            <p:ph type="pic" idx="19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751840" y="4664184"/>
            <a:ext cx="4733993" cy="9721591"/>
          </a:xfrm>
          <a:prstGeom prst="rect">
            <a:avLst/>
          </a:prstGeom>
        </p:spPr>
      </p:pic>
      <p:sp>
        <p:nvSpPr>
          <p:cNvPr id="481" name="Shape 481"/>
          <p:cNvSpPr>
            <a:spLocks noGrp="1"/>
          </p:cNvSpPr>
          <p:nvPr>
            <p:ph type="body" idx="20"/>
          </p:nvPr>
        </p:nvSpPr>
        <p:spPr>
          <a:xfrm>
            <a:off x="10063150" y="6678700"/>
            <a:ext cx="4111373" cy="7273021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1943298" y="617072"/>
            <a:ext cx="19675774" cy="2340944"/>
          </a:xfrm>
          <a:prstGeom prst="rect">
            <a:avLst/>
          </a:prstGeom>
        </p:spPr>
        <p:txBody>
          <a:bodyPr/>
          <a:lstStyle>
            <a:lvl1pPr defTabSz="443484">
              <a:spcBef>
                <a:spcPts val="1400"/>
              </a:spcBef>
              <a:defRPr sz="9700" spc="-97"/>
            </a:lvl1pPr>
          </a:lstStyle>
          <a:p>
            <a:r>
              <a:t>Enriquecer y facilitar la experiencia</a:t>
            </a:r>
          </a:p>
        </p:txBody>
      </p:sp>
      <p:pic>
        <p:nvPicPr>
          <p:cNvPr id="484" name="Mackbook-Air11.png"/>
          <p:cNvPicPr>
            <a:picLocks noChangeAspect="1"/>
          </p:cNvPicPr>
          <p:nvPr/>
        </p:nvPicPr>
        <p:blipFill>
          <a:blip r:embed="rId3">
            <a:extLst/>
          </a:blip>
          <a:srcRect t="370" b="370"/>
          <a:stretch>
            <a:fillRect/>
          </a:stretch>
        </p:blipFill>
        <p:spPr>
          <a:xfrm>
            <a:off x="-1277862" y="6167615"/>
            <a:ext cx="11477673" cy="671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02806" y="6153579"/>
            <a:ext cx="9065295" cy="5099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40600" y="7392770"/>
            <a:ext cx="3956473" cy="4656658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733628" y="10856161"/>
            <a:ext cx="7454504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400"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www.discoverhongkong.com/eng/plan-your-trip/travel-kit/mobile-apps.jsp</a:t>
            </a:r>
          </a:p>
        </p:txBody>
      </p:sp>
      <p:pic>
        <p:nvPicPr>
          <p:cNvPr id="488" name="Unknown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1177" y="6999827"/>
            <a:ext cx="5119406" cy="3406732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/>
        </p:nvSpPr>
        <p:spPr>
          <a:xfrm>
            <a:off x="15720829" y="7957108"/>
            <a:ext cx="6626097" cy="60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 defTabSz="45720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Que es el mercadeo 3.0 ?</a:t>
            </a:r>
          </a:p>
        </p:txBody>
      </p:sp>
      <p:sp>
        <p:nvSpPr>
          <p:cNvPr id="490" name="Shape 490"/>
          <p:cNvSpPr/>
          <p:nvPr/>
        </p:nvSpPr>
        <p:spPr>
          <a:xfrm>
            <a:off x="-860222" y="4386174"/>
            <a:ext cx="11201004" cy="194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defTabSz="457200">
              <a:lnSpc>
                <a:spcPct val="70000"/>
              </a:lnSpc>
              <a:spcBef>
                <a:spcPts val="1500"/>
              </a:spcBef>
              <a:defRPr sz="10000" spc="-1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sz="4200" spc="-42"/>
              <a:t>Ambiente co-creación</a:t>
            </a:r>
            <a:r>
              <a:t> </a:t>
            </a:r>
          </a:p>
        </p:txBody>
      </p:sp>
      <p:sp>
        <p:nvSpPr>
          <p:cNvPr id="491" name="Shape 491"/>
          <p:cNvSpPr/>
          <p:nvPr/>
        </p:nvSpPr>
        <p:spPr>
          <a:xfrm>
            <a:off x="6591498" y="3462068"/>
            <a:ext cx="11201004" cy="194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>
            <a:lvl1pPr defTabSz="457200">
              <a:lnSpc>
                <a:spcPct val="70000"/>
              </a:lnSpc>
              <a:spcBef>
                <a:spcPts val="1500"/>
              </a:spcBef>
              <a:defRPr sz="4200" spc="-42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>
              <a:defRPr sz="10000" spc="-100"/>
            </a:pPr>
            <a:r>
              <a:rPr sz="4200" spc="-42"/>
              <a:t>Gamification</a:t>
            </a:r>
          </a:p>
        </p:txBody>
      </p:sp>
      <p:sp>
        <p:nvSpPr>
          <p:cNvPr id="492" name="Shape 492"/>
          <p:cNvSpPr/>
          <p:nvPr/>
        </p:nvSpPr>
        <p:spPr>
          <a:xfrm>
            <a:off x="14034951" y="5138468"/>
            <a:ext cx="11201004" cy="194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>
            <a:lvl1pPr defTabSz="457200">
              <a:lnSpc>
                <a:spcPct val="70000"/>
              </a:lnSpc>
              <a:spcBef>
                <a:spcPts val="1500"/>
              </a:spcBef>
              <a:defRPr sz="4200" spc="-42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>
              <a:defRPr sz="10000" spc="-100"/>
            </a:pPr>
            <a:r>
              <a:rPr sz="4200" spc="-42"/>
              <a:t>Realidad aumentada</a:t>
            </a:r>
          </a:p>
        </p:txBody>
      </p:sp>
      <p:grpSp>
        <p:nvGrpSpPr>
          <p:cNvPr id="495" name="Group 495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493" name="Unknown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4" name="Shape 49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/>
        </p:nvSpPr>
        <p:spPr>
          <a:xfrm>
            <a:off x="0" y="0"/>
            <a:ext cx="24384000" cy="2674640"/>
          </a:xfrm>
          <a:prstGeom prst="rect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sldNum" sz="quarter" idx="2"/>
          </p:nvPr>
        </p:nvSpPr>
        <p:spPr>
          <a:xfrm>
            <a:off x="22052507" y="1252556"/>
            <a:ext cx="5493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xfrm>
            <a:off x="3623618" y="385411"/>
            <a:ext cx="18216266" cy="2804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Optimizar la co-promoción</a:t>
            </a:r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xfrm>
            <a:off x="6595156" y="3666848"/>
            <a:ext cx="10535842" cy="1223269"/>
          </a:xfrm>
          <a:prstGeom prst="rect">
            <a:avLst/>
          </a:prstGeom>
        </p:spPr>
        <p:txBody>
          <a:bodyPr/>
          <a:lstStyle>
            <a:lvl1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La curación de contenido</a:t>
            </a:r>
          </a:p>
        </p:txBody>
      </p:sp>
      <p:pic>
        <p:nvPicPr>
          <p:cNvPr id="50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151" y="6975861"/>
            <a:ext cx="15345046" cy="414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00" y="2719271"/>
            <a:ext cx="4863309" cy="32245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5" name="Group 505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03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4" name="Shape 50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/>
        </p:nvSpPr>
        <p:spPr>
          <a:xfrm>
            <a:off x="0" y="0"/>
            <a:ext cx="24384000" cy="2674640"/>
          </a:xfrm>
          <a:prstGeom prst="rect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22052507" y="1252556"/>
            <a:ext cx="5493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title"/>
          </p:nvPr>
        </p:nvSpPr>
        <p:spPr>
          <a:xfrm>
            <a:off x="3623618" y="385411"/>
            <a:ext cx="18216266" cy="2804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Optimizar la co-promoción</a:t>
            </a:r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xfrm>
            <a:off x="7029052" y="2698496"/>
            <a:ext cx="9635035" cy="1117105"/>
          </a:xfrm>
          <a:prstGeom prst="rect">
            <a:avLst/>
          </a:prstGeom>
        </p:spPr>
        <p:txBody>
          <a:bodyPr/>
          <a:lstStyle>
            <a:lvl1pPr indent="0" algn="r" defTabSz="269747">
              <a:lnSpc>
                <a:spcPct val="60000"/>
              </a:lnSpc>
              <a:spcBef>
                <a:spcPts val="800"/>
              </a:spcBef>
              <a:defRPr sz="3657" spc="-36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Captar y dirigir las experiencias compartidas </a:t>
            </a:r>
          </a:p>
        </p:txBody>
      </p:sp>
      <p:pic>
        <p:nvPicPr>
          <p:cNvPr id="5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52596" y="4502837"/>
            <a:ext cx="6837569" cy="471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Capture d’écran 2016-05-04 à 21.26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950" y="4052775"/>
            <a:ext cx="8330835" cy="457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26120" y="8135872"/>
            <a:ext cx="5993372" cy="49058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6" name="Group 516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14" name="Unknow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Shape 515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9" name="Shape 519"/>
          <p:cNvSpPr>
            <a:spLocks noGrp="1"/>
          </p:cNvSpPr>
          <p:nvPr>
            <p:ph type="body" idx="16"/>
          </p:nvPr>
        </p:nvSpPr>
        <p:spPr>
          <a:xfrm>
            <a:off x="6195431" y="2710822"/>
            <a:ext cx="12948713" cy="1209549"/>
          </a:xfrm>
          <a:prstGeom prst="rect">
            <a:avLst/>
          </a:prstGeom>
        </p:spPr>
        <p:txBody>
          <a:bodyPr/>
          <a:lstStyle>
            <a:lvl1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Estimular  producción  de contenido</a:t>
            </a:r>
          </a:p>
        </p:txBody>
      </p:sp>
      <p:sp>
        <p:nvSpPr>
          <p:cNvPr id="520" name="Shape 520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title" idx="4294967295"/>
          </p:nvPr>
        </p:nvSpPr>
        <p:spPr>
          <a:xfrm>
            <a:off x="3729037" y="582128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Optimizar la co-promoción</a:t>
            </a:r>
          </a:p>
        </p:txBody>
      </p:sp>
      <p:pic>
        <p:nvPicPr>
          <p:cNvPr id="523" name="Unknown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22928" y="7530825"/>
            <a:ext cx="3343080" cy="237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Capture d’écran 2016-05-04 à 21.35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6201" y="4418210"/>
            <a:ext cx="12293601" cy="8064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7" name="Group 527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25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Shape 526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2875408" y="1093831"/>
            <a:ext cx="18633184" cy="1287534"/>
          </a:xfrm>
          <a:prstGeom prst="rect">
            <a:avLst/>
          </a:prstGeom>
        </p:spPr>
        <p:txBody>
          <a:bodyPr/>
          <a:lstStyle/>
          <a:p>
            <a:r>
              <a:rPr dirty="0"/>
              <a:t>Plan de presentación 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22150957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7295905" y="3975101"/>
            <a:ext cx="13109357" cy="5196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>
                <a:solidFill>
                  <a:schemeClr val="accent1">
                    <a:lumMod val="75000"/>
                  </a:schemeClr>
                </a:solidFill>
              </a:rPr>
              <a:t>Por qué un nuevo mercadeo turístico ?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Qué es el mercadeo 3.0 ?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Ejemplos de mercadeo 3.0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10 trucos para empezar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Conclusión y preguntas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Taller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hape 285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30586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s-ES_tradnl" sz="8000" dirty="0" smtClean="0">
                <a:latin typeface="+mj-lt"/>
              </a:rPr>
              <a:t>Plan de presentación </a:t>
            </a:r>
            <a:endParaRPr sz="8000" dirty="0">
              <a:latin typeface="+mj-lt"/>
            </a:endParaRPr>
          </a:p>
        </p:txBody>
      </p:sp>
      <p:grpSp>
        <p:nvGrpSpPr>
          <p:cNvPr id="9" name="Group 817"/>
          <p:cNvGrpSpPr/>
          <p:nvPr/>
        </p:nvGrpSpPr>
        <p:grpSpPr>
          <a:xfrm>
            <a:off x="0" y="11705400"/>
            <a:ext cx="24512886" cy="1869765"/>
            <a:chOff x="0" y="-37630"/>
            <a:chExt cx="24512885" cy="1869763"/>
          </a:xfrm>
        </p:grpSpPr>
        <p:sp>
          <p:nvSpPr>
            <p:cNvPr id="10" name="Shape 810"/>
            <p:cNvSpPr/>
            <p:nvPr/>
          </p:nvSpPr>
          <p:spPr>
            <a:xfrm>
              <a:off x="20128718" y="546413"/>
              <a:ext cx="4384168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alain@etributravel.com</a:t>
              </a:r>
            </a:p>
          </p:txBody>
        </p:sp>
        <p:sp>
          <p:nvSpPr>
            <p:cNvPr id="11" name="Shape 811"/>
            <p:cNvSpPr/>
            <p:nvPr/>
          </p:nvSpPr>
          <p:spPr>
            <a:xfrm>
              <a:off x="0" y="202009"/>
              <a:ext cx="24384001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12" name="Group 814"/>
            <p:cNvGrpSpPr/>
            <p:nvPr/>
          </p:nvGrpSpPr>
          <p:grpSpPr>
            <a:xfrm>
              <a:off x="133689" y="289054"/>
              <a:ext cx="3838773" cy="1077853"/>
              <a:chOff x="0" y="0"/>
              <a:chExt cx="3838772" cy="1077851"/>
            </a:xfrm>
          </p:grpSpPr>
          <p:sp>
            <p:nvSpPr>
              <p:cNvPr id="15" name="Shape 812"/>
              <p:cNvSpPr/>
              <p:nvPr/>
            </p:nvSpPr>
            <p:spPr>
              <a:xfrm>
                <a:off x="1233011" y="257358"/>
                <a:ext cx="2605762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457200">
                  <a:lnSpc>
                    <a:spcPct val="80000"/>
                  </a:lnSpc>
                  <a:spcBef>
                    <a:spcPts val="1500"/>
                  </a:spcBef>
                  <a:defRPr sz="3200" spc="-32">
                    <a:solidFill>
                      <a:srgbClr val="42556B"/>
                    </a:solidFill>
                    <a:latin typeface="+mn-lt"/>
                    <a:ea typeface="+mn-ea"/>
                    <a:cs typeface="+mn-cs"/>
                    <a:sym typeface="Avenir Next Demi Bold"/>
                  </a:defRPr>
                </a:lvl1pPr>
              </a:lstStyle>
              <a:p>
                <a:r>
                  <a:t>@etributravel</a:t>
                </a:r>
              </a:p>
            </p:txBody>
          </p:sp>
          <p:pic>
            <p:nvPicPr>
              <p:cNvPr id="16" name="23267-2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77852" cy="1077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" name="349390-20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476238" y="-37631"/>
              <a:ext cx="1869765" cy="1869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28803-20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3668" y="273014"/>
              <a:ext cx="1248473" cy="1248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Shape 800"/>
          <p:cNvSpPr/>
          <p:nvPr/>
        </p:nvSpPr>
        <p:spPr>
          <a:xfrm>
            <a:off x="9999916" y="12289446"/>
            <a:ext cx="6577915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www.nuevomercadeoturistico.com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body" idx="16"/>
          </p:nvPr>
        </p:nvSpPr>
        <p:spPr>
          <a:xfrm>
            <a:off x="3731631" y="2934181"/>
            <a:ext cx="12948713" cy="1209549"/>
          </a:xfrm>
          <a:prstGeom prst="rect">
            <a:avLst/>
          </a:prstGeom>
        </p:spPr>
        <p:txBody>
          <a:bodyPr/>
          <a:lstStyle>
            <a:lvl1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dirty="0"/>
              <a:t>Utilizar  los residentes </a:t>
            </a:r>
          </a:p>
        </p:txBody>
      </p:sp>
      <p:sp>
        <p:nvSpPr>
          <p:cNvPr id="531" name="Shape 531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33" name="Shape 533"/>
          <p:cNvSpPr>
            <a:spLocks noGrp="1"/>
          </p:cNvSpPr>
          <p:nvPr>
            <p:ph type="title" idx="4294967295"/>
          </p:nvPr>
        </p:nvSpPr>
        <p:spPr>
          <a:xfrm>
            <a:off x="3729037" y="582128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Optimizar la co-promoción</a:t>
            </a:r>
          </a:p>
        </p:txBody>
      </p:sp>
      <p:pic>
        <p:nvPicPr>
          <p:cNvPr id="534" name="pastedGraphi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6015" y="4143730"/>
            <a:ext cx="14696347" cy="80254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7" name="Group 537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35" name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6" name="Shape 536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33" name="Shape 533"/>
          <p:cNvSpPr>
            <a:spLocks noGrp="1"/>
          </p:cNvSpPr>
          <p:nvPr>
            <p:ph type="title" idx="4294967295"/>
          </p:nvPr>
        </p:nvSpPr>
        <p:spPr>
          <a:xfrm>
            <a:off x="3729037" y="582128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Optimizar la co-promoción</a:t>
            </a:r>
          </a:p>
        </p:txBody>
      </p:sp>
      <p:grpSp>
        <p:nvGrpSpPr>
          <p:cNvPr id="537" name="Group 537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35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6" name="Shape 536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pic>
        <p:nvPicPr>
          <p:cNvPr id="3" name="Imag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86" y="4728491"/>
            <a:ext cx="4708166" cy="49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806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body" idx="16"/>
          </p:nvPr>
        </p:nvSpPr>
        <p:spPr>
          <a:xfrm>
            <a:off x="3604631" y="2962101"/>
            <a:ext cx="12948713" cy="1209549"/>
          </a:xfrm>
          <a:prstGeom prst="rect">
            <a:avLst/>
          </a:prstGeom>
        </p:spPr>
        <p:txBody>
          <a:bodyPr/>
          <a:lstStyle>
            <a:lvl1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dirty="0"/>
              <a:t>Mercadeo influyente 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43" name="Shape 543"/>
          <p:cNvSpPr>
            <a:spLocks noGrp="1"/>
          </p:cNvSpPr>
          <p:nvPr>
            <p:ph type="title" idx="4294967295"/>
          </p:nvPr>
        </p:nvSpPr>
        <p:spPr>
          <a:xfrm>
            <a:off x="3729037" y="582128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Optimizar la co-promoción</a:t>
            </a:r>
          </a:p>
        </p:txBody>
      </p:sp>
      <p:grpSp>
        <p:nvGrpSpPr>
          <p:cNvPr id="546" name="Group 546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44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Shape 545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grpSp>
        <p:nvGrpSpPr>
          <p:cNvPr id="549" name="Group 549"/>
          <p:cNvGrpSpPr/>
          <p:nvPr/>
        </p:nvGrpSpPr>
        <p:grpSpPr>
          <a:xfrm>
            <a:off x="1148798" y="6180728"/>
            <a:ext cx="5895868" cy="5399292"/>
            <a:chOff x="0" y="0"/>
            <a:chExt cx="4705449" cy="4807049"/>
          </a:xfrm>
        </p:grpSpPr>
        <p:pic>
          <p:nvPicPr>
            <p:cNvPr id="548" name="Unknown-4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7800" y="114300"/>
              <a:ext cx="4349850" cy="4349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7" name="Image 54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05450" cy="4807050"/>
            </a:xfrm>
            <a:prstGeom prst="rect">
              <a:avLst/>
            </a:prstGeom>
            <a:effectLst/>
          </p:spPr>
        </p:pic>
      </p:grpSp>
      <p:grpSp>
        <p:nvGrpSpPr>
          <p:cNvPr id="552" name="Group 552"/>
          <p:cNvGrpSpPr/>
          <p:nvPr/>
        </p:nvGrpSpPr>
        <p:grpSpPr>
          <a:xfrm>
            <a:off x="9050450" y="5808617"/>
            <a:ext cx="10981967" cy="6114302"/>
            <a:chOff x="0" y="0"/>
            <a:chExt cx="10981966" cy="6114300"/>
          </a:xfrm>
        </p:grpSpPr>
        <p:pic>
          <p:nvPicPr>
            <p:cNvPr id="551" name="Capture d’écran 2016-05-05 à 14.08.0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10626367" cy="5657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0" name="Image 54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981967" cy="61143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5" name="Shape 555"/>
          <p:cNvSpPr>
            <a:spLocks noGrp="1"/>
          </p:cNvSpPr>
          <p:nvPr>
            <p:ph type="body" idx="16"/>
          </p:nvPr>
        </p:nvSpPr>
        <p:spPr>
          <a:xfrm>
            <a:off x="3782431" y="2851046"/>
            <a:ext cx="20229484" cy="1149820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Residente  anfitrión y agente de información  </a:t>
            </a:r>
          </a:p>
        </p:txBody>
      </p:sp>
      <p:sp>
        <p:nvSpPr>
          <p:cNvPr id="556" name="Shape 556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title" idx="4294967295"/>
          </p:nvPr>
        </p:nvSpPr>
        <p:spPr>
          <a:xfrm>
            <a:off x="6396037" y="759928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Otra forma co-creación</a:t>
            </a:r>
          </a:p>
        </p:txBody>
      </p:sp>
      <p:grpSp>
        <p:nvGrpSpPr>
          <p:cNvPr id="561" name="Group 561"/>
          <p:cNvGrpSpPr/>
          <p:nvPr/>
        </p:nvGrpSpPr>
        <p:grpSpPr>
          <a:xfrm>
            <a:off x="4177328" y="5120894"/>
            <a:ext cx="8555962" cy="5914169"/>
            <a:chOff x="0" y="0"/>
            <a:chExt cx="8555961" cy="5914168"/>
          </a:xfrm>
        </p:grpSpPr>
        <p:pic>
          <p:nvPicPr>
            <p:cNvPr id="56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8200362" cy="54569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9" name="Image 558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55962" cy="5914169"/>
            </a:xfrm>
            <a:prstGeom prst="rect">
              <a:avLst/>
            </a:prstGeom>
            <a:effectLst/>
          </p:spPr>
        </p:pic>
      </p:grpSp>
      <p:grpSp>
        <p:nvGrpSpPr>
          <p:cNvPr id="564" name="Group 564"/>
          <p:cNvGrpSpPr/>
          <p:nvPr/>
        </p:nvGrpSpPr>
        <p:grpSpPr>
          <a:xfrm>
            <a:off x="14497172" y="5479410"/>
            <a:ext cx="8819770" cy="5197136"/>
            <a:chOff x="0" y="0"/>
            <a:chExt cx="8819769" cy="5197134"/>
          </a:xfrm>
        </p:grpSpPr>
        <p:pic>
          <p:nvPicPr>
            <p:cNvPr id="563" name="image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8464170" cy="47399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2" name="Image 561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819770" cy="5197135"/>
            </a:xfrm>
            <a:prstGeom prst="rect">
              <a:avLst/>
            </a:prstGeom>
            <a:effectLst/>
          </p:spPr>
        </p:pic>
      </p:grpSp>
      <p:grpSp>
        <p:nvGrpSpPr>
          <p:cNvPr id="567" name="Group 567"/>
          <p:cNvGrpSpPr/>
          <p:nvPr/>
        </p:nvGrpSpPr>
        <p:grpSpPr>
          <a:xfrm>
            <a:off x="19374705" y="11804252"/>
            <a:ext cx="3942238" cy="1655962"/>
            <a:chOff x="0" y="0"/>
            <a:chExt cx="3942237" cy="1655960"/>
          </a:xfrm>
        </p:grpSpPr>
        <p:pic>
          <p:nvPicPr>
            <p:cNvPr id="565" name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6" name="Shape 566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idx="16"/>
          </p:nvPr>
        </p:nvSpPr>
        <p:spPr>
          <a:xfrm>
            <a:off x="3375060" y="2836607"/>
            <a:ext cx="20229484" cy="1149819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dirty="0"/>
              <a:t>Diseño de servicios </a:t>
            </a:r>
          </a:p>
        </p:txBody>
      </p:sp>
      <p:sp>
        <p:nvSpPr>
          <p:cNvPr id="571" name="Shape 571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2" name="Shape 5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title" idx="4294967295"/>
          </p:nvPr>
        </p:nvSpPr>
        <p:spPr>
          <a:xfrm>
            <a:off x="6396037" y="759928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Otra forma co-creación</a:t>
            </a:r>
          </a:p>
        </p:txBody>
      </p:sp>
      <p:grpSp>
        <p:nvGrpSpPr>
          <p:cNvPr id="576" name="Group 576"/>
          <p:cNvGrpSpPr/>
          <p:nvPr/>
        </p:nvGrpSpPr>
        <p:grpSpPr>
          <a:xfrm>
            <a:off x="1654017" y="5695332"/>
            <a:ext cx="9043482" cy="5338686"/>
            <a:chOff x="0" y="0"/>
            <a:chExt cx="9043481" cy="5338684"/>
          </a:xfrm>
        </p:grpSpPr>
        <p:pic>
          <p:nvPicPr>
            <p:cNvPr id="575" name="images-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8687882" cy="48814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4" name="Image 57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043482" cy="5338685"/>
            </a:xfrm>
            <a:prstGeom prst="rect">
              <a:avLst/>
            </a:prstGeom>
            <a:effectLst/>
          </p:spPr>
        </p:pic>
      </p:grpSp>
      <p:grpSp>
        <p:nvGrpSpPr>
          <p:cNvPr id="579" name="Group 579"/>
          <p:cNvGrpSpPr/>
          <p:nvPr/>
        </p:nvGrpSpPr>
        <p:grpSpPr>
          <a:xfrm>
            <a:off x="12408079" y="4957640"/>
            <a:ext cx="10661769" cy="6254420"/>
            <a:chOff x="0" y="0"/>
            <a:chExt cx="10661767" cy="6254419"/>
          </a:xfrm>
        </p:grpSpPr>
        <p:pic>
          <p:nvPicPr>
            <p:cNvPr id="578" name="Collage_Ensemble-innovons4-1024x576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10306168" cy="57972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7" name="Image 57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661768" cy="6254420"/>
            </a:xfrm>
            <a:prstGeom prst="rect">
              <a:avLst/>
            </a:prstGeom>
            <a:effectLst/>
          </p:spPr>
        </p:pic>
      </p:grpSp>
      <p:grpSp>
        <p:nvGrpSpPr>
          <p:cNvPr id="582" name="Group 582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80" name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Shape 581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78597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idx="16"/>
          </p:nvPr>
        </p:nvSpPr>
        <p:spPr>
          <a:xfrm>
            <a:off x="3375060" y="2836607"/>
            <a:ext cx="20229484" cy="1149819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lang="es-ES_tradnl" dirty="0" smtClean="0"/>
              <a:t>Digital </a:t>
            </a:r>
            <a:r>
              <a:rPr lang="es-ES_tradnl" dirty="0" err="1" smtClean="0"/>
              <a:t>concierge</a:t>
            </a:r>
            <a:endParaRPr dirty="0"/>
          </a:p>
        </p:txBody>
      </p:sp>
      <p:sp>
        <p:nvSpPr>
          <p:cNvPr id="571" name="Shape 571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2" name="Shape 5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title" idx="4294967295"/>
          </p:nvPr>
        </p:nvSpPr>
        <p:spPr>
          <a:xfrm>
            <a:off x="4725182" y="508760"/>
            <a:ext cx="18216266" cy="1995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Otra forma co-creación</a:t>
            </a:r>
          </a:p>
        </p:txBody>
      </p:sp>
      <p:grpSp>
        <p:nvGrpSpPr>
          <p:cNvPr id="582" name="Group 582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80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Shape 581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pic>
        <p:nvPicPr>
          <p:cNvPr id="2" name="Image 1" descr="Capture d’écran 2016-05-24 à 09.25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41" y="4587653"/>
            <a:ext cx="8352945" cy="6151831"/>
          </a:xfrm>
          <a:prstGeom prst="rect">
            <a:avLst/>
          </a:prstGeom>
        </p:spPr>
      </p:pic>
      <p:pic>
        <p:nvPicPr>
          <p:cNvPr id="3" name="Image 2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08" y="5701208"/>
            <a:ext cx="7552076" cy="42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4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585" name="Shape 585"/>
          <p:cNvSpPr>
            <a:spLocks noGrp="1"/>
          </p:cNvSpPr>
          <p:nvPr>
            <p:ph type="title"/>
          </p:nvPr>
        </p:nvSpPr>
        <p:spPr>
          <a:xfrm>
            <a:off x="3926791" y="639610"/>
            <a:ext cx="18810580" cy="2236227"/>
          </a:xfrm>
          <a:prstGeom prst="rect">
            <a:avLst/>
          </a:prstGeom>
        </p:spPr>
        <p:txBody>
          <a:bodyPr/>
          <a:lstStyle/>
          <a:p>
            <a:r>
              <a:t>Cual es el ADN de su  marca ? </a:t>
            </a:r>
          </a:p>
        </p:txBody>
      </p:sp>
      <p:sp>
        <p:nvSpPr>
          <p:cNvPr id="586" name="Shape 586"/>
          <p:cNvSpPr>
            <a:spLocks noGrp="1"/>
          </p:cNvSpPr>
          <p:nvPr>
            <p:ph type="body" sz="half" idx="1"/>
          </p:nvPr>
        </p:nvSpPr>
        <p:spPr>
          <a:xfrm>
            <a:off x="674924" y="4955357"/>
            <a:ext cx="10846791" cy="735669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</p:spPr>
        <p:txBody>
          <a:bodyPr/>
          <a:lstStyle/>
          <a:p>
            <a:pPr marL="444500" indent="-444500">
              <a:buSzPct val="75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Qué es la marca?</a:t>
            </a:r>
          </a:p>
          <a:p>
            <a:pPr marL="444500" indent="-444500">
              <a:buSzPct val="75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La importancia hoy</a:t>
            </a:r>
          </a:p>
          <a:p>
            <a:pPr marL="444500" indent="-444500">
              <a:buSzPct val="75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Diferenciación por la marca</a:t>
            </a:r>
          </a:p>
          <a:p>
            <a:pPr marL="444500" indent="-444500">
              <a:buSzPct val="75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Buenas marcas prometen cumplir con las aspiraciones del consumidor </a:t>
            </a:r>
          </a:p>
          <a:p>
            <a:pPr marL="444500" indent="-444500">
              <a:buSzPct val="75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DNA : Valores humanos de su marca</a:t>
            </a:r>
          </a:p>
          <a:p>
            <a:pPr marL="444500" indent="-444500">
              <a:buSzPct val="75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Cocreada</a:t>
            </a:r>
          </a:p>
        </p:txBody>
      </p:sp>
      <p:pic>
        <p:nvPicPr>
          <p:cNvPr id="587" name="Capture d’écran 2016-05-04 à 14.31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0076" y="5782376"/>
            <a:ext cx="8634172" cy="6363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90885" y="2441079"/>
            <a:ext cx="3476878" cy="29760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1" name="Group 591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89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0" name="Shape 590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/>
          </p:cNvSpPr>
          <p:nvPr>
            <p:ph type="title"/>
          </p:nvPr>
        </p:nvSpPr>
        <p:spPr>
          <a:xfrm>
            <a:off x="2875408" y="1093831"/>
            <a:ext cx="18633184" cy="2879202"/>
          </a:xfrm>
          <a:prstGeom prst="rect">
            <a:avLst/>
          </a:prstGeom>
        </p:spPr>
        <p:txBody>
          <a:bodyPr/>
          <a:lstStyle/>
          <a:p>
            <a:r>
              <a:t>Plan de presentación </a:t>
            </a:r>
          </a:p>
        </p:txBody>
      </p:sp>
      <p:sp>
        <p:nvSpPr>
          <p:cNvPr id="594" name="Shape 5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597" name="Group 597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595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6" name="Shape 596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598" name="Shape 598"/>
          <p:cNvSpPr/>
          <p:nvPr/>
        </p:nvSpPr>
        <p:spPr>
          <a:xfrm>
            <a:off x="7295905" y="3975101"/>
            <a:ext cx="13109357" cy="5196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Por qué un nuevo mercadeo turístico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Qué es el mercadeo 3.0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Ejemplos de mercadeo 3.0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10 trucos para empezar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Conclusión y preguntas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Taller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/>
          </p:cNvSpPr>
          <p:nvPr>
            <p:ph type="body" idx="13"/>
          </p:nvPr>
        </p:nvSpPr>
        <p:spPr>
          <a:xfrm>
            <a:off x="0" y="-88242"/>
            <a:ext cx="24384000" cy="2954754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01" name="Mackbook-Air11.pn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42350"/>
          <a:stretch>
            <a:fillRect/>
          </a:stretch>
        </p:blipFill>
        <p:spPr>
          <a:xfrm>
            <a:off x="-8166" y="2240028"/>
            <a:ext cx="11541368" cy="11799564"/>
          </a:xfrm>
          <a:prstGeom prst="rect">
            <a:avLst/>
          </a:prstGeom>
        </p:spPr>
      </p:pic>
      <p:sp>
        <p:nvSpPr>
          <p:cNvPr id="602" name="Shape 602"/>
          <p:cNvSpPr>
            <a:spLocks noGrp="1"/>
          </p:cNvSpPr>
          <p:nvPr>
            <p:ph type="body" idx="16"/>
          </p:nvPr>
        </p:nvSpPr>
        <p:spPr>
          <a:xfrm>
            <a:off x="3590045" y="598576"/>
            <a:ext cx="16513804" cy="2046260"/>
          </a:xfrm>
          <a:prstGeom prst="rect">
            <a:avLst/>
          </a:prstGeom>
        </p:spPr>
        <p:txBody>
          <a:bodyPr/>
          <a:lstStyle/>
          <a:p>
            <a:pPr indent="0" algn="r">
              <a:lnSpc>
                <a:spcPct val="60000"/>
              </a:lnSpc>
              <a:spcBef>
                <a:spcPts val="1500"/>
              </a:spcBef>
              <a:defRPr sz="6200" spc="-62">
                <a:solidFill>
                  <a:srgbClr val="4C5C69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>
                <a:solidFill>
                  <a:srgbClr val="FFFFFF"/>
                </a:solidFill>
              </a:rPr>
              <a:t>Manejar  su e-reputación  TripAdvisor</a:t>
            </a:r>
            <a:r>
              <a:t> </a:t>
            </a:r>
          </a:p>
        </p:txBody>
      </p:sp>
      <p:sp>
        <p:nvSpPr>
          <p:cNvPr id="603" name="Shape 603"/>
          <p:cNvSpPr>
            <a:spLocks noGrp="1"/>
          </p:cNvSpPr>
          <p:nvPr>
            <p:ph type="body" idx="17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04" name="Shape 604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</a:t>
            </a:r>
          </a:p>
        </p:txBody>
      </p:sp>
      <p:sp>
        <p:nvSpPr>
          <p:cNvPr id="605" name="Shape 605"/>
          <p:cNvSpPr>
            <a:spLocks noGrp="1"/>
          </p:cNvSpPr>
          <p:nvPr>
            <p:ph type="body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</a:t>
            </a:r>
          </a:p>
        </p:txBody>
      </p:sp>
      <p:sp>
        <p:nvSpPr>
          <p:cNvPr id="606" name="Shape 6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607" name="Capture d’écran 2016-05-04 à 14.53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469" y="2914729"/>
            <a:ext cx="9316957" cy="9316957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/>
        </p:nvSpPr>
        <p:spPr>
          <a:xfrm>
            <a:off x="6434263" y="3708494"/>
            <a:ext cx="2351882" cy="1820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6" y="0"/>
                </a:moveTo>
                <a:lnTo>
                  <a:pt x="2726" y="7311"/>
                </a:lnTo>
                <a:lnTo>
                  <a:pt x="0" y="11106"/>
                </a:lnTo>
                <a:lnTo>
                  <a:pt x="2726" y="14901"/>
                </a:lnTo>
                <a:lnTo>
                  <a:pt x="272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726" y="0"/>
                </a:lnTo>
                <a:close/>
              </a:path>
            </a:pathLst>
          </a:custGeom>
          <a:solidFill>
            <a:srgbClr val="3FC1C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60M visitante/mes</a:t>
            </a:r>
          </a:p>
        </p:txBody>
      </p:sp>
      <p:sp>
        <p:nvSpPr>
          <p:cNvPr id="609" name="Shape 609"/>
          <p:cNvSpPr/>
          <p:nvPr/>
        </p:nvSpPr>
        <p:spPr>
          <a:xfrm>
            <a:off x="10182224" y="3432600"/>
            <a:ext cx="6911122" cy="69568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/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Inscribirse 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Compartir videos y fotos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Aprender de malos comentarios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Cambiar en lo positivo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Compartir buenos comentarios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Promover comentarios positivos</a:t>
            </a:r>
          </a:p>
        </p:txBody>
      </p:sp>
      <p:sp>
        <p:nvSpPr>
          <p:cNvPr id="610" name="Shape 610"/>
          <p:cNvSpPr/>
          <p:nvPr/>
        </p:nvSpPr>
        <p:spPr>
          <a:xfrm>
            <a:off x="12138524" y="4007737"/>
            <a:ext cx="2430528" cy="122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sz="6200" spc="-62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rPr>
              <a:t>Hacer</a:t>
            </a:r>
            <a:r>
              <a:t> </a:t>
            </a:r>
          </a:p>
        </p:txBody>
      </p:sp>
      <p:sp>
        <p:nvSpPr>
          <p:cNvPr id="611" name="Shape 611"/>
          <p:cNvSpPr/>
          <p:nvPr/>
        </p:nvSpPr>
        <p:spPr>
          <a:xfrm>
            <a:off x="17545006" y="3432600"/>
            <a:ext cx="6605150" cy="695680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/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No lo hacer caso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Argumentar con clientes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Pagar para comentarios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Cambiar en lo positivo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tener miedo de pedir comentarios</a:t>
            </a:r>
          </a:p>
        </p:txBody>
      </p:sp>
      <p:sp>
        <p:nvSpPr>
          <p:cNvPr id="612" name="Shape 612"/>
          <p:cNvSpPr/>
          <p:nvPr/>
        </p:nvSpPr>
        <p:spPr>
          <a:xfrm>
            <a:off x="18489424" y="4210170"/>
            <a:ext cx="3765170" cy="122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sz="6200" spc="-62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rPr>
              <a:t>No hacer </a:t>
            </a:r>
            <a:r>
              <a:t> </a:t>
            </a:r>
          </a:p>
        </p:txBody>
      </p:sp>
      <p:pic>
        <p:nvPicPr>
          <p:cNvPr id="613" name="Unknown-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62350" y="11307850"/>
            <a:ext cx="4983318" cy="1101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Unknown-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78812" y="16471186"/>
            <a:ext cx="2736269" cy="1820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like_butt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15500" y="3856145"/>
            <a:ext cx="1515458" cy="152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stop_butto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265802" y="3959982"/>
            <a:ext cx="1517467" cy="15255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Group 619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17" name="Unknown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8" name="Shape 618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2" name="Shape 622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xfrm>
            <a:off x="2538864" y="783976"/>
            <a:ext cx="11201004" cy="1947495"/>
          </a:xfrm>
          <a:prstGeom prst="rect">
            <a:avLst/>
          </a:prstGeom>
        </p:spPr>
        <p:txBody>
          <a:bodyPr/>
          <a:lstStyle/>
          <a:p>
            <a:r>
              <a:t>Sitio Web al dia </a:t>
            </a:r>
          </a:p>
        </p:txBody>
      </p:sp>
      <p:sp>
        <p:nvSpPr>
          <p:cNvPr id="625" name="Shape 625"/>
          <p:cNvSpPr>
            <a:spLocks noGrp="1"/>
          </p:cNvSpPr>
          <p:nvPr>
            <p:ph type="body" sz="quarter" idx="1"/>
          </p:nvPr>
        </p:nvSpPr>
        <p:spPr>
          <a:xfrm>
            <a:off x="2116137" y="4578548"/>
            <a:ext cx="8010966" cy="6838690"/>
          </a:xfrm>
          <a:prstGeom prst="rect">
            <a:avLst/>
          </a:prstGeom>
        </p:spPr>
        <p:txBody>
          <a:bodyPr/>
          <a:lstStyle/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Su tarjeta de presentación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Su visibilidad 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Optimizado para mobile 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Fotos y videos 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Contar historias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Integrar redes sociales </a:t>
            </a:r>
          </a:p>
        </p:txBody>
      </p:sp>
      <p:sp>
        <p:nvSpPr>
          <p:cNvPr id="626" name="Shape 626"/>
          <p:cNvSpPr/>
          <p:nvPr/>
        </p:nvSpPr>
        <p:spPr>
          <a:xfrm>
            <a:off x="13112750" y="6926262"/>
            <a:ext cx="608330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www.visitfinland.com</a:t>
            </a:r>
          </a:p>
        </p:txBody>
      </p:sp>
      <p:pic>
        <p:nvPicPr>
          <p:cNvPr id="627" name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65221" y="3139568"/>
            <a:ext cx="6905158" cy="3551855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Shape 628"/>
          <p:cNvSpPr/>
          <p:nvPr/>
        </p:nvSpPr>
        <p:spPr>
          <a:xfrm>
            <a:off x="13377227" y="9478962"/>
            <a:ext cx="555434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www.i-escape.com</a:t>
            </a:r>
          </a:p>
        </p:txBody>
      </p:sp>
      <p:grpSp>
        <p:nvGrpSpPr>
          <p:cNvPr id="631" name="Group 631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29" name="Unknow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0" name="Shape 630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1247564" y="1320158"/>
            <a:ext cx="22601746" cy="1217881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Particularidad</a:t>
            </a:r>
            <a:r>
              <a:rPr lang="es-ES_tradnl" dirty="0" smtClean="0"/>
              <a:t>es</a:t>
            </a:r>
            <a:r>
              <a:rPr dirty="0" smtClean="0"/>
              <a:t> </a:t>
            </a:r>
            <a:r>
              <a:rPr dirty="0"/>
              <a:t>mercadeo turístico ? </a:t>
            </a:r>
          </a:p>
        </p:txBody>
      </p:sp>
      <p:sp>
        <p:nvSpPr>
          <p:cNvPr id="279" name="Shape 279"/>
          <p:cNvSpPr>
            <a:spLocks noGrp="1"/>
          </p:cNvSpPr>
          <p:nvPr>
            <p:ph type="sldNum" sz="quarter" idx="2"/>
          </p:nvPr>
        </p:nvSpPr>
        <p:spPr>
          <a:xfrm>
            <a:off x="22150957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282" name="Group 282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280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Shape 281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pic>
        <p:nvPicPr>
          <p:cNvPr id="283" name="Untitled design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5017" y="3973033"/>
            <a:ext cx="17726426" cy="6561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/>
          </p:cNvSpPr>
          <p:nvPr>
            <p:ph type="body" idx="18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496" extrusionOk="0">
                <a:moveTo>
                  <a:pt x="18898" y="1864"/>
                </a:moveTo>
                <a:cubicBezTo>
                  <a:pt x="16636" y="-621"/>
                  <a:pt x="12968" y="-621"/>
                  <a:pt x="10707" y="1864"/>
                </a:cubicBezTo>
                <a:lnTo>
                  <a:pt x="1318" y="12054"/>
                </a:lnTo>
                <a:cubicBezTo>
                  <a:pt x="-439" y="13983"/>
                  <a:pt x="-439" y="17122"/>
                  <a:pt x="1318" y="19050"/>
                </a:cubicBezTo>
                <a:cubicBezTo>
                  <a:pt x="3073" y="20979"/>
                  <a:pt x="5932" y="20979"/>
                  <a:pt x="7688" y="19050"/>
                </a:cubicBezTo>
                <a:lnTo>
                  <a:pt x="17078" y="8860"/>
                </a:lnTo>
                <a:cubicBezTo>
                  <a:pt x="18335" y="7480"/>
                  <a:pt x="18335" y="5243"/>
                  <a:pt x="17078" y="3863"/>
                </a:cubicBezTo>
                <a:cubicBezTo>
                  <a:pt x="15821" y="2483"/>
                  <a:pt x="13784" y="2483"/>
                  <a:pt x="12528" y="3863"/>
                </a:cubicBezTo>
                <a:lnTo>
                  <a:pt x="5468" y="11615"/>
                </a:lnTo>
                <a:cubicBezTo>
                  <a:pt x="5216" y="11891"/>
                  <a:pt x="5216" y="12337"/>
                  <a:pt x="5468" y="12615"/>
                </a:cubicBezTo>
                <a:cubicBezTo>
                  <a:pt x="5719" y="12891"/>
                  <a:pt x="6126" y="12891"/>
                  <a:pt x="6378" y="12615"/>
                </a:cubicBezTo>
                <a:lnTo>
                  <a:pt x="13438" y="4863"/>
                </a:lnTo>
                <a:cubicBezTo>
                  <a:pt x="14191" y="4036"/>
                  <a:pt x="15415" y="4036"/>
                  <a:pt x="16168" y="4863"/>
                </a:cubicBezTo>
                <a:cubicBezTo>
                  <a:pt x="16921" y="5689"/>
                  <a:pt x="16921" y="7034"/>
                  <a:pt x="16168" y="7861"/>
                </a:cubicBezTo>
                <a:lnTo>
                  <a:pt x="6778" y="18050"/>
                </a:lnTo>
                <a:cubicBezTo>
                  <a:pt x="5521" y="19431"/>
                  <a:pt x="3485" y="19431"/>
                  <a:pt x="2228" y="18050"/>
                </a:cubicBezTo>
                <a:cubicBezTo>
                  <a:pt x="971" y="16671"/>
                  <a:pt x="971" y="14433"/>
                  <a:pt x="2228" y="13054"/>
                </a:cubicBezTo>
                <a:lnTo>
                  <a:pt x="11526" y="2964"/>
                </a:lnTo>
                <a:cubicBezTo>
                  <a:pt x="13285" y="1031"/>
                  <a:pt x="16139" y="1031"/>
                  <a:pt x="17896" y="2964"/>
                </a:cubicBezTo>
                <a:cubicBezTo>
                  <a:pt x="19658" y="4897"/>
                  <a:pt x="19658" y="8028"/>
                  <a:pt x="17897" y="9960"/>
                </a:cubicBezTo>
                <a:lnTo>
                  <a:pt x="10929" y="17611"/>
                </a:lnTo>
                <a:cubicBezTo>
                  <a:pt x="10677" y="17888"/>
                  <a:pt x="10677" y="18335"/>
                  <a:pt x="10929" y="18610"/>
                </a:cubicBezTo>
                <a:cubicBezTo>
                  <a:pt x="11182" y="18888"/>
                  <a:pt x="11589" y="18888"/>
                  <a:pt x="11840" y="18610"/>
                </a:cubicBezTo>
                <a:lnTo>
                  <a:pt x="18898" y="10860"/>
                </a:lnTo>
                <a:cubicBezTo>
                  <a:pt x="21161" y="8376"/>
                  <a:pt x="21161" y="4348"/>
                  <a:pt x="18898" y="1864"/>
                </a:cubicBezTo>
              </a:path>
            </a:pathLst>
          </a:custGeom>
        </p:spPr>
        <p:txBody>
          <a:bodyPr/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34" name="Shape 634"/>
          <p:cNvSpPr>
            <a:spLocks noGrp="1"/>
          </p:cNvSpPr>
          <p:nvPr>
            <p:ph type="body" idx="20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1562" extrusionOk="0">
                <a:moveTo>
                  <a:pt x="11466" y="4"/>
                </a:moveTo>
                <a:cubicBezTo>
                  <a:pt x="10667" y="-38"/>
                  <a:pt x="9890" y="266"/>
                  <a:pt x="9325" y="838"/>
                </a:cubicBezTo>
                <a:lnTo>
                  <a:pt x="825" y="9449"/>
                </a:lnTo>
                <a:cubicBezTo>
                  <a:pt x="-275" y="10564"/>
                  <a:pt x="-275" y="12379"/>
                  <a:pt x="825" y="13494"/>
                </a:cubicBezTo>
                <a:lnTo>
                  <a:pt x="7967" y="20728"/>
                </a:lnTo>
                <a:cubicBezTo>
                  <a:pt x="8500" y="21268"/>
                  <a:pt x="9210" y="21562"/>
                  <a:pt x="9964" y="21562"/>
                </a:cubicBezTo>
                <a:cubicBezTo>
                  <a:pt x="10717" y="21562"/>
                  <a:pt x="11427" y="21268"/>
                  <a:pt x="11960" y="20728"/>
                </a:cubicBezTo>
                <a:lnTo>
                  <a:pt x="20460" y="12117"/>
                </a:lnTo>
                <a:cubicBezTo>
                  <a:pt x="21025" y="11546"/>
                  <a:pt x="21325" y="10758"/>
                  <a:pt x="21283" y="9949"/>
                </a:cubicBezTo>
                <a:cubicBezTo>
                  <a:pt x="21283" y="9949"/>
                  <a:pt x="20933" y="3069"/>
                  <a:pt x="20933" y="3069"/>
                </a:cubicBezTo>
                <a:cubicBezTo>
                  <a:pt x="20857" y="1604"/>
                  <a:pt x="19704" y="456"/>
                  <a:pt x="18258" y="380"/>
                </a:cubicBezTo>
                <a:lnTo>
                  <a:pt x="11466" y="4"/>
                </a:lnTo>
                <a:close/>
                <a:moveTo>
                  <a:pt x="11322" y="1339"/>
                </a:moveTo>
                <a:cubicBezTo>
                  <a:pt x="11347" y="1339"/>
                  <a:pt x="11378" y="1337"/>
                  <a:pt x="11404" y="1339"/>
                </a:cubicBezTo>
                <a:lnTo>
                  <a:pt x="18175" y="1693"/>
                </a:lnTo>
                <a:cubicBezTo>
                  <a:pt x="18947" y="1733"/>
                  <a:pt x="19575" y="2371"/>
                  <a:pt x="19616" y="3153"/>
                </a:cubicBezTo>
                <a:lnTo>
                  <a:pt x="19966" y="10012"/>
                </a:lnTo>
                <a:cubicBezTo>
                  <a:pt x="19988" y="10442"/>
                  <a:pt x="19835" y="10874"/>
                  <a:pt x="19534" y="11179"/>
                </a:cubicBezTo>
                <a:lnTo>
                  <a:pt x="11034" y="19790"/>
                </a:lnTo>
                <a:cubicBezTo>
                  <a:pt x="10465" y="20366"/>
                  <a:pt x="9462" y="20366"/>
                  <a:pt x="8893" y="19790"/>
                </a:cubicBezTo>
                <a:lnTo>
                  <a:pt x="1752" y="12555"/>
                </a:lnTo>
                <a:cubicBezTo>
                  <a:pt x="1165" y="11961"/>
                  <a:pt x="1165" y="10983"/>
                  <a:pt x="1752" y="10387"/>
                </a:cubicBezTo>
                <a:lnTo>
                  <a:pt x="10252" y="1776"/>
                </a:lnTo>
                <a:cubicBezTo>
                  <a:pt x="10534" y="1490"/>
                  <a:pt x="10923" y="1339"/>
                  <a:pt x="11322" y="1339"/>
                </a:cubicBezTo>
                <a:close/>
                <a:moveTo>
                  <a:pt x="15006" y="4007"/>
                </a:moveTo>
                <a:cubicBezTo>
                  <a:pt x="14360" y="4007"/>
                  <a:pt x="13727" y="4240"/>
                  <a:pt x="13257" y="4716"/>
                </a:cubicBezTo>
                <a:cubicBezTo>
                  <a:pt x="12786" y="5193"/>
                  <a:pt x="12516" y="5835"/>
                  <a:pt x="12516" y="6509"/>
                </a:cubicBezTo>
                <a:cubicBezTo>
                  <a:pt x="12516" y="7183"/>
                  <a:pt x="12786" y="7825"/>
                  <a:pt x="13257" y="8302"/>
                </a:cubicBezTo>
                <a:cubicBezTo>
                  <a:pt x="13727" y="8780"/>
                  <a:pt x="14340" y="9032"/>
                  <a:pt x="15006" y="9032"/>
                </a:cubicBezTo>
                <a:cubicBezTo>
                  <a:pt x="15672" y="9032"/>
                  <a:pt x="16305" y="8780"/>
                  <a:pt x="16776" y="8302"/>
                </a:cubicBezTo>
                <a:cubicBezTo>
                  <a:pt x="17247" y="7825"/>
                  <a:pt x="17496" y="7183"/>
                  <a:pt x="17496" y="6509"/>
                </a:cubicBezTo>
                <a:cubicBezTo>
                  <a:pt x="17496" y="5835"/>
                  <a:pt x="17247" y="5193"/>
                  <a:pt x="16776" y="4716"/>
                </a:cubicBezTo>
                <a:cubicBezTo>
                  <a:pt x="16305" y="4240"/>
                  <a:pt x="15652" y="4007"/>
                  <a:pt x="15006" y="4007"/>
                </a:cubicBezTo>
                <a:close/>
                <a:moveTo>
                  <a:pt x="15006" y="4654"/>
                </a:moveTo>
                <a:cubicBezTo>
                  <a:pt x="15496" y="4654"/>
                  <a:pt x="15957" y="4844"/>
                  <a:pt x="16303" y="5196"/>
                </a:cubicBezTo>
                <a:cubicBezTo>
                  <a:pt x="16649" y="5546"/>
                  <a:pt x="16838" y="6013"/>
                  <a:pt x="16838" y="6509"/>
                </a:cubicBezTo>
                <a:cubicBezTo>
                  <a:pt x="16838" y="7006"/>
                  <a:pt x="16649" y="7472"/>
                  <a:pt x="16303" y="7823"/>
                </a:cubicBezTo>
                <a:cubicBezTo>
                  <a:pt x="15609" y="8525"/>
                  <a:pt x="14402" y="8526"/>
                  <a:pt x="13709" y="7823"/>
                </a:cubicBezTo>
                <a:cubicBezTo>
                  <a:pt x="13363" y="7472"/>
                  <a:pt x="13174" y="7006"/>
                  <a:pt x="13174" y="6509"/>
                </a:cubicBezTo>
                <a:cubicBezTo>
                  <a:pt x="13174" y="6013"/>
                  <a:pt x="13363" y="5546"/>
                  <a:pt x="13709" y="5196"/>
                </a:cubicBezTo>
                <a:cubicBezTo>
                  <a:pt x="14056" y="4844"/>
                  <a:pt x="14516" y="4654"/>
                  <a:pt x="15006" y="4654"/>
                </a:cubicBezTo>
                <a:close/>
              </a:path>
            </a:pathLst>
          </a:custGeom>
        </p:spPr>
        <p:txBody>
          <a:bodyPr/>
          <a:lstStyle/>
          <a:p>
            <a:pPr indent="0" algn="ctr"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35" name="Shape 6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636" name="Shape 636"/>
          <p:cNvSpPr>
            <a:spLocks noGrp="1"/>
          </p:cNvSpPr>
          <p:nvPr>
            <p:ph type="title"/>
          </p:nvPr>
        </p:nvSpPr>
        <p:spPr>
          <a:xfrm>
            <a:off x="4919409" y="1028994"/>
            <a:ext cx="12782352" cy="3440582"/>
          </a:xfrm>
          <a:prstGeom prst="rect">
            <a:avLst/>
          </a:prstGeom>
        </p:spPr>
        <p:txBody>
          <a:bodyPr/>
          <a:lstStyle/>
          <a:p>
            <a:r>
              <a:t>Ser visible en Google</a:t>
            </a:r>
          </a:p>
        </p:txBody>
      </p:sp>
      <p:sp>
        <p:nvSpPr>
          <p:cNvPr id="637" name="Shape 637"/>
          <p:cNvSpPr>
            <a:spLocks noGrp="1"/>
          </p:cNvSpPr>
          <p:nvPr>
            <p:ph type="body" sz="half" idx="1"/>
          </p:nvPr>
        </p:nvSpPr>
        <p:spPr>
          <a:xfrm>
            <a:off x="1836737" y="4090491"/>
            <a:ext cx="10038748" cy="8075018"/>
          </a:xfrm>
          <a:prstGeom prst="rect">
            <a:avLst/>
          </a:prstGeom>
        </p:spPr>
        <p:txBody>
          <a:bodyPr/>
          <a:lstStyle/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Google y el turismo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Título del sitio pertinente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Meta tags 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Nombre de paginas y fotos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Links 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Contenido del sitio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Actualizarlo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Mobile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Local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Links 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Google +</a:t>
            </a:r>
          </a:p>
          <a:p>
            <a:pPr marL="418941" indent="-418941" defTabSz="397763">
              <a:spcBef>
                <a:spcPts val="600"/>
              </a:spcBef>
              <a:buSzPct val="75000"/>
              <a:buChar char="•"/>
              <a:defRPr sz="3393"/>
            </a:pPr>
            <a:r>
              <a:t>Google Ad Word</a:t>
            </a:r>
          </a:p>
        </p:txBody>
      </p:sp>
      <p:pic>
        <p:nvPicPr>
          <p:cNvPr id="638" name="Capture d’écran 2016-05-04 à 22.01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7576" y="3810009"/>
            <a:ext cx="9858513" cy="80747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1" name="Group 641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39" name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0" name="Shape 640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4" name="Shape 644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5" name="Shape 6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646" name="Shape 646"/>
          <p:cNvSpPr>
            <a:spLocks noGrp="1"/>
          </p:cNvSpPr>
          <p:nvPr>
            <p:ph type="title"/>
          </p:nvPr>
        </p:nvSpPr>
        <p:spPr>
          <a:xfrm>
            <a:off x="4615408" y="783976"/>
            <a:ext cx="15153184" cy="1947495"/>
          </a:xfrm>
          <a:prstGeom prst="rect">
            <a:avLst/>
          </a:prstGeom>
        </p:spPr>
        <p:txBody>
          <a:bodyPr/>
          <a:lstStyle>
            <a:lvl1pPr defTabSz="352043">
              <a:spcBef>
                <a:spcPts val="1100"/>
              </a:spcBef>
              <a:defRPr sz="7700" spc="-77"/>
            </a:lvl1pPr>
          </a:lstStyle>
          <a:p>
            <a:r>
              <a:t>Aprender mercadeo en Facebook</a:t>
            </a:r>
          </a:p>
        </p:txBody>
      </p:sp>
      <p:sp>
        <p:nvSpPr>
          <p:cNvPr id="647" name="Shape 647"/>
          <p:cNvSpPr>
            <a:spLocks noGrp="1"/>
          </p:cNvSpPr>
          <p:nvPr>
            <p:ph type="body" sz="half" idx="1"/>
          </p:nvPr>
        </p:nvSpPr>
        <p:spPr>
          <a:xfrm>
            <a:off x="964137" y="3097405"/>
            <a:ext cx="8287931" cy="9042190"/>
          </a:xfrm>
          <a:prstGeom prst="rect">
            <a:avLst/>
          </a:prstGeom>
        </p:spPr>
        <p:txBody>
          <a:bodyPr/>
          <a:lstStyle/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Red social la más utilizada (1.7B)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Importante influyente turismo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Facebook y el turismo</a:t>
            </a:r>
          </a:p>
          <a:p>
            <a:pPr marL="1284111" lvl="2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Turismo virtual</a:t>
            </a:r>
          </a:p>
          <a:p>
            <a:pPr marL="1284111" lvl="2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Geolocalización</a:t>
            </a:r>
          </a:p>
          <a:p>
            <a:pPr marL="1284111" lvl="2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Likes </a:t>
            </a:r>
          </a:p>
          <a:p>
            <a:pPr marL="1284111" lvl="2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Video lives </a:t>
            </a:r>
          </a:p>
          <a:p>
            <a:pPr marL="1284111" lvl="2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Bots </a:t>
            </a:r>
          </a:p>
          <a:p>
            <a:pPr marL="1284111" lvl="2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API</a:t>
            </a:r>
          </a:p>
        </p:txBody>
      </p:sp>
      <p:grpSp>
        <p:nvGrpSpPr>
          <p:cNvPr id="650" name="Group 650"/>
          <p:cNvGrpSpPr/>
          <p:nvPr/>
        </p:nvGrpSpPr>
        <p:grpSpPr>
          <a:xfrm>
            <a:off x="12372092" y="9942744"/>
            <a:ext cx="4977410" cy="3532804"/>
            <a:chOff x="0" y="0"/>
            <a:chExt cx="4977408" cy="3532803"/>
          </a:xfrm>
        </p:grpSpPr>
        <p:pic>
          <p:nvPicPr>
            <p:cNvPr id="649" name="Unknown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4621809" cy="30756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8" name="Image 64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977409" cy="3532805"/>
            </a:xfrm>
            <a:prstGeom prst="rect">
              <a:avLst/>
            </a:prstGeom>
            <a:effectLst/>
          </p:spPr>
        </p:pic>
      </p:grpSp>
      <p:sp>
        <p:nvSpPr>
          <p:cNvPr id="651" name="Shape 651"/>
          <p:cNvSpPr/>
          <p:nvPr/>
        </p:nvSpPr>
        <p:spPr>
          <a:xfrm>
            <a:off x="11745865" y="2839142"/>
            <a:ext cx="7162435" cy="6995930"/>
          </a:xfrm>
          <a:prstGeom prst="rect">
            <a:avLst/>
          </a:prstGeom>
          <a:solidFill>
            <a:schemeClr val="accent1">
              <a:hueOff val="273562"/>
              <a:satOff val="2937"/>
              <a:lumOff val="-22233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6601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/>
          <a:p>
            <a: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Estudio realizado en Francia </a:t>
            </a:r>
          </a:p>
          <a:p>
            <a: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</a:defRPr>
            </a:pPr>
            <a:r>
              <a:t>70 % afirman que las experiencias de viaje compartido les motivo a ir en lugar donde jamas hubieran pensado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</a:defRPr>
            </a:pPr>
            <a:r>
              <a:t>99% utilisent Facebook en actividad de viaje antes de salir</a:t>
            </a:r>
          </a:p>
          <a:p>
            <a:pPr marL="395111" indent="-395111" algn="l">
              <a:buSzPct val="75000"/>
              <a:buChar char="•"/>
              <a:defRPr sz="3200">
                <a:solidFill>
                  <a:srgbClr val="FFFFFF"/>
                </a:solidFill>
              </a:defRPr>
            </a:pPr>
            <a:r>
              <a:t>91% afirman que las recomendaciones de sus amigos son bien  adaptadas a ellos </a:t>
            </a:r>
          </a:p>
        </p:txBody>
      </p:sp>
      <p:pic>
        <p:nvPicPr>
          <p:cNvPr id="652" name="26079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43580" y="3708401"/>
            <a:ext cx="4418857" cy="8202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5" name="Group 655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53" name="Unknow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4" name="Shape 65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/>
          </p:cNvSpPr>
          <p:nvPr>
            <p:ph type="body" idx="13"/>
          </p:nvPr>
        </p:nvSpPr>
        <p:spPr>
          <a:xfrm>
            <a:off x="-1" y="-127000"/>
            <a:ext cx="24384001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660" name="Shape 660"/>
          <p:cNvSpPr>
            <a:spLocks noGrp="1"/>
          </p:cNvSpPr>
          <p:nvPr>
            <p:ph type="title"/>
          </p:nvPr>
        </p:nvSpPr>
        <p:spPr>
          <a:xfrm>
            <a:off x="3198597" y="318229"/>
            <a:ext cx="18025087" cy="194749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s-ES_tradnl" dirty="0" smtClean="0"/>
              <a:t>Entrar en el m</a:t>
            </a:r>
            <a:r>
              <a:rPr dirty="0" smtClean="0"/>
              <a:t>ercadeo </a:t>
            </a:r>
            <a:r>
              <a:rPr dirty="0"/>
              <a:t>contextual</a:t>
            </a:r>
          </a:p>
        </p:txBody>
      </p:sp>
      <p:sp>
        <p:nvSpPr>
          <p:cNvPr id="661" name="Shape 661"/>
          <p:cNvSpPr>
            <a:spLocks noGrp="1"/>
          </p:cNvSpPr>
          <p:nvPr>
            <p:ph type="body" sz="half" idx="1"/>
          </p:nvPr>
        </p:nvSpPr>
        <p:spPr>
          <a:xfrm>
            <a:off x="2437337" y="3402205"/>
            <a:ext cx="8287931" cy="9042190"/>
          </a:xfrm>
          <a:prstGeom prst="rect">
            <a:avLst/>
          </a:prstGeom>
        </p:spPr>
        <p:txBody>
          <a:bodyPr/>
          <a:lstStyle/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Geolocalización </a:t>
            </a:r>
          </a:p>
          <a:p>
            <a:pPr marL="839611" lvl="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Estrategias adaptivas </a:t>
            </a:r>
          </a:p>
          <a:p>
            <a:pPr marL="839611" lvl="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Grandes ecosistemas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NFC </a:t>
            </a:r>
          </a:p>
          <a:p>
            <a:pPr marL="839611" lvl="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Ibeacon, Eddystone, Facebook…</a:t>
            </a:r>
          </a:p>
        </p:txBody>
      </p:sp>
      <p:grpSp>
        <p:nvGrpSpPr>
          <p:cNvPr id="664" name="Group 664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62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3" name="Shape 663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pic>
        <p:nvPicPr>
          <p:cNvPr id="665" name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6402" y="3423256"/>
            <a:ext cx="5591611" cy="324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Unknown-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68782" y="3663147"/>
            <a:ext cx="4534106" cy="2422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Unknown-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01764" y="8019219"/>
            <a:ext cx="5933185" cy="3322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70" name="Shape 670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71" name="Shape 6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672" name="Shape 672"/>
          <p:cNvSpPr>
            <a:spLocks noGrp="1"/>
          </p:cNvSpPr>
          <p:nvPr>
            <p:ph type="title"/>
          </p:nvPr>
        </p:nvSpPr>
        <p:spPr>
          <a:xfrm>
            <a:off x="4615408" y="783976"/>
            <a:ext cx="15153184" cy="1947495"/>
          </a:xfrm>
          <a:prstGeom prst="rect">
            <a:avLst/>
          </a:prstGeom>
        </p:spPr>
        <p:txBody>
          <a:bodyPr/>
          <a:lstStyle>
            <a:lvl1pPr defTabSz="333756">
              <a:spcBef>
                <a:spcPts val="1000"/>
              </a:spcBef>
              <a:defRPr sz="7300" spc="-72"/>
            </a:lvl1pPr>
          </a:lstStyle>
          <a:p>
            <a:r>
              <a:t>Estar en los principales ecosistemas</a:t>
            </a:r>
          </a:p>
        </p:txBody>
      </p:sp>
      <p:pic>
        <p:nvPicPr>
          <p:cNvPr id="673" name="Capture d’écran 2016-05-04 à 15.55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" y="2314642"/>
            <a:ext cx="11945578" cy="6870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Capture d’écran 2016-05-04 à 15.58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603" y="9167390"/>
            <a:ext cx="11945578" cy="383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Capture d’écran 2016-05-04 à 16.00.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0675" y="2321101"/>
            <a:ext cx="13210501" cy="5685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Capture d’écran 2016-05-05 à 09.39.4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11675" y="8062010"/>
            <a:ext cx="10753106" cy="3745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79" name="Shape 679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80" name="Shape 6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title"/>
          </p:nvPr>
        </p:nvSpPr>
        <p:spPr>
          <a:xfrm>
            <a:off x="4615408" y="783976"/>
            <a:ext cx="15153184" cy="1947495"/>
          </a:xfrm>
          <a:prstGeom prst="rect">
            <a:avLst/>
          </a:prstGeom>
        </p:spPr>
        <p:txBody>
          <a:bodyPr/>
          <a:lstStyle/>
          <a:p>
            <a:r>
              <a:t>Escoger sus batallas </a:t>
            </a:r>
          </a:p>
        </p:txBody>
      </p:sp>
      <p:grpSp>
        <p:nvGrpSpPr>
          <p:cNvPr id="684" name="Group 684"/>
          <p:cNvGrpSpPr/>
          <p:nvPr/>
        </p:nvGrpSpPr>
        <p:grpSpPr>
          <a:xfrm>
            <a:off x="3195673" y="3333496"/>
            <a:ext cx="19567820" cy="8398251"/>
            <a:chOff x="0" y="0"/>
            <a:chExt cx="19567819" cy="8398250"/>
          </a:xfrm>
        </p:grpSpPr>
        <p:pic>
          <p:nvPicPr>
            <p:cNvPr id="683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19212220" cy="79410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2" name="Image 68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567820" cy="8398251"/>
            </a:xfrm>
            <a:prstGeom prst="rect">
              <a:avLst/>
            </a:prstGeom>
            <a:effectLst/>
          </p:spPr>
        </p:pic>
      </p:grpSp>
      <p:grpSp>
        <p:nvGrpSpPr>
          <p:cNvPr id="687" name="Group 687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85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6" name="Shape 686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90" name="Shape 690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91" name="Shape 6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692" name="Shape 692"/>
          <p:cNvSpPr>
            <a:spLocks noGrp="1"/>
          </p:cNvSpPr>
          <p:nvPr>
            <p:ph type="title"/>
          </p:nvPr>
        </p:nvSpPr>
        <p:spPr>
          <a:xfrm>
            <a:off x="2702203" y="783976"/>
            <a:ext cx="19168305" cy="1947495"/>
          </a:xfrm>
          <a:prstGeom prst="rect">
            <a:avLst/>
          </a:prstGeom>
        </p:spPr>
        <p:txBody>
          <a:bodyPr/>
          <a:lstStyle>
            <a:lvl1pPr defTabSz="338327">
              <a:spcBef>
                <a:spcPts val="1100"/>
              </a:spcBef>
              <a:defRPr sz="7400" spc="-74"/>
            </a:lvl1pPr>
          </a:lstStyle>
          <a:p>
            <a:r>
              <a:rPr dirty="0"/>
              <a:t>Tener una estrategia de co-promoción</a:t>
            </a:r>
          </a:p>
        </p:txBody>
      </p:sp>
      <p:sp>
        <p:nvSpPr>
          <p:cNvPr id="693" name="Shape 693"/>
          <p:cNvSpPr>
            <a:spLocks noGrp="1"/>
          </p:cNvSpPr>
          <p:nvPr>
            <p:ph type="body" sz="half" idx="1"/>
          </p:nvPr>
        </p:nvSpPr>
        <p:spPr>
          <a:xfrm>
            <a:off x="2437337" y="3402205"/>
            <a:ext cx="8287931" cy="9042190"/>
          </a:xfrm>
          <a:prstGeom prst="rect">
            <a:avLst/>
          </a:prstGeom>
        </p:spPr>
        <p:txBody>
          <a:bodyPr/>
          <a:lstStyle/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Curación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Captar y dirigir experiencia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Mercadeo influencia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Estimular participación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Manejar su e-reputación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Facebook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Animación digital de territorio</a:t>
            </a:r>
          </a:p>
          <a:p>
            <a:pPr marL="395111" indent="-395111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Mejorar su colaboración</a:t>
            </a:r>
          </a:p>
        </p:txBody>
      </p:sp>
      <p:grpSp>
        <p:nvGrpSpPr>
          <p:cNvPr id="696" name="Group 696"/>
          <p:cNvGrpSpPr/>
          <p:nvPr/>
        </p:nvGrpSpPr>
        <p:grpSpPr>
          <a:xfrm>
            <a:off x="11914630" y="4159031"/>
            <a:ext cx="10133677" cy="6568499"/>
            <a:chOff x="0" y="0"/>
            <a:chExt cx="10133676" cy="6568498"/>
          </a:xfrm>
        </p:grpSpPr>
        <p:pic>
          <p:nvPicPr>
            <p:cNvPr id="695" name="adp-PlusGrandSelfieDuMond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9778077" cy="61112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4" name="Image 69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133677" cy="6568499"/>
            </a:xfrm>
            <a:prstGeom prst="rect">
              <a:avLst/>
            </a:prstGeom>
            <a:effectLst/>
          </p:spPr>
        </p:pic>
      </p:grpSp>
      <p:grpSp>
        <p:nvGrpSpPr>
          <p:cNvPr id="699" name="Group 699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697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8" name="Shape 698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02" name="Shape 702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03" name="Shape 7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704" name="Shape 704"/>
          <p:cNvSpPr>
            <a:spLocks noGrp="1"/>
          </p:cNvSpPr>
          <p:nvPr>
            <p:ph type="title"/>
          </p:nvPr>
        </p:nvSpPr>
        <p:spPr>
          <a:xfrm>
            <a:off x="4615408" y="783976"/>
            <a:ext cx="15153184" cy="1947495"/>
          </a:xfrm>
          <a:prstGeom prst="rect">
            <a:avLst/>
          </a:prstGeom>
        </p:spPr>
        <p:txBody>
          <a:bodyPr/>
          <a:lstStyle/>
          <a:p>
            <a:r>
              <a:t>Escoger sus batallas </a:t>
            </a:r>
          </a:p>
        </p:txBody>
      </p:sp>
      <p:grpSp>
        <p:nvGrpSpPr>
          <p:cNvPr id="707" name="Group 707"/>
          <p:cNvGrpSpPr/>
          <p:nvPr/>
        </p:nvGrpSpPr>
        <p:grpSpPr>
          <a:xfrm>
            <a:off x="1373541" y="4185452"/>
            <a:ext cx="20550454" cy="6515657"/>
            <a:chOff x="0" y="0"/>
            <a:chExt cx="20550452" cy="6515655"/>
          </a:xfrm>
        </p:grpSpPr>
        <p:pic>
          <p:nvPicPr>
            <p:cNvPr id="706" name="cropped-social-media-colla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20194853" cy="60584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5" name="Image 70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550453" cy="6515656"/>
            </a:xfrm>
            <a:prstGeom prst="rect">
              <a:avLst/>
            </a:prstGeom>
            <a:effectLst/>
          </p:spPr>
        </p:pic>
      </p:grpSp>
      <p:grpSp>
        <p:nvGrpSpPr>
          <p:cNvPr id="710" name="Group 710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708" name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9" name="Shape 709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roup 734"/>
          <p:cNvGrpSpPr/>
          <p:nvPr/>
        </p:nvGrpSpPr>
        <p:grpSpPr>
          <a:xfrm>
            <a:off x="5209694" y="2621932"/>
            <a:ext cx="15894108" cy="3498055"/>
            <a:chOff x="0" y="0"/>
            <a:chExt cx="15894107" cy="3498053"/>
          </a:xfrm>
        </p:grpSpPr>
        <p:grpSp>
          <p:nvGrpSpPr>
            <p:cNvPr id="722" name="Group 722"/>
            <p:cNvGrpSpPr/>
            <p:nvPr/>
          </p:nvGrpSpPr>
          <p:grpSpPr>
            <a:xfrm>
              <a:off x="0" y="0"/>
              <a:ext cx="15829914" cy="3490530"/>
              <a:chOff x="0" y="172480"/>
              <a:chExt cx="15829912" cy="3490529"/>
            </a:xfrm>
          </p:grpSpPr>
          <p:sp>
            <p:nvSpPr>
              <p:cNvPr id="712" name="Shape 712"/>
              <p:cNvSpPr/>
              <p:nvPr/>
            </p:nvSpPr>
            <p:spPr>
              <a:xfrm>
                <a:off x="0" y="2527285"/>
                <a:ext cx="15829914" cy="3"/>
              </a:xfrm>
              <a:prstGeom prst="line">
                <a:avLst/>
              </a:prstGeom>
              <a:noFill/>
              <a:ln w="635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4992363" y="2383552"/>
                <a:ext cx="287469" cy="287469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2960921" y="2383552"/>
                <a:ext cx="287469" cy="287469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929480" y="2383552"/>
                <a:ext cx="287469" cy="287469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8384487" y="2383552"/>
                <a:ext cx="287469" cy="287469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14478812" y="2383552"/>
                <a:ext cx="287469" cy="287469"/>
              </a:xfrm>
              <a:prstGeom prst="ellipse">
                <a:avLst/>
              </a:prstGeom>
              <a:solidFill>
                <a:srgbClr val="B9B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grpSp>
            <p:nvGrpSpPr>
              <p:cNvPr id="721" name="Group 721"/>
              <p:cNvGrpSpPr/>
              <p:nvPr/>
            </p:nvGrpSpPr>
            <p:grpSpPr>
              <a:xfrm>
                <a:off x="2257" y="172480"/>
                <a:ext cx="9491105" cy="3490531"/>
                <a:chOff x="-1301471" y="173474"/>
                <a:chExt cx="9491103" cy="3490529"/>
              </a:xfrm>
            </p:grpSpPr>
            <p:sp>
              <p:nvSpPr>
                <p:cNvPr id="718" name="Shape 718"/>
                <p:cNvSpPr/>
                <p:nvPr/>
              </p:nvSpPr>
              <p:spPr>
                <a:xfrm>
                  <a:off x="809546" y="173474"/>
                  <a:ext cx="1927493" cy="1927493"/>
                </a:xfrm>
                <a:prstGeom prst="wedgeEllipseCallout">
                  <a:avLst>
                    <a:gd name="adj1" fmla="val 777"/>
                    <a:gd name="adj2" fmla="val 60441"/>
                  </a:avLst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2000" cap="all">
                      <a:solidFill>
                        <a:srgbClr val="FFFFFF"/>
                      </a:solidFill>
                      <a:latin typeface="Futura"/>
                      <a:ea typeface="Futura"/>
                      <a:cs typeface="Futura"/>
                      <a:sym typeface="Futura"/>
                    </a:defRPr>
                  </a:lvl1pPr>
                </a:lstStyle>
                <a:p>
                  <a:r>
                    <a:t>Comprar</a:t>
                  </a:r>
                </a:p>
              </p:txBody>
            </p:sp>
            <p:sp>
              <p:nvSpPr>
                <p:cNvPr id="719" name="Shape 719"/>
                <p:cNvSpPr/>
                <p:nvPr/>
              </p:nvSpPr>
              <p:spPr>
                <a:xfrm>
                  <a:off x="6262141" y="173474"/>
                  <a:ext cx="1927492" cy="1927493"/>
                </a:xfrm>
                <a:prstGeom prst="wedgeEllipseCallout">
                  <a:avLst>
                    <a:gd name="adj1" fmla="val 777"/>
                    <a:gd name="adj2" fmla="val 60441"/>
                  </a:avLst>
                </a:prstGeom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2000" cap="all">
                      <a:solidFill>
                        <a:srgbClr val="FFFFFF"/>
                      </a:solidFill>
                      <a:latin typeface="Futura"/>
                      <a:ea typeface="Futura"/>
                      <a:cs typeface="Futura"/>
                      <a:sym typeface="Futura"/>
                    </a:defRPr>
                  </a:lvl1pPr>
                </a:lstStyle>
                <a:p>
                  <a:r>
                    <a:t>Viajar</a:t>
                  </a:r>
                </a:p>
              </p:txBody>
            </p:sp>
            <p:sp>
              <p:nvSpPr>
                <p:cNvPr id="720" name="Shape 720"/>
                <p:cNvSpPr/>
                <p:nvPr/>
              </p:nvSpPr>
              <p:spPr>
                <a:xfrm>
                  <a:off x="-1301472" y="2715316"/>
                  <a:ext cx="5424911" cy="948688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642937">
                    <a:lnSpc>
                      <a:spcPct val="80000"/>
                    </a:lnSpc>
                    <a:spcBef>
                      <a:spcPts val="770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sp>
          <p:nvSpPr>
            <p:cNvPr id="723" name="Shape 723"/>
            <p:cNvSpPr/>
            <p:nvPr/>
          </p:nvSpPr>
          <p:spPr>
            <a:xfrm>
              <a:off x="95822" y="38329"/>
              <a:ext cx="1916456" cy="1916455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Inspirar</a:t>
              </a:r>
            </a:p>
          </p:txBody>
        </p:sp>
        <p:sp>
          <p:nvSpPr>
            <p:cNvPr id="724" name="Shape 724"/>
            <p:cNvSpPr/>
            <p:nvPr/>
          </p:nvSpPr>
          <p:spPr>
            <a:xfrm>
              <a:off x="4216199" y="38329"/>
              <a:ext cx="1916455" cy="1916455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organizar</a:t>
              </a:r>
            </a:p>
          </p:txBody>
        </p:sp>
        <p:sp>
          <p:nvSpPr>
            <p:cNvPr id="725" name="Shape 725"/>
            <p:cNvSpPr/>
            <p:nvPr/>
          </p:nvSpPr>
          <p:spPr>
            <a:xfrm>
              <a:off x="11307081" y="38329"/>
              <a:ext cx="1916456" cy="1916455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Compartir</a:t>
              </a:r>
            </a:p>
          </p:txBody>
        </p:sp>
        <p:sp>
          <p:nvSpPr>
            <p:cNvPr id="726" name="Shape 726"/>
            <p:cNvSpPr/>
            <p:nvPr/>
          </p:nvSpPr>
          <p:spPr>
            <a:xfrm>
              <a:off x="13645155" y="38329"/>
              <a:ext cx="1916455" cy="1916455"/>
            </a:xfrm>
            <a:prstGeom prst="wedgeEllipseCallout">
              <a:avLst>
                <a:gd name="adj1" fmla="val 777"/>
                <a:gd name="adj2" fmla="val 6044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rememorar</a:t>
              </a:r>
            </a:p>
          </p:txBody>
        </p:sp>
        <p:sp>
          <p:nvSpPr>
            <p:cNvPr id="727" name="Shape 727"/>
            <p:cNvSpPr/>
            <p:nvPr/>
          </p:nvSpPr>
          <p:spPr>
            <a:xfrm>
              <a:off x="12121575" y="2211072"/>
              <a:ext cx="287469" cy="287469"/>
            </a:xfrm>
            <a:prstGeom prst="ellipse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728" name="Shape 728"/>
            <p:cNvSpPr/>
            <p:nvPr/>
          </p:nvSpPr>
          <p:spPr>
            <a:xfrm>
              <a:off x="754603" y="2703330"/>
              <a:ext cx="3320258" cy="646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Pre-experiencia</a:t>
              </a:r>
            </a:p>
          </p:txBody>
        </p:sp>
        <p:sp>
          <p:nvSpPr>
            <p:cNvPr id="729" name="Shape 729"/>
            <p:cNvSpPr/>
            <p:nvPr/>
          </p:nvSpPr>
          <p:spPr>
            <a:xfrm>
              <a:off x="10736299" y="2554799"/>
              <a:ext cx="5157809" cy="943255"/>
            </a:xfrm>
            <a:prstGeom prst="rect">
              <a:avLst/>
            </a:prstGeom>
            <a:solidFill>
              <a:schemeClr val="accent3">
                <a:alpha val="9856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>
              <a:off x="7101276" y="2703330"/>
              <a:ext cx="2585591" cy="646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experiencia</a:t>
              </a:r>
            </a:p>
          </p:txBody>
        </p:sp>
        <p:sp>
          <p:nvSpPr>
            <p:cNvPr id="731" name="Shape 731"/>
            <p:cNvSpPr/>
            <p:nvPr/>
          </p:nvSpPr>
          <p:spPr>
            <a:xfrm>
              <a:off x="4814623" y="2554799"/>
              <a:ext cx="6861581" cy="943255"/>
            </a:xfrm>
            <a:prstGeom prst="rect">
              <a:avLst/>
            </a:prstGeom>
            <a:solidFill>
              <a:schemeClr val="accent2">
                <a:hueOff val="-2473793"/>
                <a:satOff val="-50209"/>
                <a:lumOff val="23543"/>
                <a:alpha val="880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>
              <a:off x="6952619" y="2703330"/>
              <a:ext cx="2585591" cy="646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experiencia</a:t>
              </a:r>
            </a:p>
          </p:txBody>
        </p:sp>
        <p:sp>
          <p:nvSpPr>
            <p:cNvPr id="733" name="Shape 733"/>
            <p:cNvSpPr/>
            <p:nvPr/>
          </p:nvSpPr>
          <p:spPr>
            <a:xfrm>
              <a:off x="11910300" y="2703330"/>
              <a:ext cx="3632348" cy="646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 cap="all">
                  <a:solidFill>
                    <a:srgbClr val="FFFFFF"/>
                  </a:solidFill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Post-experiencia</a:t>
              </a:r>
            </a:p>
          </p:txBody>
        </p:sp>
      </p:grpSp>
      <p:sp>
        <p:nvSpPr>
          <p:cNvPr id="735" name="Shape 735"/>
          <p:cNvSpPr/>
          <p:nvPr/>
        </p:nvSpPr>
        <p:spPr>
          <a:xfrm>
            <a:off x="0" y="0"/>
            <a:ext cx="24384000" cy="2422129"/>
          </a:xfrm>
          <a:prstGeom prst="rect">
            <a:avLst/>
          </a:prstGeom>
          <a:solidFill>
            <a:srgbClr val="3FC1C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110214" y="269676"/>
            <a:ext cx="24163573" cy="188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lnSpc>
                <a:spcPct val="70000"/>
              </a:lnSpc>
              <a:spcBef>
                <a:spcPts val="1500"/>
              </a:spcBef>
              <a:defRPr sz="10000" spc="-1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Optimizar experiencia del viajero</a:t>
            </a:r>
          </a:p>
        </p:txBody>
      </p:sp>
      <p:grpSp>
        <p:nvGrpSpPr>
          <p:cNvPr id="739" name="Group 739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737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8" name="Shape 738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740" name="Shape 740"/>
          <p:cNvSpPr/>
          <p:nvPr/>
        </p:nvSpPr>
        <p:spPr>
          <a:xfrm>
            <a:off x="4275019" y="7464497"/>
            <a:ext cx="9766211" cy="5250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95111" indent="-395111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Optimización en puntos claves de contacto</a:t>
            </a:r>
          </a:p>
          <a:p>
            <a:pPr marL="395111" indent="-395111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Relación continua con una marca</a:t>
            </a:r>
          </a:p>
          <a:p>
            <a:pPr marL="395111" indent="-395111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Ambiente de co-creación</a:t>
            </a:r>
          </a:p>
          <a:p>
            <a:pPr marL="395111" indent="-395111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«Design thinking»</a:t>
            </a:r>
          </a:p>
          <a:p>
            <a:pPr marL="395111" indent="-395111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4300" spc="-4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Herramientas:  Experigrama, recorrido cliente, servicio«Blue Print»</a:t>
            </a:r>
          </a:p>
        </p:txBody>
      </p:sp>
      <p:grpSp>
        <p:nvGrpSpPr>
          <p:cNvPr id="743" name="Group 743"/>
          <p:cNvGrpSpPr/>
          <p:nvPr/>
        </p:nvGrpSpPr>
        <p:grpSpPr>
          <a:xfrm>
            <a:off x="14541462" y="6973363"/>
            <a:ext cx="7580823" cy="5461337"/>
            <a:chOff x="0" y="0"/>
            <a:chExt cx="7580822" cy="5461335"/>
          </a:xfrm>
        </p:grpSpPr>
        <p:pic>
          <p:nvPicPr>
            <p:cNvPr id="742" name="images-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7800" y="114300"/>
              <a:ext cx="7225223" cy="5004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1" name="Image 74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580823" cy="54613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4" name="Shape 754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5" name="Shape 7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title"/>
          </p:nvPr>
        </p:nvSpPr>
        <p:spPr>
          <a:xfrm>
            <a:off x="4277747" y="474634"/>
            <a:ext cx="15153183" cy="1947495"/>
          </a:xfrm>
          <a:prstGeom prst="rect">
            <a:avLst/>
          </a:prstGeom>
        </p:spPr>
        <p:txBody>
          <a:bodyPr>
            <a:normAutofit/>
          </a:bodyPr>
          <a:lstStyle>
            <a:lvl1pPr defTabSz="420623">
              <a:spcBef>
                <a:spcPts val="1300"/>
              </a:spcBef>
              <a:defRPr sz="9200" spc="-91"/>
            </a:lvl1pPr>
          </a:lstStyle>
          <a:p>
            <a:r>
              <a:rPr dirty="0" smtClean="0"/>
              <a:t>Afrontar </a:t>
            </a:r>
            <a:r>
              <a:rPr dirty="0"/>
              <a:t>los nuevos desafíos</a:t>
            </a:r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"/>
          </p:nvPr>
        </p:nvSpPr>
        <p:spPr>
          <a:xfrm>
            <a:off x="474003" y="4798759"/>
            <a:ext cx="8506171" cy="489028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1404" indent="-371404" defTabSz="42976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5546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Integrar mercadeo 3.0</a:t>
            </a:r>
          </a:p>
          <a:p>
            <a:pPr marL="371404" indent="-371404" defTabSz="42976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5546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lang="es-ES_tradnl" dirty="0" smtClean="0"/>
              <a:t>Cambio permanente</a:t>
            </a:r>
            <a:endParaRPr dirty="0"/>
          </a:p>
          <a:p>
            <a:pPr marL="371404" indent="-371404" defTabSz="42976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5546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lang="es-ES_tradnl" dirty="0" smtClean="0"/>
              <a:t>Desarrollar nuevas habilidades</a:t>
            </a:r>
          </a:p>
          <a:p>
            <a:pPr marL="371404" indent="-371404" defTabSz="42976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5546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smtClean="0"/>
              <a:t>Innovar </a:t>
            </a:r>
            <a:endParaRPr dirty="0"/>
          </a:p>
          <a:p>
            <a:pPr marL="371404" indent="-371404" defTabSz="42976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5546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Creatividad</a:t>
            </a:r>
          </a:p>
          <a:p>
            <a:pPr marL="371404" indent="-371404" defTabSz="429768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5546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Colaborar </a:t>
            </a:r>
          </a:p>
        </p:txBody>
      </p:sp>
      <p:pic>
        <p:nvPicPr>
          <p:cNvPr id="758" name="Desig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0233" y="3420429"/>
            <a:ext cx="13211520" cy="4890281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Shape 759"/>
          <p:cNvSpPr/>
          <p:nvPr/>
        </p:nvSpPr>
        <p:spPr>
          <a:xfrm>
            <a:off x="9607731" y="2814696"/>
            <a:ext cx="13211521" cy="62547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Quedar actualizado</a:t>
            </a:r>
          </a:p>
        </p:txBody>
      </p:sp>
      <p:sp>
        <p:nvSpPr>
          <p:cNvPr id="760" name="Shape 760"/>
          <p:cNvSpPr/>
          <p:nvPr/>
        </p:nvSpPr>
        <p:spPr>
          <a:xfrm>
            <a:off x="9607731" y="8314546"/>
            <a:ext cx="13236524" cy="636712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 b="1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pPr>
              <a:defRPr u="none"/>
            </a:pPr>
            <a:r>
              <a:rPr u="sng" dirty="0">
                <a:solidFill>
                  <a:schemeClr val="bg1"/>
                </a:solidFill>
                <a:hlinkClick r:id="rId3"/>
              </a:rPr>
              <a:t>www.nuevomercadeoturistico.com</a:t>
            </a:r>
          </a:p>
        </p:txBody>
      </p:sp>
      <p:pic>
        <p:nvPicPr>
          <p:cNvPr id="761" name="pasted-image.pdf"/>
          <p:cNvPicPr>
            <a:picLocks noChangeAspect="1"/>
          </p:cNvPicPr>
          <p:nvPr/>
        </p:nvPicPr>
        <p:blipFill>
          <a:blip r:embed="rId4">
            <a:alphaModFix amt="67266"/>
            <a:extLst/>
          </a:blip>
          <a:stretch>
            <a:fillRect/>
          </a:stretch>
        </p:blipFill>
        <p:spPr>
          <a:xfrm>
            <a:off x="9736731" y="4290323"/>
            <a:ext cx="6902111" cy="3179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4" name="Group 764"/>
          <p:cNvGrpSpPr/>
          <p:nvPr/>
        </p:nvGrpSpPr>
        <p:grpSpPr>
          <a:xfrm>
            <a:off x="11495779" y="8977642"/>
            <a:ext cx="9110311" cy="4834555"/>
            <a:chOff x="0" y="0"/>
            <a:chExt cx="9110309" cy="4834554"/>
          </a:xfrm>
        </p:grpSpPr>
        <p:pic>
          <p:nvPicPr>
            <p:cNvPr id="763" name="Taller Cocreacio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8754710" cy="43773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2" name="Image 761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110310" cy="48345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67" name="Shape 767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68" name="Shape 7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769" name="Shape 769"/>
          <p:cNvSpPr>
            <a:spLocks noGrp="1"/>
          </p:cNvSpPr>
          <p:nvPr>
            <p:ph type="title"/>
          </p:nvPr>
        </p:nvSpPr>
        <p:spPr>
          <a:xfrm>
            <a:off x="4615408" y="237317"/>
            <a:ext cx="15153184" cy="1947495"/>
          </a:xfrm>
          <a:prstGeom prst="rect">
            <a:avLst/>
          </a:prstGeom>
        </p:spPr>
        <p:txBody>
          <a:bodyPr/>
          <a:lstStyle/>
          <a:p>
            <a:r>
              <a:t>Conclusión y preguntas</a:t>
            </a:r>
          </a:p>
        </p:txBody>
      </p:sp>
      <p:grpSp>
        <p:nvGrpSpPr>
          <p:cNvPr id="777" name="Group 777"/>
          <p:cNvGrpSpPr/>
          <p:nvPr/>
        </p:nvGrpSpPr>
        <p:grpSpPr>
          <a:xfrm>
            <a:off x="196733" y="11705402"/>
            <a:ext cx="24512885" cy="1869765"/>
            <a:chOff x="0" y="-37630"/>
            <a:chExt cx="24512884" cy="1869763"/>
          </a:xfrm>
        </p:grpSpPr>
        <p:sp>
          <p:nvSpPr>
            <p:cNvPr id="770" name="Shape 770"/>
            <p:cNvSpPr/>
            <p:nvPr/>
          </p:nvSpPr>
          <p:spPr>
            <a:xfrm>
              <a:off x="20128718" y="546413"/>
              <a:ext cx="4384168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alain@etributravel.com</a:t>
              </a:r>
            </a:p>
          </p:txBody>
        </p:sp>
        <p:sp>
          <p:nvSpPr>
            <p:cNvPr id="771" name="Shape 771"/>
            <p:cNvSpPr/>
            <p:nvPr/>
          </p:nvSpPr>
          <p:spPr>
            <a:xfrm>
              <a:off x="0" y="202009"/>
              <a:ext cx="24384001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774" name="Group 774"/>
            <p:cNvGrpSpPr/>
            <p:nvPr/>
          </p:nvGrpSpPr>
          <p:grpSpPr>
            <a:xfrm>
              <a:off x="133689" y="289054"/>
              <a:ext cx="3838773" cy="1077853"/>
              <a:chOff x="0" y="0"/>
              <a:chExt cx="3838772" cy="1077851"/>
            </a:xfrm>
          </p:grpSpPr>
          <p:sp>
            <p:nvSpPr>
              <p:cNvPr id="772" name="Shape 772"/>
              <p:cNvSpPr/>
              <p:nvPr/>
            </p:nvSpPr>
            <p:spPr>
              <a:xfrm>
                <a:off x="1233011" y="257358"/>
                <a:ext cx="2605762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457200">
                  <a:lnSpc>
                    <a:spcPct val="80000"/>
                  </a:lnSpc>
                  <a:spcBef>
                    <a:spcPts val="1500"/>
                  </a:spcBef>
                  <a:defRPr sz="3200" spc="-32">
                    <a:solidFill>
                      <a:srgbClr val="42556B"/>
                    </a:solidFill>
                    <a:latin typeface="+mn-lt"/>
                    <a:ea typeface="+mn-ea"/>
                    <a:cs typeface="+mn-cs"/>
                    <a:sym typeface="Avenir Next Demi Bold"/>
                  </a:defRPr>
                </a:lvl1pPr>
              </a:lstStyle>
              <a:p>
                <a:r>
                  <a:t>@etributravel</a:t>
                </a:r>
              </a:p>
            </p:txBody>
          </p:sp>
          <p:pic>
            <p:nvPicPr>
              <p:cNvPr id="773" name="23267-2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77852" cy="1077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5" name="349390-20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476238" y="-37631"/>
              <a:ext cx="1869765" cy="1869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28803-20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3668" y="273014"/>
              <a:ext cx="1248473" cy="1248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8" name="Shape 778"/>
          <p:cNvSpPr/>
          <p:nvPr/>
        </p:nvSpPr>
        <p:spPr>
          <a:xfrm>
            <a:off x="9999916" y="12289446"/>
            <a:ext cx="6577915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www.nuevomercadeoturistico.com</a:t>
            </a:r>
          </a:p>
        </p:txBody>
      </p:sp>
      <p:pic>
        <p:nvPicPr>
          <p:cNvPr id="779" name="Capture d’écran 2016-05-24 à 08.00.0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98517" y="2654984"/>
            <a:ext cx="15153183" cy="8580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Mackbook-Air11.pn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t="370" b="370"/>
          <a:stretch>
            <a:fillRect/>
          </a:stretch>
        </p:blipFill>
        <p:spPr>
          <a:xfrm>
            <a:off x="2073450" y="2782322"/>
            <a:ext cx="19232003" cy="11251153"/>
          </a:xfrm>
          <a:prstGeom prst="rect">
            <a:avLst/>
          </a:prstGeom>
        </p:spPr>
      </p:pic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xfrm>
            <a:off x="22150957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4728854" y="822520"/>
            <a:ext cx="15591709" cy="1246012"/>
          </a:xfrm>
          <a:prstGeom prst="rect">
            <a:avLst/>
          </a:prstGeom>
        </p:spPr>
        <p:txBody>
          <a:bodyPr>
            <a:noAutofit/>
          </a:bodyPr>
          <a:lstStyle>
            <a:lvl1pPr defTabSz="288036">
              <a:spcBef>
                <a:spcPts val="900"/>
              </a:spcBef>
              <a:defRPr sz="6300" spc="-63"/>
            </a:lvl1pPr>
          </a:lstStyle>
          <a:p>
            <a:r>
              <a:rPr sz="9600" dirty="0"/>
              <a:t>Qué cambio en turismo? </a:t>
            </a:r>
          </a:p>
        </p:txBody>
      </p:sp>
      <p:grpSp>
        <p:nvGrpSpPr>
          <p:cNvPr id="269" name="Group 269"/>
          <p:cNvGrpSpPr/>
          <p:nvPr/>
        </p:nvGrpSpPr>
        <p:grpSpPr>
          <a:xfrm>
            <a:off x="5970642" y="4109309"/>
            <a:ext cx="10575428" cy="7701183"/>
            <a:chOff x="525545" y="0"/>
            <a:chExt cx="10575427" cy="7701181"/>
          </a:xfrm>
        </p:grpSpPr>
        <p:sp>
          <p:nvSpPr>
            <p:cNvPr id="257" name="Shape 257"/>
            <p:cNvSpPr/>
            <p:nvPr/>
          </p:nvSpPr>
          <p:spPr>
            <a:xfrm>
              <a:off x="1315228" y="6807899"/>
              <a:ext cx="8078016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 flipV="1">
              <a:off x="1315228" y="872847"/>
              <a:ext cx="1" cy="5950996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 rot="16200000">
              <a:off x="-390790" y="3513383"/>
              <a:ext cx="2502594" cy="669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Cambios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4296612" y="7031259"/>
              <a:ext cx="1496532" cy="669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Tiempo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1305681" y="1070046"/>
              <a:ext cx="4666147" cy="54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621" y="20279"/>
                    <a:pt x="20821" y="1307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340476" y="3229885"/>
              <a:ext cx="6446203" cy="335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472" y="20472"/>
                    <a:pt x="15672" y="13272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291233" y="4450365"/>
              <a:ext cx="6591905" cy="211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3" extrusionOk="0">
                  <a:moveTo>
                    <a:pt x="0" y="21098"/>
                  </a:moveTo>
                  <a:cubicBezTo>
                    <a:pt x="8214" y="21600"/>
                    <a:pt x="15414" y="1456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439135" y="5749981"/>
              <a:ext cx="6430336" cy="81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21020"/>
                  </a:moveTo>
                  <a:cubicBezTo>
                    <a:pt x="7809" y="21600"/>
                    <a:pt x="15009" y="1459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4187066" y="0"/>
              <a:ext cx="3728300" cy="1138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000" b="1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Cambios tecnológicos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7841598" y="2577437"/>
              <a:ext cx="2881830" cy="1138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000" b="1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Cambios  sociales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7841598" y="3745198"/>
              <a:ext cx="3259376" cy="1138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000" b="1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Cambios Empresas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7916653" y="5136468"/>
              <a:ext cx="3099957" cy="1138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000" b="1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Cambios  políticos </a:t>
              </a:r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19602243" y="11335439"/>
            <a:ext cx="4332374" cy="1819840"/>
            <a:chOff x="0" y="0"/>
            <a:chExt cx="4332372" cy="1819839"/>
          </a:xfrm>
        </p:grpSpPr>
        <p:pic>
          <p:nvPicPr>
            <p:cNvPr id="270" name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19840" cy="1819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Shape 271"/>
            <p:cNvSpPr/>
            <p:nvPr/>
          </p:nvSpPr>
          <p:spPr>
            <a:xfrm>
              <a:off x="1468738" y="524362"/>
              <a:ext cx="2863635" cy="771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2875408" y="1093831"/>
            <a:ext cx="18633184" cy="2879202"/>
          </a:xfrm>
          <a:prstGeom prst="rect">
            <a:avLst/>
          </a:prstGeom>
        </p:spPr>
        <p:txBody>
          <a:bodyPr/>
          <a:lstStyle/>
          <a:p>
            <a:r>
              <a:t>Plan de presentación </a:t>
            </a:r>
          </a:p>
        </p:txBody>
      </p:sp>
      <p:sp>
        <p:nvSpPr>
          <p:cNvPr id="782" name="Shape 7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grpSp>
        <p:nvGrpSpPr>
          <p:cNvPr id="785" name="Group 785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783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4" name="Shape 78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786" name="Shape 786"/>
          <p:cNvSpPr/>
          <p:nvPr/>
        </p:nvSpPr>
        <p:spPr>
          <a:xfrm>
            <a:off x="7295905" y="3975101"/>
            <a:ext cx="13122181" cy="5196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Por qué un nuevo mercadeo turístico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Qué es el mercadeo 3.0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Ejemplos de mercadeo 3.0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10 trucos para empezar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Conclusión y preguntas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Taller</a:t>
            </a:r>
          </a:p>
        </p:txBody>
      </p:sp>
      <p:sp>
        <p:nvSpPr>
          <p:cNvPr id="8" name="Shape 285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30586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s-ES_tradnl" sz="8000" dirty="0" smtClean="0">
                <a:latin typeface="+mj-lt"/>
              </a:rPr>
              <a:t>Plan de presentación </a:t>
            </a:r>
            <a:endParaRPr sz="80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89" name="Shape 789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90" name="Shape 7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3637495" y="237317"/>
            <a:ext cx="15153183" cy="1947495"/>
          </a:xfrm>
          <a:prstGeom prst="rect">
            <a:avLst/>
          </a:prstGeom>
        </p:spPr>
        <p:txBody>
          <a:bodyPr/>
          <a:lstStyle/>
          <a:p>
            <a:r>
              <a:t>Experigrama</a:t>
            </a:r>
          </a:p>
        </p:txBody>
      </p:sp>
      <p:grpSp>
        <p:nvGrpSpPr>
          <p:cNvPr id="799" name="Group 799"/>
          <p:cNvGrpSpPr/>
          <p:nvPr/>
        </p:nvGrpSpPr>
        <p:grpSpPr>
          <a:xfrm>
            <a:off x="196733" y="11705401"/>
            <a:ext cx="24512886" cy="1869765"/>
            <a:chOff x="0" y="-37630"/>
            <a:chExt cx="24512885" cy="1869763"/>
          </a:xfrm>
        </p:grpSpPr>
        <p:sp>
          <p:nvSpPr>
            <p:cNvPr id="792" name="Shape 792"/>
            <p:cNvSpPr/>
            <p:nvPr/>
          </p:nvSpPr>
          <p:spPr>
            <a:xfrm>
              <a:off x="20128718" y="546413"/>
              <a:ext cx="4384168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alain@etributravel.com</a:t>
              </a:r>
            </a:p>
          </p:txBody>
        </p:sp>
        <p:sp>
          <p:nvSpPr>
            <p:cNvPr id="793" name="Shape 793"/>
            <p:cNvSpPr/>
            <p:nvPr/>
          </p:nvSpPr>
          <p:spPr>
            <a:xfrm>
              <a:off x="0" y="202009"/>
              <a:ext cx="24384001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796" name="Group 796"/>
            <p:cNvGrpSpPr/>
            <p:nvPr/>
          </p:nvGrpSpPr>
          <p:grpSpPr>
            <a:xfrm>
              <a:off x="133689" y="289054"/>
              <a:ext cx="3838773" cy="1077853"/>
              <a:chOff x="0" y="0"/>
              <a:chExt cx="3838772" cy="1077851"/>
            </a:xfrm>
          </p:grpSpPr>
          <p:sp>
            <p:nvSpPr>
              <p:cNvPr id="794" name="Shape 794"/>
              <p:cNvSpPr/>
              <p:nvPr/>
            </p:nvSpPr>
            <p:spPr>
              <a:xfrm>
                <a:off x="1233011" y="257358"/>
                <a:ext cx="2605762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457200">
                  <a:lnSpc>
                    <a:spcPct val="80000"/>
                  </a:lnSpc>
                  <a:spcBef>
                    <a:spcPts val="1500"/>
                  </a:spcBef>
                  <a:defRPr sz="3200" spc="-32">
                    <a:solidFill>
                      <a:srgbClr val="42556B"/>
                    </a:solidFill>
                    <a:latin typeface="+mn-lt"/>
                    <a:ea typeface="+mn-ea"/>
                    <a:cs typeface="+mn-cs"/>
                    <a:sym typeface="Avenir Next Demi Bold"/>
                  </a:defRPr>
                </a:lvl1pPr>
              </a:lstStyle>
              <a:p>
                <a:r>
                  <a:t>@etributravel</a:t>
                </a:r>
              </a:p>
            </p:txBody>
          </p:sp>
          <p:pic>
            <p:nvPicPr>
              <p:cNvPr id="795" name="23267-2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77852" cy="1077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97" name="349390-20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476238" y="-37631"/>
              <a:ext cx="1869765" cy="1869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28803-20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3668" y="273014"/>
              <a:ext cx="1248473" cy="1248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0" name="Shape 800"/>
          <p:cNvSpPr/>
          <p:nvPr/>
        </p:nvSpPr>
        <p:spPr>
          <a:xfrm>
            <a:off x="9999916" y="12289446"/>
            <a:ext cx="6577915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www.nuevomercadeoturistico.com</a:t>
            </a:r>
          </a:p>
        </p:txBody>
      </p:sp>
      <p:sp>
        <p:nvSpPr>
          <p:cNvPr id="801" name="Shape 801"/>
          <p:cNvSpPr/>
          <p:nvPr/>
        </p:nvSpPr>
        <p:spPr>
          <a:xfrm>
            <a:off x="5751570" y="2318141"/>
            <a:ext cx="11819637" cy="109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rPr>
              <a:t>Explicación actividad y metodología</a:t>
            </a:r>
            <a:r>
              <a:t> </a:t>
            </a:r>
          </a:p>
        </p:txBody>
      </p:sp>
      <p:grpSp>
        <p:nvGrpSpPr>
          <p:cNvPr id="804" name="Group 804"/>
          <p:cNvGrpSpPr/>
          <p:nvPr/>
        </p:nvGrpSpPr>
        <p:grpSpPr>
          <a:xfrm>
            <a:off x="7407553" y="3281540"/>
            <a:ext cx="8507672" cy="8609271"/>
            <a:chOff x="0" y="0"/>
            <a:chExt cx="8507670" cy="8609270"/>
          </a:xfrm>
        </p:grpSpPr>
        <p:pic>
          <p:nvPicPr>
            <p:cNvPr id="803" name="citacion prahalad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800" y="114300"/>
              <a:ext cx="8152071" cy="81520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2" name="Image 801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507671" cy="86092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422129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08" name="Shape 8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809" name="Shape 809"/>
          <p:cNvSpPr>
            <a:spLocks noGrp="1"/>
          </p:cNvSpPr>
          <p:nvPr>
            <p:ph type="title"/>
          </p:nvPr>
        </p:nvSpPr>
        <p:spPr>
          <a:xfrm>
            <a:off x="3505949" y="237317"/>
            <a:ext cx="15153183" cy="1947495"/>
          </a:xfrm>
          <a:prstGeom prst="rect">
            <a:avLst/>
          </a:prstGeom>
        </p:spPr>
        <p:txBody>
          <a:bodyPr/>
          <a:lstStyle>
            <a:lvl1pPr defTabSz="448055">
              <a:spcBef>
                <a:spcPts val="1400"/>
              </a:spcBef>
              <a:defRPr sz="9800" spc="-97"/>
            </a:lvl1pPr>
          </a:lstStyle>
          <a:p>
            <a:r>
              <a:t>Diagnostico mercadeo 3.0</a:t>
            </a:r>
          </a:p>
        </p:txBody>
      </p:sp>
      <p:grpSp>
        <p:nvGrpSpPr>
          <p:cNvPr id="817" name="Group 817"/>
          <p:cNvGrpSpPr/>
          <p:nvPr/>
        </p:nvGrpSpPr>
        <p:grpSpPr>
          <a:xfrm>
            <a:off x="196733" y="11705401"/>
            <a:ext cx="24512886" cy="1869765"/>
            <a:chOff x="0" y="-37630"/>
            <a:chExt cx="24512885" cy="1869763"/>
          </a:xfrm>
        </p:grpSpPr>
        <p:sp>
          <p:nvSpPr>
            <p:cNvPr id="810" name="Shape 810"/>
            <p:cNvSpPr/>
            <p:nvPr/>
          </p:nvSpPr>
          <p:spPr>
            <a:xfrm>
              <a:off x="20128718" y="546413"/>
              <a:ext cx="4384168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alain@etributravel.com</a:t>
              </a:r>
            </a:p>
          </p:txBody>
        </p:sp>
        <p:sp>
          <p:nvSpPr>
            <p:cNvPr id="811" name="Shape 811"/>
            <p:cNvSpPr/>
            <p:nvPr/>
          </p:nvSpPr>
          <p:spPr>
            <a:xfrm>
              <a:off x="0" y="202009"/>
              <a:ext cx="24384001" cy="1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814" name="Group 814"/>
            <p:cNvGrpSpPr/>
            <p:nvPr/>
          </p:nvGrpSpPr>
          <p:grpSpPr>
            <a:xfrm>
              <a:off x="133689" y="289054"/>
              <a:ext cx="3838773" cy="1077853"/>
              <a:chOff x="0" y="0"/>
              <a:chExt cx="3838772" cy="1077851"/>
            </a:xfrm>
          </p:grpSpPr>
          <p:sp>
            <p:nvSpPr>
              <p:cNvPr id="812" name="Shape 812"/>
              <p:cNvSpPr/>
              <p:nvPr/>
            </p:nvSpPr>
            <p:spPr>
              <a:xfrm>
                <a:off x="1233011" y="257358"/>
                <a:ext cx="2605762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457200">
                  <a:lnSpc>
                    <a:spcPct val="80000"/>
                  </a:lnSpc>
                  <a:spcBef>
                    <a:spcPts val="1500"/>
                  </a:spcBef>
                  <a:defRPr sz="3200" spc="-32">
                    <a:solidFill>
                      <a:srgbClr val="42556B"/>
                    </a:solidFill>
                    <a:latin typeface="+mn-lt"/>
                    <a:ea typeface="+mn-ea"/>
                    <a:cs typeface="+mn-cs"/>
                    <a:sym typeface="Avenir Next Demi Bold"/>
                  </a:defRPr>
                </a:lvl1pPr>
              </a:lstStyle>
              <a:p>
                <a:r>
                  <a:t>@etributravel</a:t>
                </a:r>
              </a:p>
            </p:txBody>
          </p:sp>
          <p:pic>
            <p:nvPicPr>
              <p:cNvPr id="813" name="23267-2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77852" cy="1077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15" name="349390-20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476238" y="-37631"/>
              <a:ext cx="1869765" cy="1869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6" name="28803-20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3668" y="273014"/>
              <a:ext cx="1248473" cy="1248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8" name="Shape 818"/>
          <p:cNvSpPr/>
          <p:nvPr/>
        </p:nvSpPr>
        <p:spPr>
          <a:xfrm>
            <a:off x="9999916" y="12289446"/>
            <a:ext cx="6577915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ct val="80000"/>
              </a:lnSpc>
              <a:spcBef>
                <a:spcPts val="1500"/>
              </a:spcBef>
              <a:defRPr sz="3200" spc="-32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www.nuevomercadeoturistico.com</a:t>
            </a:r>
          </a:p>
        </p:txBody>
      </p:sp>
      <p:sp>
        <p:nvSpPr>
          <p:cNvPr id="819" name="Shape 819"/>
          <p:cNvSpPr/>
          <p:nvPr/>
        </p:nvSpPr>
        <p:spPr>
          <a:xfrm>
            <a:off x="4999761" y="2425775"/>
            <a:ext cx="11819637" cy="109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rPr>
              <a:t>Explicación actividad y metodología</a:t>
            </a:r>
            <a:r>
              <a:t> </a:t>
            </a:r>
          </a:p>
        </p:txBody>
      </p:sp>
      <p:pic>
        <p:nvPicPr>
          <p:cNvPr id="820" name="Capture d’écran 2016-05-24 à 08.00.0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0592" y="4341450"/>
            <a:ext cx="11556449" cy="654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 descr="Unknow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642" y="5913315"/>
            <a:ext cx="4134797" cy="413479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body" idx="13"/>
          </p:nvPr>
        </p:nvSpPr>
        <p:spPr>
          <a:xfrm>
            <a:off x="0" y="-20497"/>
            <a:ext cx="24384000" cy="2530586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22144213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4225899" y="241153"/>
            <a:ext cx="13485902" cy="253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defTabSz="182880">
              <a:lnSpc>
                <a:spcPct val="60000"/>
              </a:lnSpc>
              <a:spcBef>
                <a:spcPts val="600"/>
              </a:spcBef>
              <a:defRPr sz="5040" spc="-50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FFFFFF"/>
                </a:solidFill>
              </a:rPr>
              <a:t>Hacia el mercadeo turístico 3.0</a:t>
            </a:r>
            <a:r>
              <a:rPr dirty="0"/>
              <a:t> </a:t>
            </a:r>
          </a:p>
          <a:p>
            <a:pPr defTabSz="182880">
              <a:lnSpc>
                <a:spcPct val="60000"/>
              </a:lnSpc>
              <a:spcBef>
                <a:spcPts val="600"/>
              </a:spcBef>
              <a:defRPr sz="5040" spc="-50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 dirty="0"/>
          </a:p>
          <a:p>
            <a:pPr defTabSz="182880">
              <a:lnSpc>
                <a:spcPct val="60000"/>
              </a:lnSpc>
              <a:spcBef>
                <a:spcPts val="600"/>
              </a:spcBef>
              <a:defRPr sz="5040" spc="-50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FFFFFF"/>
                </a:solidFill>
              </a:rPr>
              <a:t>El turista</a:t>
            </a:r>
            <a:r>
              <a:rPr dirty="0"/>
              <a:t> </a:t>
            </a:r>
          </a:p>
        </p:txBody>
      </p:sp>
      <p:grpSp>
        <p:nvGrpSpPr>
          <p:cNvPr id="291" name="Group 291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289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Shape 290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grpSp>
        <p:nvGrpSpPr>
          <p:cNvPr id="296" name="Group 296"/>
          <p:cNvGrpSpPr/>
          <p:nvPr/>
        </p:nvGrpSpPr>
        <p:grpSpPr>
          <a:xfrm>
            <a:off x="8290870" y="3421283"/>
            <a:ext cx="2703829" cy="2397961"/>
            <a:chOff x="-858918" y="170754"/>
            <a:chExt cx="2341275" cy="2399182"/>
          </a:xfrm>
        </p:grpSpPr>
        <p:grpSp>
          <p:nvGrpSpPr>
            <p:cNvPr id="294" name="Group 294"/>
            <p:cNvGrpSpPr/>
            <p:nvPr/>
          </p:nvGrpSpPr>
          <p:grpSpPr>
            <a:xfrm>
              <a:off x="-858919" y="170754"/>
              <a:ext cx="2341276" cy="2341276"/>
              <a:chOff x="0" y="0"/>
              <a:chExt cx="2341275" cy="2341275"/>
            </a:xfrm>
          </p:grpSpPr>
          <p:sp>
            <p:nvSpPr>
              <p:cNvPr id="292" name="Shape 292"/>
              <p:cNvSpPr/>
              <p:nvPr/>
            </p:nvSpPr>
            <p:spPr>
              <a:xfrm>
                <a:off x="0" y="0"/>
                <a:ext cx="2341276" cy="234127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680373" y="560368"/>
                <a:ext cx="1072769" cy="1070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19263" extrusionOk="0">
                    <a:moveTo>
                      <a:pt x="4750" y="1647"/>
                    </a:moveTo>
                    <a:cubicBezTo>
                      <a:pt x="6498" y="610"/>
                      <a:pt x="8611" y="-1"/>
                      <a:pt x="10868" y="0"/>
                    </a:cubicBezTo>
                    <a:cubicBezTo>
                      <a:pt x="14035" y="2"/>
                      <a:pt x="16998" y="1272"/>
                      <a:pt x="18993" y="3460"/>
                    </a:cubicBezTo>
                    <a:cubicBezTo>
                      <a:pt x="20629" y="5190"/>
                      <a:pt x="21525" y="7373"/>
                      <a:pt x="21521" y="9655"/>
                    </a:cubicBezTo>
                    <a:cubicBezTo>
                      <a:pt x="21514" y="13106"/>
                      <a:pt x="19507" y="16257"/>
                      <a:pt x="16231" y="18022"/>
                    </a:cubicBezTo>
                    <a:cubicBezTo>
                      <a:pt x="9037" y="21599"/>
                      <a:pt x="173" y="17027"/>
                      <a:pt x="2" y="9653"/>
                    </a:cubicBezTo>
                    <a:cubicBezTo>
                      <a:pt x="-75" y="6307"/>
                      <a:pt x="1837" y="3377"/>
                      <a:pt x="4750" y="1647"/>
                    </a:cubicBezTo>
                    <a:close/>
                    <a:moveTo>
                      <a:pt x="5848" y="2373"/>
                    </a:moveTo>
                    <a:cubicBezTo>
                      <a:pt x="5369" y="2637"/>
                      <a:pt x="4918" y="2940"/>
                      <a:pt x="4502" y="3280"/>
                    </a:cubicBezTo>
                    <a:cubicBezTo>
                      <a:pt x="4787" y="3447"/>
                      <a:pt x="5080" y="3603"/>
                      <a:pt x="5380" y="3747"/>
                    </a:cubicBezTo>
                    <a:cubicBezTo>
                      <a:pt x="5681" y="3891"/>
                      <a:pt x="5989" y="4023"/>
                      <a:pt x="6302" y="4143"/>
                    </a:cubicBezTo>
                    <a:cubicBezTo>
                      <a:pt x="6449" y="3726"/>
                      <a:pt x="6611" y="3313"/>
                      <a:pt x="6786" y="2906"/>
                    </a:cubicBezTo>
                    <a:cubicBezTo>
                      <a:pt x="6960" y="2501"/>
                      <a:pt x="7148" y="2102"/>
                      <a:pt x="7350" y="1708"/>
                    </a:cubicBezTo>
                    <a:cubicBezTo>
                      <a:pt x="6827" y="1887"/>
                      <a:pt x="6325" y="2110"/>
                      <a:pt x="5848" y="2373"/>
                    </a:cubicBezTo>
                    <a:close/>
                    <a:moveTo>
                      <a:pt x="8944" y="1271"/>
                    </a:moveTo>
                    <a:cubicBezTo>
                      <a:pt x="8630" y="1787"/>
                      <a:pt x="8346" y="2318"/>
                      <a:pt x="8092" y="2860"/>
                    </a:cubicBezTo>
                    <a:cubicBezTo>
                      <a:pt x="7839" y="3402"/>
                      <a:pt x="7617" y="3954"/>
                      <a:pt x="7426" y="4515"/>
                    </a:cubicBezTo>
                    <a:cubicBezTo>
                      <a:pt x="7887" y="4644"/>
                      <a:pt x="8357" y="4746"/>
                      <a:pt x="8832" y="4822"/>
                    </a:cubicBezTo>
                    <a:cubicBezTo>
                      <a:pt x="9305" y="4898"/>
                      <a:pt x="9783" y="4948"/>
                      <a:pt x="10263" y="4971"/>
                    </a:cubicBezTo>
                    <a:lnTo>
                      <a:pt x="10271" y="1118"/>
                    </a:lnTo>
                    <a:cubicBezTo>
                      <a:pt x="10047" y="1129"/>
                      <a:pt x="9824" y="1147"/>
                      <a:pt x="9602" y="1173"/>
                    </a:cubicBezTo>
                    <a:cubicBezTo>
                      <a:pt x="9382" y="1198"/>
                      <a:pt x="9162" y="1231"/>
                      <a:pt x="8944" y="1271"/>
                    </a:cubicBezTo>
                    <a:close/>
                    <a:moveTo>
                      <a:pt x="3547" y="4065"/>
                    </a:moveTo>
                    <a:cubicBezTo>
                      <a:pt x="2861" y="4776"/>
                      <a:pt x="2316" y="5572"/>
                      <a:pt x="1927" y="6424"/>
                    </a:cubicBezTo>
                    <a:cubicBezTo>
                      <a:pt x="1537" y="7280"/>
                      <a:pt x="1305" y="8175"/>
                      <a:pt x="1239" y="9109"/>
                    </a:cubicBezTo>
                    <a:lnTo>
                      <a:pt x="5376" y="9119"/>
                    </a:lnTo>
                    <a:cubicBezTo>
                      <a:pt x="5396" y="8460"/>
                      <a:pt x="5455" y="7804"/>
                      <a:pt x="5552" y="7151"/>
                    </a:cubicBezTo>
                    <a:cubicBezTo>
                      <a:pt x="5649" y="6504"/>
                      <a:pt x="5783" y="5862"/>
                      <a:pt x="5955" y="5228"/>
                    </a:cubicBezTo>
                    <a:cubicBezTo>
                      <a:pt x="5532" y="5074"/>
                      <a:pt x="5119" y="4899"/>
                      <a:pt x="4717" y="4705"/>
                    </a:cubicBezTo>
                    <a:cubicBezTo>
                      <a:pt x="4314" y="4511"/>
                      <a:pt x="3924" y="4297"/>
                      <a:pt x="3547" y="4065"/>
                    </a:cubicBezTo>
                    <a:close/>
                    <a:moveTo>
                      <a:pt x="11474" y="1110"/>
                    </a:moveTo>
                    <a:lnTo>
                      <a:pt x="11466" y="4963"/>
                    </a:lnTo>
                    <a:cubicBezTo>
                      <a:pt x="11913" y="4940"/>
                      <a:pt x="12359" y="4893"/>
                      <a:pt x="12800" y="4822"/>
                    </a:cubicBezTo>
                    <a:cubicBezTo>
                      <a:pt x="13238" y="4751"/>
                      <a:pt x="13671" y="4657"/>
                      <a:pt x="14096" y="4539"/>
                    </a:cubicBezTo>
                    <a:cubicBezTo>
                      <a:pt x="13904" y="3966"/>
                      <a:pt x="13680" y="3402"/>
                      <a:pt x="13424" y="2850"/>
                    </a:cubicBezTo>
                    <a:cubicBezTo>
                      <a:pt x="13167" y="2296"/>
                      <a:pt x="12878" y="1754"/>
                      <a:pt x="12559" y="1227"/>
                    </a:cubicBezTo>
                    <a:cubicBezTo>
                      <a:pt x="12376" y="1200"/>
                      <a:pt x="12193" y="1176"/>
                      <a:pt x="12009" y="1156"/>
                    </a:cubicBezTo>
                    <a:cubicBezTo>
                      <a:pt x="11831" y="1137"/>
                      <a:pt x="11652" y="1122"/>
                      <a:pt x="11474" y="1110"/>
                    </a:cubicBezTo>
                    <a:close/>
                    <a:moveTo>
                      <a:pt x="14125" y="1613"/>
                    </a:moveTo>
                    <a:cubicBezTo>
                      <a:pt x="14346" y="2024"/>
                      <a:pt x="14549" y="2442"/>
                      <a:pt x="14733" y="2867"/>
                    </a:cubicBezTo>
                    <a:cubicBezTo>
                      <a:pt x="14920" y="3297"/>
                      <a:pt x="15087" y="3734"/>
                      <a:pt x="15234" y="4177"/>
                    </a:cubicBezTo>
                    <a:cubicBezTo>
                      <a:pt x="15574" y="4044"/>
                      <a:pt x="15907" y="3898"/>
                      <a:pt x="16233" y="3740"/>
                    </a:cubicBezTo>
                    <a:cubicBezTo>
                      <a:pt x="16554" y="3584"/>
                      <a:pt x="16867" y="3417"/>
                      <a:pt x="17172" y="3238"/>
                    </a:cubicBezTo>
                    <a:cubicBezTo>
                      <a:pt x="16728" y="2879"/>
                      <a:pt x="16245" y="2560"/>
                      <a:pt x="15730" y="2286"/>
                    </a:cubicBezTo>
                    <a:cubicBezTo>
                      <a:pt x="15221" y="2015"/>
                      <a:pt x="14683" y="1790"/>
                      <a:pt x="14125" y="1613"/>
                    </a:cubicBezTo>
                    <a:close/>
                    <a:moveTo>
                      <a:pt x="7106" y="5587"/>
                    </a:moveTo>
                    <a:cubicBezTo>
                      <a:pt x="6959" y="6165"/>
                      <a:pt x="6842" y="6750"/>
                      <a:pt x="6754" y="7338"/>
                    </a:cubicBezTo>
                    <a:cubicBezTo>
                      <a:pt x="6666" y="7926"/>
                      <a:pt x="6608" y="8517"/>
                      <a:pt x="6579" y="9110"/>
                    </a:cubicBezTo>
                    <a:lnTo>
                      <a:pt x="10260" y="9113"/>
                    </a:lnTo>
                    <a:lnTo>
                      <a:pt x="10258" y="6057"/>
                    </a:lnTo>
                    <a:cubicBezTo>
                      <a:pt x="9725" y="6038"/>
                      <a:pt x="9194" y="5989"/>
                      <a:pt x="8667" y="5911"/>
                    </a:cubicBezTo>
                    <a:cubicBezTo>
                      <a:pt x="8140" y="5832"/>
                      <a:pt x="7618" y="5724"/>
                      <a:pt x="7106" y="5587"/>
                    </a:cubicBezTo>
                    <a:close/>
                    <a:moveTo>
                      <a:pt x="1235" y="10195"/>
                    </a:moveTo>
                    <a:cubicBezTo>
                      <a:pt x="1302" y="11122"/>
                      <a:pt x="1539" y="12041"/>
                      <a:pt x="1927" y="12894"/>
                    </a:cubicBezTo>
                    <a:cubicBezTo>
                      <a:pt x="2314" y="13746"/>
                      <a:pt x="2854" y="14549"/>
                      <a:pt x="3541" y="15260"/>
                    </a:cubicBezTo>
                    <a:cubicBezTo>
                      <a:pt x="3814" y="15088"/>
                      <a:pt x="4095" y="14926"/>
                      <a:pt x="4383" y="14776"/>
                    </a:cubicBezTo>
                    <a:cubicBezTo>
                      <a:pt x="4889" y="14511"/>
                      <a:pt x="5416" y="14282"/>
                      <a:pt x="5960" y="14088"/>
                    </a:cubicBezTo>
                    <a:cubicBezTo>
                      <a:pt x="5784" y="13455"/>
                      <a:pt x="5648" y="12813"/>
                      <a:pt x="5552" y="12165"/>
                    </a:cubicBezTo>
                    <a:cubicBezTo>
                      <a:pt x="5455" y="11513"/>
                      <a:pt x="5399" y="10856"/>
                      <a:pt x="5385" y="10197"/>
                    </a:cubicBezTo>
                    <a:lnTo>
                      <a:pt x="1235" y="10195"/>
                    </a:lnTo>
                    <a:close/>
                    <a:moveTo>
                      <a:pt x="11461" y="6049"/>
                    </a:moveTo>
                    <a:lnTo>
                      <a:pt x="11471" y="9117"/>
                    </a:lnTo>
                    <a:lnTo>
                      <a:pt x="14948" y="9112"/>
                    </a:lnTo>
                    <a:cubicBezTo>
                      <a:pt x="14929" y="8523"/>
                      <a:pt x="14875" y="7935"/>
                      <a:pt x="14788" y="7351"/>
                    </a:cubicBezTo>
                    <a:cubicBezTo>
                      <a:pt x="14701" y="6766"/>
                      <a:pt x="14581" y="6186"/>
                      <a:pt x="14427" y="5613"/>
                    </a:cubicBezTo>
                    <a:cubicBezTo>
                      <a:pt x="13943" y="5735"/>
                      <a:pt x="13452" y="5833"/>
                      <a:pt x="12956" y="5906"/>
                    </a:cubicBezTo>
                    <a:cubicBezTo>
                      <a:pt x="12461" y="5978"/>
                      <a:pt x="11962" y="6026"/>
                      <a:pt x="11461" y="6049"/>
                    </a:cubicBezTo>
                    <a:close/>
                    <a:moveTo>
                      <a:pt x="15572" y="5263"/>
                    </a:moveTo>
                    <a:cubicBezTo>
                      <a:pt x="15742" y="5893"/>
                      <a:pt x="15875" y="6531"/>
                      <a:pt x="15973" y="7174"/>
                    </a:cubicBezTo>
                    <a:cubicBezTo>
                      <a:pt x="16071" y="7818"/>
                      <a:pt x="16134" y="8466"/>
                      <a:pt x="16159" y="9115"/>
                    </a:cubicBezTo>
                    <a:lnTo>
                      <a:pt x="20288" y="9113"/>
                    </a:lnTo>
                    <a:cubicBezTo>
                      <a:pt x="20222" y="8187"/>
                      <a:pt x="19998" y="7291"/>
                      <a:pt x="19612" y="6438"/>
                    </a:cubicBezTo>
                    <a:cubicBezTo>
                      <a:pt x="19229" y="5593"/>
                      <a:pt x="18689" y="4803"/>
                      <a:pt x="18014" y="4096"/>
                    </a:cubicBezTo>
                    <a:cubicBezTo>
                      <a:pt x="17761" y="4249"/>
                      <a:pt x="17515" y="4404"/>
                      <a:pt x="17252" y="4539"/>
                    </a:cubicBezTo>
                    <a:cubicBezTo>
                      <a:pt x="16981" y="4678"/>
                      <a:pt x="16700" y="4803"/>
                      <a:pt x="16417" y="4922"/>
                    </a:cubicBezTo>
                    <a:cubicBezTo>
                      <a:pt x="16138" y="5041"/>
                      <a:pt x="15856" y="5154"/>
                      <a:pt x="15572" y="5263"/>
                    </a:cubicBezTo>
                    <a:close/>
                    <a:moveTo>
                      <a:pt x="6575" y="10196"/>
                    </a:moveTo>
                    <a:cubicBezTo>
                      <a:pt x="6603" y="10793"/>
                      <a:pt x="6661" y="11389"/>
                      <a:pt x="6750" y="11981"/>
                    </a:cubicBezTo>
                    <a:cubicBezTo>
                      <a:pt x="6839" y="12572"/>
                      <a:pt x="6957" y="13158"/>
                      <a:pt x="7106" y="13738"/>
                    </a:cubicBezTo>
                    <a:cubicBezTo>
                      <a:pt x="7614" y="13596"/>
                      <a:pt x="8133" y="13484"/>
                      <a:pt x="8658" y="13404"/>
                    </a:cubicBezTo>
                    <a:cubicBezTo>
                      <a:pt x="9187" y="13322"/>
                      <a:pt x="9721" y="13272"/>
                      <a:pt x="10257" y="13255"/>
                    </a:cubicBezTo>
                    <a:lnTo>
                      <a:pt x="10256" y="10199"/>
                    </a:lnTo>
                    <a:lnTo>
                      <a:pt x="6575" y="10196"/>
                    </a:lnTo>
                    <a:close/>
                    <a:moveTo>
                      <a:pt x="11466" y="10203"/>
                    </a:moveTo>
                    <a:lnTo>
                      <a:pt x="11468" y="13259"/>
                    </a:lnTo>
                    <a:cubicBezTo>
                      <a:pt x="11971" y="13280"/>
                      <a:pt x="12472" y="13329"/>
                      <a:pt x="12968" y="13404"/>
                    </a:cubicBezTo>
                    <a:cubicBezTo>
                      <a:pt x="13459" y="13478"/>
                      <a:pt x="13945" y="13577"/>
                      <a:pt x="14423" y="13702"/>
                    </a:cubicBezTo>
                    <a:cubicBezTo>
                      <a:pt x="14575" y="13128"/>
                      <a:pt x="14695" y="12548"/>
                      <a:pt x="14782" y="11963"/>
                    </a:cubicBezTo>
                    <a:cubicBezTo>
                      <a:pt x="14870" y="11377"/>
                      <a:pt x="14923" y="10788"/>
                      <a:pt x="14944" y="10197"/>
                    </a:cubicBezTo>
                    <a:lnTo>
                      <a:pt x="11466" y="10203"/>
                    </a:lnTo>
                    <a:close/>
                    <a:moveTo>
                      <a:pt x="5381" y="15569"/>
                    </a:moveTo>
                    <a:cubicBezTo>
                      <a:pt x="5082" y="15713"/>
                      <a:pt x="4792" y="15869"/>
                      <a:pt x="4509" y="16036"/>
                    </a:cubicBezTo>
                    <a:cubicBezTo>
                      <a:pt x="4926" y="16380"/>
                      <a:pt x="5377" y="16688"/>
                      <a:pt x="5858" y="16955"/>
                    </a:cubicBezTo>
                    <a:cubicBezTo>
                      <a:pt x="6332" y="17219"/>
                      <a:pt x="6832" y="17442"/>
                      <a:pt x="7352" y="17622"/>
                    </a:cubicBezTo>
                    <a:cubicBezTo>
                      <a:pt x="7142" y="17227"/>
                      <a:pt x="6950" y="16825"/>
                      <a:pt x="6774" y="16417"/>
                    </a:cubicBezTo>
                    <a:cubicBezTo>
                      <a:pt x="6598" y="16008"/>
                      <a:pt x="6440" y="15594"/>
                      <a:pt x="6299" y="15175"/>
                    </a:cubicBezTo>
                    <a:cubicBezTo>
                      <a:pt x="5986" y="15293"/>
                      <a:pt x="5680" y="15425"/>
                      <a:pt x="5381" y="15569"/>
                    </a:cubicBezTo>
                    <a:close/>
                    <a:moveTo>
                      <a:pt x="16155" y="10201"/>
                    </a:moveTo>
                    <a:cubicBezTo>
                      <a:pt x="16133" y="10849"/>
                      <a:pt x="16073" y="11495"/>
                      <a:pt x="15977" y="12137"/>
                    </a:cubicBezTo>
                    <a:cubicBezTo>
                      <a:pt x="15879" y="12784"/>
                      <a:pt x="15745" y="13426"/>
                      <a:pt x="15574" y="14060"/>
                    </a:cubicBezTo>
                    <a:cubicBezTo>
                      <a:pt x="16001" y="14211"/>
                      <a:pt x="16419" y="14384"/>
                      <a:pt x="16826" y="14577"/>
                    </a:cubicBezTo>
                    <a:cubicBezTo>
                      <a:pt x="17236" y="14771"/>
                      <a:pt x="17633" y="14987"/>
                      <a:pt x="18016" y="15222"/>
                    </a:cubicBezTo>
                    <a:cubicBezTo>
                      <a:pt x="18694" y="14513"/>
                      <a:pt x="19224" y="13731"/>
                      <a:pt x="19609" y="12877"/>
                    </a:cubicBezTo>
                    <a:cubicBezTo>
                      <a:pt x="19994" y="12023"/>
                      <a:pt x="20222" y="11118"/>
                      <a:pt x="20283" y="10199"/>
                    </a:cubicBezTo>
                    <a:lnTo>
                      <a:pt x="16155" y="10201"/>
                    </a:lnTo>
                    <a:close/>
                    <a:moveTo>
                      <a:pt x="7429" y="14800"/>
                    </a:moveTo>
                    <a:cubicBezTo>
                      <a:pt x="7620" y="15363"/>
                      <a:pt x="7844" y="15916"/>
                      <a:pt x="8099" y="16458"/>
                    </a:cubicBezTo>
                    <a:cubicBezTo>
                      <a:pt x="8356" y="17002"/>
                      <a:pt x="8644" y="17533"/>
                      <a:pt x="8962" y="18050"/>
                    </a:cubicBezTo>
                    <a:cubicBezTo>
                      <a:pt x="9173" y="18086"/>
                      <a:pt x="9385" y="18116"/>
                      <a:pt x="9598" y="18141"/>
                    </a:cubicBezTo>
                    <a:cubicBezTo>
                      <a:pt x="9820" y="18167"/>
                      <a:pt x="10043" y="18186"/>
                      <a:pt x="10266" y="18199"/>
                    </a:cubicBezTo>
                    <a:lnTo>
                      <a:pt x="10261" y="14353"/>
                    </a:lnTo>
                    <a:cubicBezTo>
                      <a:pt x="9783" y="14371"/>
                      <a:pt x="9307" y="14418"/>
                      <a:pt x="8836" y="14492"/>
                    </a:cubicBezTo>
                    <a:cubicBezTo>
                      <a:pt x="8360" y="14567"/>
                      <a:pt x="7890" y="14670"/>
                      <a:pt x="7429" y="14800"/>
                    </a:cubicBezTo>
                    <a:close/>
                    <a:moveTo>
                      <a:pt x="11472" y="14357"/>
                    </a:moveTo>
                    <a:lnTo>
                      <a:pt x="11464" y="18210"/>
                    </a:lnTo>
                    <a:cubicBezTo>
                      <a:pt x="11645" y="18195"/>
                      <a:pt x="11825" y="18177"/>
                      <a:pt x="12006" y="18156"/>
                    </a:cubicBezTo>
                    <a:cubicBezTo>
                      <a:pt x="12189" y="18134"/>
                      <a:pt x="12372" y="18110"/>
                      <a:pt x="12554" y="18082"/>
                    </a:cubicBezTo>
                    <a:cubicBezTo>
                      <a:pt x="12876" y="17558"/>
                      <a:pt x="13167" y="17018"/>
                      <a:pt x="13425" y="16466"/>
                    </a:cubicBezTo>
                    <a:cubicBezTo>
                      <a:pt x="13684" y="15913"/>
                      <a:pt x="13910" y="15348"/>
                      <a:pt x="14103" y="14773"/>
                    </a:cubicBezTo>
                    <a:cubicBezTo>
                      <a:pt x="13676" y="14656"/>
                      <a:pt x="13242" y="14562"/>
                      <a:pt x="12803" y="14492"/>
                    </a:cubicBezTo>
                    <a:cubicBezTo>
                      <a:pt x="12363" y="14422"/>
                      <a:pt x="11918" y="14377"/>
                      <a:pt x="11472" y="14357"/>
                    </a:cubicBezTo>
                    <a:close/>
                    <a:moveTo>
                      <a:pt x="15240" y="15139"/>
                    </a:moveTo>
                    <a:cubicBezTo>
                      <a:pt x="15090" y="15576"/>
                      <a:pt x="14923" y="16007"/>
                      <a:pt x="14739" y="16433"/>
                    </a:cubicBezTo>
                    <a:cubicBezTo>
                      <a:pt x="14553" y="16863"/>
                      <a:pt x="14350" y="17286"/>
                      <a:pt x="14131" y="17702"/>
                    </a:cubicBezTo>
                    <a:cubicBezTo>
                      <a:pt x="14647" y="17532"/>
                      <a:pt x="15145" y="17322"/>
                      <a:pt x="15621" y="17076"/>
                    </a:cubicBezTo>
                    <a:cubicBezTo>
                      <a:pt x="16176" y="16790"/>
                      <a:pt x="16697" y="16455"/>
                      <a:pt x="17178" y="16076"/>
                    </a:cubicBezTo>
                    <a:cubicBezTo>
                      <a:pt x="16873" y="15891"/>
                      <a:pt x="16558" y="15719"/>
                      <a:pt x="16234" y="15562"/>
                    </a:cubicBezTo>
                    <a:cubicBezTo>
                      <a:pt x="15911" y="15406"/>
                      <a:pt x="15579" y="15265"/>
                      <a:pt x="15240" y="15139"/>
                    </a:cubicBezTo>
                    <a:close/>
                  </a:path>
                </a:pathLst>
              </a:cu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</p:grpSp>
        <p:sp>
          <p:nvSpPr>
            <p:cNvPr id="295" name="Shape 295"/>
            <p:cNvSpPr/>
            <p:nvPr/>
          </p:nvSpPr>
          <p:spPr>
            <a:xfrm>
              <a:off x="-422004" y="1959665"/>
              <a:ext cx="1467444" cy="610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500"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Web 1.0</a:t>
              </a:r>
            </a:p>
          </p:txBody>
        </p:sp>
      </p:grpSp>
      <p:grpSp>
        <p:nvGrpSpPr>
          <p:cNvPr id="299" name="Group 299"/>
          <p:cNvGrpSpPr/>
          <p:nvPr/>
        </p:nvGrpSpPr>
        <p:grpSpPr>
          <a:xfrm>
            <a:off x="16253339" y="3967506"/>
            <a:ext cx="1376508" cy="1961780"/>
            <a:chOff x="12889" y="152400"/>
            <a:chExt cx="1376506" cy="1961778"/>
          </a:xfrm>
        </p:grpSpPr>
        <p:sp>
          <p:nvSpPr>
            <p:cNvPr id="297" name="Shape 297"/>
            <p:cNvSpPr/>
            <p:nvPr/>
          </p:nvSpPr>
          <p:spPr>
            <a:xfrm>
              <a:off x="383595" y="152400"/>
              <a:ext cx="635093" cy="122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96" y="4104"/>
                  </a:moveTo>
                  <a:lnTo>
                    <a:pt x="2804" y="4104"/>
                  </a:lnTo>
                  <a:lnTo>
                    <a:pt x="2804" y="17604"/>
                  </a:lnTo>
                  <a:lnTo>
                    <a:pt x="18796" y="17604"/>
                  </a:lnTo>
                  <a:cubicBezTo>
                    <a:pt x="18796" y="17604"/>
                    <a:pt x="18796" y="4104"/>
                    <a:pt x="18796" y="4104"/>
                  </a:cubicBezTo>
                  <a:close/>
                  <a:moveTo>
                    <a:pt x="14045" y="2025"/>
                  </a:moveTo>
                  <a:lnTo>
                    <a:pt x="7555" y="2025"/>
                  </a:lnTo>
                  <a:cubicBezTo>
                    <a:pt x="7196" y="2025"/>
                    <a:pt x="6906" y="2176"/>
                    <a:pt x="6906" y="2363"/>
                  </a:cubicBezTo>
                  <a:cubicBezTo>
                    <a:pt x="6906" y="2549"/>
                    <a:pt x="7196" y="2700"/>
                    <a:pt x="7555" y="2700"/>
                  </a:cubicBezTo>
                  <a:lnTo>
                    <a:pt x="14045" y="2700"/>
                  </a:lnTo>
                  <a:cubicBezTo>
                    <a:pt x="14404" y="2700"/>
                    <a:pt x="14694" y="2549"/>
                    <a:pt x="14694" y="2363"/>
                  </a:cubicBezTo>
                  <a:cubicBezTo>
                    <a:pt x="14694" y="2176"/>
                    <a:pt x="14404" y="2025"/>
                    <a:pt x="14045" y="2025"/>
                  </a:cubicBezTo>
                  <a:close/>
                  <a:moveTo>
                    <a:pt x="10800" y="20250"/>
                  </a:moveTo>
                  <a:cubicBezTo>
                    <a:pt x="11875" y="20250"/>
                    <a:pt x="12747" y="19796"/>
                    <a:pt x="12747" y="19237"/>
                  </a:cubicBezTo>
                  <a:cubicBezTo>
                    <a:pt x="12747" y="18678"/>
                    <a:pt x="11875" y="18225"/>
                    <a:pt x="10800" y="18225"/>
                  </a:cubicBezTo>
                  <a:cubicBezTo>
                    <a:pt x="9725" y="18225"/>
                    <a:pt x="8853" y="18678"/>
                    <a:pt x="8853" y="19237"/>
                  </a:cubicBezTo>
                  <a:cubicBezTo>
                    <a:pt x="8853" y="19796"/>
                    <a:pt x="9725" y="20250"/>
                    <a:pt x="10800" y="20250"/>
                  </a:cubicBezTo>
                  <a:close/>
                  <a:moveTo>
                    <a:pt x="19004" y="21600"/>
                  </a:moveTo>
                  <a:lnTo>
                    <a:pt x="2596" y="21600"/>
                  </a:lnTo>
                  <a:cubicBezTo>
                    <a:pt x="1162" y="21600"/>
                    <a:pt x="0" y="20996"/>
                    <a:pt x="0" y="20250"/>
                  </a:cubicBezTo>
                  <a:lnTo>
                    <a:pt x="0" y="1350"/>
                  </a:lnTo>
                  <a:cubicBezTo>
                    <a:pt x="0" y="604"/>
                    <a:pt x="1162" y="0"/>
                    <a:pt x="2596" y="0"/>
                  </a:cubicBezTo>
                  <a:lnTo>
                    <a:pt x="19004" y="0"/>
                  </a:lnTo>
                  <a:cubicBezTo>
                    <a:pt x="20438" y="0"/>
                    <a:pt x="21600" y="604"/>
                    <a:pt x="21600" y="1350"/>
                  </a:cubicBezTo>
                  <a:lnTo>
                    <a:pt x="21600" y="20250"/>
                  </a:lnTo>
                  <a:cubicBezTo>
                    <a:pt x="21600" y="20996"/>
                    <a:pt x="20438" y="21600"/>
                    <a:pt x="19004" y="21600"/>
                  </a:cubicBez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2889" y="1453228"/>
              <a:ext cx="1376508" cy="660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500"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Mobile</a:t>
              </a:r>
            </a:p>
          </p:txBody>
        </p:sp>
      </p:grpSp>
      <p:grpSp>
        <p:nvGrpSpPr>
          <p:cNvPr id="302" name="Group 302"/>
          <p:cNvGrpSpPr/>
          <p:nvPr/>
        </p:nvGrpSpPr>
        <p:grpSpPr>
          <a:xfrm>
            <a:off x="13025980" y="3967506"/>
            <a:ext cx="1642908" cy="1923920"/>
            <a:chOff x="15042" y="298046"/>
            <a:chExt cx="1642907" cy="1923919"/>
          </a:xfrm>
        </p:grpSpPr>
        <p:pic>
          <p:nvPicPr>
            <p:cNvPr id="300" name="facebook_socia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6014" y="298046"/>
              <a:ext cx="1140964" cy="1155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Shape 301"/>
            <p:cNvSpPr/>
            <p:nvPr/>
          </p:nvSpPr>
          <p:spPr>
            <a:xfrm>
              <a:off x="15042" y="1538723"/>
              <a:ext cx="1642909" cy="683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500"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Web 2.0</a:t>
              </a:r>
            </a:p>
          </p:txBody>
        </p:sp>
      </p:grpSp>
      <p:sp>
        <p:nvSpPr>
          <p:cNvPr id="303" name="Shape 303"/>
          <p:cNvSpPr/>
          <p:nvPr/>
        </p:nvSpPr>
        <p:spPr>
          <a:xfrm>
            <a:off x="7232642" y="10032642"/>
            <a:ext cx="11707974" cy="1"/>
          </a:xfrm>
          <a:prstGeom prst="line">
            <a:avLst/>
          </a:prstGeom>
          <a:ln w="127000">
            <a:solidFill>
              <a:srgbClr val="4C5C69"/>
            </a:solidFill>
            <a:miter lim="400000"/>
            <a:headEnd type="oval"/>
            <a:tailEnd type="stealth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8001872" y="9142843"/>
            <a:ext cx="3001620" cy="75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2500" spc="-2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Personalización</a:t>
            </a:r>
          </a:p>
        </p:txBody>
      </p:sp>
      <p:sp>
        <p:nvSpPr>
          <p:cNvPr id="305" name="Shape 305"/>
          <p:cNvSpPr/>
          <p:nvPr/>
        </p:nvSpPr>
        <p:spPr>
          <a:xfrm>
            <a:off x="1505901" y="8471718"/>
            <a:ext cx="3718568" cy="75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3800" spc="-38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sz="4800" dirty="0"/>
              <a:t>Experiencia</a:t>
            </a:r>
          </a:p>
        </p:txBody>
      </p:sp>
      <p:sp>
        <p:nvSpPr>
          <p:cNvPr id="306" name="Shape 306"/>
          <p:cNvSpPr/>
          <p:nvPr/>
        </p:nvSpPr>
        <p:spPr>
          <a:xfrm>
            <a:off x="12908954" y="6970648"/>
            <a:ext cx="2283359" cy="75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2500" spc="-2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dirty="0"/>
              <a:t>Prosumidor</a:t>
            </a:r>
          </a:p>
        </p:txBody>
      </p:sp>
      <p:sp>
        <p:nvSpPr>
          <p:cNvPr id="307" name="Shape 307"/>
          <p:cNvSpPr/>
          <p:nvPr/>
        </p:nvSpPr>
        <p:spPr>
          <a:xfrm>
            <a:off x="16691376" y="9142843"/>
            <a:ext cx="1879510" cy="75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2500" spc="-2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Contexto</a:t>
            </a:r>
          </a:p>
        </p:txBody>
      </p:sp>
      <p:sp>
        <p:nvSpPr>
          <p:cNvPr id="308" name="Shape 308"/>
          <p:cNvSpPr/>
          <p:nvPr/>
        </p:nvSpPr>
        <p:spPr>
          <a:xfrm>
            <a:off x="7294983" y="7973460"/>
            <a:ext cx="11583292" cy="1"/>
          </a:xfrm>
          <a:prstGeom prst="line">
            <a:avLst/>
          </a:prstGeom>
          <a:ln w="127000">
            <a:solidFill>
              <a:srgbClr val="4C5C69"/>
            </a:solidFill>
            <a:miter lim="400000"/>
            <a:headEnd type="oval"/>
            <a:tailEnd type="stealth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8290870" y="6970648"/>
            <a:ext cx="2423623" cy="75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2500" spc="-2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dirty="0"/>
              <a:t>Consumidor</a:t>
            </a:r>
          </a:p>
        </p:txBody>
      </p:sp>
      <p:sp>
        <p:nvSpPr>
          <p:cNvPr id="310" name="Shape 310"/>
          <p:cNvSpPr/>
          <p:nvPr/>
        </p:nvSpPr>
        <p:spPr>
          <a:xfrm>
            <a:off x="12729000" y="9121896"/>
            <a:ext cx="2236867" cy="75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2500" spc="-2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Co-creación</a:t>
            </a:r>
          </a:p>
        </p:txBody>
      </p:sp>
      <p:pic>
        <p:nvPicPr>
          <p:cNvPr id="31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8652" y="4696050"/>
            <a:ext cx="3752376" cy="375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 flipV="1">
            <a:off x="11920768" y="3714591"/>
            <a:ext cx="1" cy="9386750"/>
          </a:xfrm>
          <a:prstGeom prst="line">
            <a:avLst/>
          </a:prstGeom>
          <a:ln w="38100">
            <a:solidFill>
              <a:srgbClr val="4C5C69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6" name="Accolades 35"/>
          <p:cNvSpPr/>
          <p:nvPr/>
        </p:nvSpPr>
        <p:spPr>
          <a:xfrm>
            <a:off x="19131594" y="6322667"/>
            <a:ext cx="5087545" cy="4135146"/>
          </a:xfrm>
          <a:prstGeom prst="bracePair">
            <a:avLst/>
          </a:prstGeom>
          <a:noFill/>
          <a:ln w="25400" cap="flat">
            <a:solidFill>
              <a:srgbClr val="4C5C6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0336419" y="7187306"/>
            <a:ext cx="2965554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Controlar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0661494" y="8543059"/>
            <a:ext cx="2696250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000" b="0" i="0" u="none" strike="noStrike" cap="none" spc="0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Co-</a:t>
            </a:r>
            <a:r>
              <a:rPr kumimoji="0" lang="fr-FR" sz="5000" b="0" i="0" u="none" strike="noStrike" cap="none" spc="0" normalizeH="0" baseline="0" dirty="0" err="1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crear</a:t>
            </a:r>
            <a:endParaRPr kumimoji="0" lang="fr-FR" sz="5000" b="0" i="0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30586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18" name="Shape 318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22144213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2864336" y="79371"/>
            <a:ext cx="17026592" cy="237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defTabSz="306324">
              <a:lnSpc>
                <a:spcPct val="60000"/>
              </a:lnSpc>
              <a:spcBef>
                <a:spcPts val="1000"/>
              </a:spcBef>
              <a:defRPr sz="7504" spc="-75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Hacia el mercadeo turístico 3.0 </a:t>
            </a:r>
          </a:p>
          <a:p>
            <a:pPr defTabSz="306324">
              <a:lnSpc>
                <a:spcPct val="60000"/>
              </a:lnSpc>
              <a:spcBef>
                <a:spcPts val="1000"/>
              </a:spcBef>
              <a:defRPr sz="7504" spc="-75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Las empresas </a:t>
            </a:r>
          </a:p>
        </p:txBody>
      </p:sp>
      <p:grpSp>
        <p:nvGrpSpPr>
          <p:cNvPr id="342" name="Group 342"/>
          <p:cNvGrpSpPr/>
          <p:nvPr/>
        </p:nvGrpSpPr>
        <p:grpSpPr>
          <a:xfrm>
            <a:off x="308848" y="4586325"/>
            <a:ext cx="19371340" cy="6813559"/>
            <a:chOff x="-38676" y="-1601565"/>
            <a:chExt cx="19371339" cy="6813558"/>
          </a:xfrm>
        </p:grpSpPr>
        <p:sp>
          <p:nvSpPr>
            <p:cNvPr id="321" name="Shape 321"/>
            <p:cNvSpPr/>
            <p:nvPr/>
          </p:nvSpPr>
          <p:spPr>
            <a:xfrm>
              <a:off x="8322536" y="-699085"/>
              <a:ext cx="3058093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8358087" y="-1601566"/>
              <a:ext cx="2796490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Oferta-demanda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12269465" y="-699085"/>
              <a:ext cx="7014254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13392159" y="-1601566"/>
              <a:ext cx="4578366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Forum interactivo</a:t>
              </a:r>
            </a:p>
          </p:txBody>
        </p:sp>
        <p:sp>
          <p:nvSpPr>
            <p:cNvPr id="325" name="Shape 325"/>
            <p:cNvSpPr/>
            <p:nvPr/>
          </p:nvSpPr>
          <p:spPr>
            <a:xfrm>
              <a:off x="8269999" y="3276084"/>
              <a:ext cx="3163165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8913054" y="2468475"/>
              <a:ext cx="1686557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Producto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12269465" y="3276084"/>
              <a:ext cx="7014254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13698703" y="2468475"/>
              <a:ext cx="1500858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Servicio 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8283860" y="1410895"/>
              <a:ext cx="3135445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8132036" y="592478"/>
              <a:ext cx="3248593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400" spc="-24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Centrado empresa</a:t>
              </a:r>
            </a:p>
          </p:txBody>
        </p:sp>
        <p:sp>
          <p:nvSpPr>
            <p:cNvPr id="331" name="Shape 331"/>
            <p:cNvSpPr/>
            <p:nvPr/>
          </p:nvSpPr>
          <p:spPr>
            <a:xfrm>
              <a:off x="12269465" y="1410895"/>
              <a:ext cx="7014254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3378146" y="592478"/>
              <a:ext cx="3175395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Centrado humano</a:t>
              </a:r>
            </a:p>
          </p:txBody>
        </p:sp>
        <p:sp>
          <p:nvSpPr>
            <p:cNvPr id="333" name="Shape 333"/>
            <p:cNvSpPr/>
            <p:nvPr/>
          </p:nvSpPr>
          <p:spPr>
            <a:xfrm>
              <a:off x="4423838" y="-1044642"/>
              <a:ext cx="2190306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Mercado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4423838" y="1065339"/>
              <a:ext cx="2190306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400" spc="-24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Mercadeo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8269999" y="4866436"/>
              <a:ext cx="3163165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9158429" y="3973328"/>
              <a:ext cx="1195807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B to C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12318410" y="4866436"/>
              <a:ext cx="7014254" cy="1"/>
            </a:xfrm>
            <a:prstGeom prst="line">
              <a:avLst/>
            </a:prstGeom>
            <a:noFill/>
            <a:ln w="127000" cap="flat">
              <a:solidFill>
                <a:srgbClr val="4C5C69"/>
              </a:solidFill>
              <a:prstDash val="solid"/>
              <a:miter lim="400000"/>
              <a:headEnd type="oval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3949773" y="3973328"/>
              <a:ext cx="3463139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C to C to C to B to C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4440129" y="4520880"/>
              <a:ext cx="2944624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Comunicación</a:t>
              </a:r>
            </a:p>
          </p:txBody>
        </p:sp>
        <p:pic>
          <p:nvPicPr>
            <p:cNvPr id="340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8677" y="605120"/>
              <a:ext cx="2944624" cy="2944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" name="Shape 341"/>
            <p:cNvSpPr/>
            <p:nvPr/>
          </p:nvSpPr>
          <p:spPr>
            <a:xfrm>
              <a:off x="4423978" y="2930527"/>
              <a:ext cx="2190306" cy="69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ct val="60000"/>
                </a:lnSpc>
                <a:spcBef>
                  <a:spcPts val="1500"/>
                </a:spcBef>
                <a:defRPr sz="2500" spc="-25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Lógica</a:t>
              </a:r>
            </a:p>
          </p:txBody>
        </p:sp>
      </p:grpSp>
      <p:grpSp>
        <p:nvGrpSpPr>
          <p:cNvPr id="345" name="Group 345"/>
          <p:cNvGrpSpPr/>
          <p:nvPr/>
        </p:nvGrpSpPr>
        <p:grpSpPr>
          <a:xfrm>
            <a:off x="18554452" y="12060038"/>
            <a:ext cx="3942238" cy="1655962"/>
            <a:chOff x="0" y="0"/>
            <a:chExt cx="3942237" cy="1655960"/>
          </a:xfrm>
        </p:grpSpPr>
        <p:pic>
          <p:nvPicPr>
            <p:cNvPr id="343" name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" name="Shape 34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346" name="Shape 346"/>
          <p:cNvSpPr/>
          <p:nvPr/>
        </p:nvSpPr>
        <p:spPr>
          <a:xfrm>
            <a:off x="16941827" y="8656366"/>
            <a:ext cx="1957265" cy="691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 algn="l" defTabSz="457200">
              <a:lnSpc>
                <a:spcPct val="60000"/>
              </a:lnSpc>
              <a:spcBef>
                <a:spcPts val="1500"/>
              </a:spcBef>
              <a:defRPr sz="2500" spc="-2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Experiencia</a:t>
            </a:r>
          </a:p>
        </p:txBody>
      </p:sp>
      <p:sp>
        <p:nvSpPr>
          <p:cNvPr id="47" name="Shape 315"/>
          <p:cNvSpPr/>
          <p:nvPr/>
        </p:nvSpPr>
        <p:spPr>
          <a:xfrm flipV="1">
            <a:off x="11920768" y="3714591"/>
            <a:ext cx="1" cy="9386750"/>
          </a:xfrm>
          <a:prstGeom prst="line">
            <a:avLst/>
          </a:prstGeom>
          <a:ln w="38100">
            <a:solidFill>
              <a:srgbClr val="4C5C69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48" name="Accolades 47"/>
          <p:cNvSpPr/>
          <p:nvPr/>
        </p:nvSpPr>
        <p:spPr>
          <a:xfrm>
            <a:off x="19890928" y="6565847"/>
            <a:ext cx="4328211" cy="3891966"/>
          </a:xfrm>
          <a:prstGeom prst="bracePair">
            <a:avLst/>
          </a:prstGeom>
          <a:noFill/>
          <a:ln w="25400" cap="flat">
            <a:solidFill>
              <a:srgbClr val="4C5C6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0468847" y="7188096"/>
            <a:ext cx="3350732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Co-</a:t>
            </a:r>
            <a:r>
              <a:rPr kumimoji="0" lang="fr-FR" sz="4400" b="0" i="0" u="none" strike="noStrike" cap="none" spc="0" normalizeH="0" baseline="0" dirty="0" err="1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creación</a:t>
            </a:r>
            <a:endParaRPr kumimoji="0" lang="fr-FR" sz="4400" b="0" i="0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0468847" y="8917780"/>
            <a:ext cx="3350732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 err="1" smtClean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+mj-lt"/>
                <a:ea typeface="Helvetica Light"/>
                <a:cs typeface="Helvetica Light"/>
                <a:sym typeface="Helvetica Light"/>
              </a:rPr>
              <a:t>Experiencia</a:t>
            </a:r>
            <a:endParaRPr kumimoji="0" lang="fr-FR" sz="4400" b="0" i="0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+mj-l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asted Graphi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058" y="2281440"/>
            <a:ext cx="12788440" cy="1050919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 flipV="1">
            <a:off x="15444092" y="1356069"/>
            <a:ext cx="1" cy="12359931"/>
          </a:xfrm>
          <a:prstGeom prst="line">
            <a:avLst/>
          </a:prstGeom>
          <a:ln w="38100">
            <a:solidFill>
              <a:srgbClr val="4C5C69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6807849" y="1497304"/>
            <a:ext cx="6022083" cy="625476"/>
          </a:xfrm>
          <a:prstGeom prst="rect">
            <a:avLst/>
          </a:prstGeom>
          <a:solidFill>
            <a:srgbClr val="3FC1C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Lógica  empresa</a:t>
            </a:r>
          </a:p>
        </p:txBody>
      </p:sp>
      <p:sp>
        <p:nvSpPr>
          <p:cNvPr id="354" name="Shape 354"/>
          <p:cNvSpPr/>
          <p:nvPr/>
        </p:nvSpPr>
        <p:spPr>
          <a:xfrm>
            <a:off x="17069449" y="1566862"/>
            <a:ext cx="6022083" cy="625476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Lógica  consumidor</a:t>
            </a:r>
          </a:p>
        </p:txBody>
      </p:sp>
      <p:sp>
        <p:nvSpPr>
          <p:cNvPr id="355" name="Shape 355"/>
          <p:cNvSpPr/>
          <p:nvPr/>
        </p:nvSpPr>
        <p:spPr>
          <a:xfrm>
            <a:off x="7063193" y="12253912"/>
            <a:ext cx="4568014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Pine y Gilmore (1999)</a:t>
            </a:r>
          </a:p>
        </p:txBody>
      </p:sp>
      <p:sp>
        <p:nvSpPr>
          <p:cNvPr id="356" name="Shape 356"/>
          <p:cNvSpPr/>
          <p:nvPr/>
        </p:nvSpPr>
        <p:spPr>
          <a:xfrm>
            <a:off x="17358499" y="12253912"/>
            <a:ext cx="6532602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r>
              <a:t>Prahalad y Ramaswamy (2004)</a:t>
            </a:r>
          </a:p>
        </p:txBody>
      </p:sp>
      <p:sp>
        <p:nvSpPr>
          <p:cNvPr id="357" name="Shape 357"/>
          <p:cNvSpPr/>
          <p:nvPr/>
        </p:nvSpPr>
        <p:spPr>
          <a:xfrm>
            <a:off x="14637064" y="5461000"/>
            <a:ext cx="1614058" cy="0"/>
          </a:xfrm>
          <a:prstGeom prst="line">
            <a:avLst/>
          </a:prstGeom>
          <a:ln w="63500">
            <a:solidFill>
              <a:srgbClr val="4C5C69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19228939" y="5201851"/>
            <a:ext cx="2875078" cy="590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r>
              <a:rPr sz="2900" b="1" dirty="0"/>
              <a:t>Co</a:t>
            </a:r>
            <a:r>
              <a:rPr sz="2900" b="1" dirty="0" smtClean="0"/>
              <a:t>-</a:t>
            </a:r>
            <a:r>
              <a:rPr lang="es-ES_tradnl" sz="2900" b="1" dirty="0" smtClean="0"/>
              <a:t>creada</a:t>
            </a:r>
            <a:endParaRPr b="1" dirty="0"/>
          </a:p>
        </p:txBody>
      </p:sp>
      <p:sp>
        <p:nvSpPr>
          <p:cNvPr id="359" name="Shape 359"/>
          <p:cNvSpPr>
            <a:spLocks noGrp="1"/>
          </p:cNvSpPr>
          <p:nvPr>
            <p:ph type="title" idx="4294967295"/>
          </p:nvPr>
        </p:nvSpPr>
        <p:spPr>
          <a:xfrm>
            <a:off x="5257918" y="290435"/>
            <a:ext cx="18633183" cy="1519607"/>
          </a:xfrm>
          <a:prstGeom prst="rect">
            <a:avLst/>
          </a:prstGeom>
        </p:spPr>
        <p:txBody>
          <a:bodyPr/>
          <a:lstStyle>
            <a:lvl1pPr defTabSz="452627">
              <a:spcBef>
                <a:spcPts val="1400"/>
              </a:spcBef>
              <a:defRPr sz="8019" spc="-80"/>
            </a:lvl1pPr>
          </a:lstStyle>
          <a:p>
            <a:r>
              <a:rPr dirty="0"/>
              <a:t>La nueva lógica del mercado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2875408" y="1093831"/>
            <a:ext cx="18633184" cy="2879202"/>
          </a:xfrm>
          <a:prstGeom prst="rect">
            <a:avLst/>
          </a:prstGeom>
        </p:spPr>
        <p:txBody>
          <a:bodyPr/>
          <a:lstStyle/>
          <a:p>
            <a:r>
              <a:t>Plan de presentación </a:t>
            </a:r>
          </a:p>
        </p:txBody>
      </p:sp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xfrm>
            <a:off x="22150957" y="1506556"/>
            <a:ext cx="352477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365" name="Group 365"/>
          <p:cNvGrpSpPr/>
          <p:nvPr/>
        </p:nvGrpSpPr>
        <p:grpSpPr>
          <a:xfrm>
            <a:off x="19567723" y="12155090"/>
            <a:ext cx="3942238" cy="1655962"/>
            <a:chOff x="0" y="0"/>
            <a:chExt cx="3942237" cy="1655960"/>
          </a:xfrm>
        </p:grpSpPr>
        <p:pic>
          <p:nvPicPr>
            <p:cNvPr id="363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55961" cy="1655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Shape 364"/>
            <p:cNvSpPr/>
            <p:nvPr/>
          </p:nvSpPr>
          <p:spPr>
            <a:xfrm>
              <a:off x="1336476" y="477142"/>
              <a:ext cx="2605762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lnSpc>
                  <a:spcPct val="80000"/>
                </a:lnSpc>
                <a:spcBef>
                  <a:spcPts val="1500"/>
                </a:spcBef>
                <a:defRPr sz="3200" spc="-32">
                  <a:solidFill>
                    <a:srgbClr val="42556B"/>
                  </a:solidFill>
                  <a:latin typeface="+mn-lt"/>
                  <a:ea typeface="+mn-ea"/>
                  <a:cs typeface="+mn-cs"/>
                  <a:sym typeface="Avenir Next Demi Bold"/>
                </a:defRPr>
              </a:lvl1pPr>
            </a:lstStyle>
            <a:p>
              <a:r>
                <a:t>@etributravel</a:t>
              </a:r>
            </a:p>
          </p:txBody>
        </p:sp>
      </p:grpSp>
      <p:sp>
        <p:nvSpPr>
          <p:cNvPr id="366" name="Shape 366"/>
          <p:cNvSpPr/>
          <p:nvPr/>
        </p:nvSpPr>
        <p:spPr>
          <a:xfrm>
            <a:off x="7295905" y="3975101"/>
            <a:ext cx="13109357" cy="5196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Por qué un nuevo mercadeo turístico ?</a:t>
            </a:r>
          </a:p>
          <a:p>
            <a:pPr marL="685800" indent="-685800" algn="l" defTabSz="457200">
              <a:lnSpc>
                <a:spcPct val="80000"/>
              </a:lnSpc>
              <a:spcBef>
                <a:spcPts val="1500"/>
              </a:spcBef>
              <a:buSzPct val="75000"/>
              <a:buFont typeface="Wingdings" charset="2"/>
              <a:buChar char="ü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Qué es el mercadeo 3.0 ?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Ejemplos de mercadeo 3.0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10 trucos para empezar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Conclusión y preguntas</a:t>
            </a:r>
          </a:p>
          <a:p>
            <a:pPr marL="679097" indent="-679097" algn="l" defTabSz="457200">
              <a:lnSpc>
                <a:spcPct val="80000"/>
              </a:lnSpc>
              <a:spcBef>
                <a:spcPts val="1500"/>
              </a:spcBef>
              <a:buSzPct val="75000"/>
              <a:buChar char="•"/>
              <a:defRPr sz="5500" spc="-55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>
                <a:solidFill>
                  <a:srgbClr val="A6A6A6"/>
                </a:solidFill>
              </a:rPr>
              <a:t>Taller</a:t>
            </a:r>
          </a:p>
        </p:txBody>
      </p:sp>
      <p:sp>
        <p:nvSpPr>
          <p:cNvPr id="8" name="Shape 285"/>
          <p:cNvSpPr>
            <a:spLocks noGrp="1"/>
          </p:cNvSpPr>
          <p:nvPr>
            <p:ph type="body" idx="13"/>
          </p:nvPr>
        </p:nvSpPr>
        <p:spPr>
          <a:xfrm>
            <a:off x="0" y="0"/>
            <a:ext cx="24384000" cy="2530586"/>
          </a:xfrm>
          <a:prstGeom prst="rect">
            <a:avLst/>
          </a:prstGeom>
        </p:spPr>
        <p:txBody>
          <a:bodyPr/>
          <a:lstStyle/>
          <a:p>
            <a:pPr indent="0" algn="ctr" defTabSz="821531"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s-ES_tradnl" sz="8000" dirty="0" smtClean="0">
                <a:latin typeface="+mj-lt"/>
              </a:rPr>
              <a:t>Plan de presentación </a:t>
            </a:r>
            <a:endParaRPr sz="80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" name="Table 368"/>
          <p:cNvGraphicFramePr/>
          <p:nvPr/>
        </p:nvGraphicFramePr>
        <p:xfrm>
          <a:off x="4546600" y="2874367"/>
          <a:ext cx="16584808" cy="7967262"/>
        </p:xfrm>
        <a:graphic>
          <a:graphicData uri="http://schemas.openxmlformats.org/drawingml/2006/table">
            <a:tbl>
              <a:tblPr firstRow="1">
                <a:tableStyleId>{8F44A2F1-9E1F-4B54-A3A2-5F16C0AD49E2}</a:tableStyleId>
              </a:tblPr>
              <a:tblGrid>
                <a:gridCol w="4146202"/>
                <a:gridCol w="4146202"/>
                <a:gridCol w="4146202"/>
                <a:gridCol w="4146202"/>
              </a:tblGrid>
              <a:tr h="1366389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sym typeface="Helvetica"/>
                        </a:rPr>
                        <a:t>Mercadeo 1.0 
Centrado-producto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sym typeface="Helvetica"/>
                        </a:rPr>
                        <a:t>Mercadeo 2.0 
Centrado-consumidor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sym typeface="Helvetica"/>
                        </a:rPr>
                        <a:t>Mercadeo 3.0
Centrado-valores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1">
                        <a:hueOff val="273562"/>
                        <a:satOff val="2937"/>
                        <a:lumOff val="-22233"/>
                      </a:schemeClr>
                    </a:solidFill>
                  </a:tcPr>
                </a:tc>
              </a:tr>
              <a:tr h="136111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Objetivo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Vender productos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Satisfacer el consumidor y fidelizarlo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Construir un mejor mundo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</a:tr>
              <a:tr h="118279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Conceptos principales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T w="0">
                      <a:miter lim="400000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Desarrollar productos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Diferenciación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Valores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</a:tcPr>
                </a:tc>
              </a:tr>
              <a:tr h="135056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Visión del mercado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Compradores de masa con necesidades físicas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Consumidores informados con una cabeza y un corazón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Humano con cabeza, corazón y espíritu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</a:tcPr>
                </a:tc>
              </a:tr>
              <a:tr h="135056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Propuesta de valores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Funcionales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Funcionales y emocionales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Funcionales, emocionales y espirituales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</a:tcPr>
                </a:tc>
              </a:tr>
              <a:tr h="135583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Interacción con el consumidor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De empresa a muchos consumidores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>
                          <a:sym typeface="Helvetica Light"/>
                        </a:rPr>
                        <a:t>Relación uno a uno, empresa-consumidor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500" dirty="0">
                          <a:sym typeface="Helvetica Light"/>
                        </a:rPr>
                        <a:t>Colaboración de muchos (co-creación)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69" name="Shape 369"/>
          <p:cNvSpPr>
            <a:spLocks noGrp="1"/>
          </p:cNvSpPr>
          <p:nvPr>
            <p:ph type="title" idx="4294967295"/>
          </p:nvPr>
        </p:nvSpPr>
        <p:spPr>
          <a:xfrm>
            <a:off x="3187282" y="624140"/>
            <a:ext cx="18633183" cy="1672555"/>
          </a:xfrm>
          <a:prstGeom prst="rect">
            <a:avLst/>
          </a:prstGeom>
        </p:spPr>
        <p:txBody>
          <a:bodyPr/>
          <a:lstStyle>
            <a:lvl1pPr defTabSz="429768">
              <a:spcBef>
                <a:spcPts val="1400"/>
              </a:spcBef>
              <a:defRPr sz="9400" spc="-94"/>
            </a:lvl1pPr>
          </a:lstStyle>
          <a:p>
            <a:r>
              <a:rPr dirty="0"/>
              <a:t>Que tipo de mercadeo practican ? </a:t>
            </a:r>
          </a:p>
        </p:txBody>
      </p:sp>
      <p:sp>
        <p:nvSpPr>
          <p:cNvPr id="370" name="Shape 370"/>
          <p:cNvSpPr/>
          <p:nvPr/>
        </p:nvSpPr>
        <p:spPr>
          <a:xfrm>
            <a:off x="11764530" y="11619803"/>
            <a:ext cx="4156940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600"/>
            </a:lvl1pPr>
          </a:lstStyle>
          <a:p>
            <a:r>
              <a:t>Fuente : Kotler et al. (2012)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FC1C9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C5C69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FC1C9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C5C69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1040</Words>
  <Application>Microsoft Office PowerPoint</Application>
  <PresentationFormat>Personalizado</PresentationFormat>
  <Paragraphs>382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White</vt:lpstr>
      <vt:lpstr>Presentación de PowerPoint</vt:lpstr>
      <vt:lpstr>Plan de presentación </vt:lpstr>
      <vt:lpstr>Particularidades mercadeo turístico ? </vt:lpstr>
      <vt:lpstr>Qué cambio en turismo? </vt:lpstr>
      <vt:lpstr>Presentación de PowerPoint</vt:lpstr>
      <vt:lpstr>Presentación de PowerPoint</vt:lpstr>
      <vt:lpstr>La nueva lógica del mercado</vt:lpstr>
      <vt:lpstr>Plan de presentación </vt:lpstr>
      <vt:lpstr>Que tipo de mercadeo practican ? </vt:lpstr>
      <vt:lpstr>Presentación de PowerPoint</vt:lpstr>
      <vt:lpstr>Presentación de PowerPoint</vt:lpstr>
      <vt:lpstr>Presentación de PowerPoint</vt:lpstr>
      <vt:lpstr>Presentación de PowerPoint</vt:lpstr>
      <vt:lpstr>Plan de presentación </vt:lpstr>
      <vt:lpstr>Crear experiencias</vt:lpstr>
      <vt:lpstr>Enriquecer y facilitar la experiencia</vt:lpstr>
      <vt:lpstr>Optimizar la co-promoción</vt:lpstr>
      <vt:lpstr>Optimizar la co-promoción</vt:lpstr>
      <vt:lpstr>Optimizar la co-promoción</vt:lpstr>
      <vt:lpstr>Optimizar la co-promoción</vt:lpstr>
      <vt:lpstr>Optimizar la co-promoción</vt:lpstr>
      <vt:lpstr>Optimizar la co-promoción</vt:lpstr>
      <vt:lpstr>Otra forma co-creación</vt:lpstr>
      <vt:lpstr>Otra forma co-creación</vt:lpstr>
      <vt:lpstr>Otra forma co-creación</vt:lpstr>
      <vt:lpstr>Cual es el ADN de su  marca ? </vt:lpstr>
      <vt:lpstr>Plan de presentación </vt:lpstr>
      <vt:lpstr>Presentación de PowerPoint</vt:lpstr>
      <vt:lpstr>Sitio Web al dia </vt:lpstr>
      <vt:lpstr>Ser visible en Google</vt:lpstr>
      <vt:lpstr>Aprender mercadeo en Facebook</vt:lpstr>
      <vt:lpstr>Entrar en el mercadeo contextual</vt:lpstr>
      <vt:lpstr>Estar en los principales ecosistemas</vt:lpstr>
      <vt:lpstr>Escoger sus batallas </vt:lpstr>
      <vt:lpstr>Tener una estrategia de co-promoción</vt:lpstr>
      <vt:lpstr>Escoger sus batallas </vt:lpstr>
      <vt:lpstr>Presentación de PowerPoint</vt:lpstr>
      <vt:lpstr>Afrontar los nuevos desafíos</vt:lpstr>
      <vt:lpstr>Conclusión y preguntas</vt:lpstr>
      <vt:lpstr>Plan de presentación </vt:lpstr>
      <vt:lpstr>Experigrama</vt:lpstr>
      <vt:lpstr>Diagnostico mercadeo 3.0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Tannyt Vega Guarin</dc:creator>
  <cp:lastModifiedBy>tvega</cp:lastModifiedBy>
  <cp:revision>9</cp:revision>
  <dcterms:modified xsi:type="dcterms:W3CDTF">2016-05-24T15:33:22Z</dcterms:modified>
</cp:coreProperties>
</file>