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6"/>
  </p:notesMasterIdLst>
  <p:sldIdLst>
    <p:sldId id="357" r:id="rId2"/>
    <p:sldId id="35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</p:sldIdLst>
  <p:sldSz cx="17340263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42" d="100"/>
          <a:sy n="42" d="100"/>
        </p:scale>
        <p:origin x="1038" y="54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AJUSTAR LOGOS DE GOBIERNO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CE38-E7C8-40A5-A7D0-76A6C0A83E92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8614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dirty="0"/>
              <a:t>AJUSTAR LOGOS DE GOBIERNO</a:t>
            </a:r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A3CE38-E7C8-40A5-A7D0-76A6C0A83E9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340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693385" y="1638300"/>
            <a:ext cx="13953493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sz="quarter" idx="1"/>
          </p:nvPr>
        </p:nvSpPr>
        <p:spPr>
          <a:xfrm>
            <a:off x="1693385" y="5029200"/>
            <a:ext cx="13953493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pic" sz="half" idx="13"/>
          </p:nvPr>
        </p:nvSpPr>
        <p:spPr>
          <a:xfrm>
            <a:off x="9499890" y="1612900"/>
            <a:ext cx="5622038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46693" y="1409700"/>
            <a:ext cx="7823439" cy="3302000"/>
          </a:xfrm>
          <a:prstGeom prst="rect">
            <a:avLst/>
          </a:prstGeom>
        </p:spPr>
        <p:txBody>
          <a:bodyPr anchor="b"/>
          <a:lstStyle>
            <a:lvl1pPr>
              <a:defRPr sz="9334"/>
            </a:lvl1pPr>
          </a:lstStyle>
          <a:p>
            <a:r>
              <a:t>Title Text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sz="quarter" idx="1"/>
          </p:nvPr>
        </p:nvSpPr>
        <p:spPr>
          <a:xfrm>
            <a:off x="846693" y="4787900"/>
            <a:ext cx="7823439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34"/>
            </a:lvl1pPr>
            <a:lvl2pPr marL="0" indent="0" algn="ctr">
              <a:spcBef>
                <a:spcPts val="0"/>
              </a:spcBef>
              <a:buSzTx/>
              <a:buNone/>
              <a:defRPr sz="4534"/>
            </a:lvl2pPr>
            <a:lvl3pPr marL="0" indent="0" algn="ctr">
              <a:spcBef>
                <a:spcPts val="0"/>
              </a:spcBef>
              <a:buSzTx/>
              <a:buNone/>
              <a:defRPr sz="4534"/>
            </a:lvl3pPr>
            <a:lvl4pPr marL="0" indent="0" algn="ctr">
              <a:spcBef>
                <a:spcPts val="0"/>
              </a:spcBef>
              <a:buSzTx/>
              <a:buNone/>
              <a:defRPr sz="4534"/>
            </a:lvl4pPr>
            <a:lvl5pPr marL="0" indent="0" algn="ctr">
              <a:spcBef>
                <a:spcPts val="0"/>
              </a:spcBef>
              <a:buSzTx/>
              <a:buNone/>
              <a:defRPr sz="45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half" idx="13"/>
          </p:nvPr>
        </p:nvSpPr>
        <p:spPr>
          <a:xfrm>
            <a:off x="9499890" y="1612900"/>
            <a:ext cx="5622038" cy="6328742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846693" y="1409700"/>
            <a:ext cx="7823439" cy="3302000"/>
          </a:xfrm>
          <a:prstGeom prst="rect">
            <a:avLst/>
          </a:prstGeom>
        </p:spPr>
        <p:txBody>
          <a:bodyPr anchor="b"/>
          <a:lstStyle>
            <a:lvl1pPr>
              <a:defRPr sz="9334"/>
            </a:lvl1pPr>
          </a:lstStyle>
          <a:p>
            <a:r>
              <a:t>Title Text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sz="quarter" idx="1"/>
          </p:nvPr>
        </p:nvSpPr>
        <p:spPr>
          <a:xfrm>
            <a:off x="846693" y="4787900"/>
            <a:ext cx="7823439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534"/>
            </a:lvl1pPr>
            <a:lvl2pPr marL="0" indent="0" algn="ctr">
              <a:spcBef>
                <a:spcPts val="0"/>
              </a:spcBef>
              <a:buSzTx/>
              <a:buNone/>
              <a:defRPr sz="4534"/>
            </a:lvl2pPr>
            <a:lvl3pPr marL="0" indent="0" algn="ctr">
              <a:spcBef>
                <a:spcPts val="0"/>
              </a:spcBef>
              <a:buSzTx/>
              <a:buNone/>
              <a:defRPr sz="4534"/>
            </a:lvl3pPr>
            <a:lvl4pPr marL="0" indent="0" algn="ctr">
              <a:spcBef>
                <a:spcPts val="0"/>
              </a:spcBef>
              <a:buSzTx/>
              <a:buNone/>
              <a:defRPr sz="4534"/>
            </a:lvl4pPr>
            <a:lvl5pPr marL="0" indent="0" algn="ctr">
              <a:spcBef>
                <a:spcPts val="0"/>
              </a:spcBef>
              <a:buSzTx/>
              <a:buNone/>
              <a:defRPr sz="4534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sz="quarter" idx="13"/>
          </p:nvPr>
        </p:nvSpPr>
        <p:spPr>
          <a:xfrm>
            <a:off x="9567625" y="2540000"/>
            <a:ext cx="5469634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sz="half" idx="1"/>
          </p:nvPr>
        </p:nvSpPr>
        <p:spPr>
          <a:xfrm>
            <a:off x="1693385" y="2768600"/>
            <a:ext cx="6722739" cy="5715000"/>
          </a:xfrm>
          <a:prstGeom prst="rect">
            <a:avLst/>
          </a:prstGeom>
        </p:spPr>
        <p:txBody>
          <a:bodyPr/>
          <a:lstStyle>
            <a:lvl1pPr marL="1082881" indent="-659526">
              <a:spcBef>
                <a:spcPts val="5067"/>
              </a:spcBef>
              <a:defRPr sz="4267"/>
            </a:lvl1pPr>
            <a:lvl2pPr marL="1675577" indent="-659526">
              <a:spcBef>
                <a:spcPts val="5067"/>
              </a:spcBef>
              <a:defRPr sz="4267"/>
            </a:lvl2pPr>
            <a:lvl3pPr marL="2268273" indent="-659526">
              <a:spcBef>
                <a:spcPts val="5067"/>
              </a:spcBef>
              <a:defRPr sz="4267"/>
            </a:lvl3pPr>
            <a:lvl4pPr marL="2860970" indent="-659526">
              <a:spcBef>
                <a:spcPts val="5067"/>
              </a:spcBef>
              <a:defRPr sz="4267"/>
            </a:lvl4pPr>
            <a:lvl5pPr marL="3453666" indent="-659526">
              <a:spcBef>
                <a:spcPts val="5067"/>
              </a:spcBef>
              <a:defRPr sz="42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sz="half" idx="1"/>
          </p:nvPr>
        </p:nvSpPr>
        <p:spPr>
          <a:xfrm>
            <a:off x="1693385" y="2768600"/>
            <a:ext cx="6722739" cy="5715000"/>
          </a:xfrm>
          <a:prstGeom prst="rect">
            <a:avLst/>
          </a:prstGeom>
        </p:spPr>
        <p:txBody>
          <a:bodyPr/>
          <a:lstStyle>
            <a:lvl1pPr marL="1082881" indent="-659526">
              <a:spcBef>
                <a:spcPts val="5067"/>
              </a:spcBef>
              <a:defRPr sz="4267"/>
            </a:lvl1pPr>
            <a:lvl2pPr marL="1675577" indent="-659526">
              <a:spcBef>
                <a:spcPts val="5067"/>
              </a:spcBef>
              <a:defRPr sz="4267"/>
            </a:lvl2pPr>
            <a:lvl3pPr marL="2268273" indent="-659526">
              <a:spcBef>
                <a:spcPts val="5067"/>
              </a:spcBef>
              <a:defRPr sz="4267"/>
            </a:lvl3pPr>
            <a:lvl4pPr marL="2860970" indent="-659526">
              <a:spcBef>
                <a:spcPts val="5067"/>
              </a:spcBef>
              <a:defRPr sz="4267"/>
            </a:lvl4pPr>
            <a:lvl5pPr marL="3453666" indent="-659526">
              <a:spcBef>
                <a:spcPts val="5067"/>
              </a:spcBef>
              <a:defRPr sz="42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sz="quarter" idx="1"/>
          </p:nvPr>
        </p:nvSpPr>
        <p:spPr>
          <a:xfrm>
            <a:off x="10363517" y="2768600"/>
            <a:ext cx="5283361" cy="5715000"/>
          </a:xfrm>
          <a:prstGeom prst="rect">
            <a:avLst/>
          </a:prstGeom>
        </p:spPr>
        <p:txBody>
          <a:bodyPr/>
          <a:lstStyle>
            <a:lvl1pPr marL="1082881" indent="-659526">
              <a:spcBef>
                <a:spcPts val="5067"/>
              </a:spcBef>
              <a:defRPr sz="4267"/>
            </a:lvl1pPr>
            <a:lvl2pPr marL="1675577" indent="-659526">
              <a:spcBef>
                <a:spcPts val="5067"/>
              </a:spcBef>
              <a:defRPr sz="4267"/>
            </a:lvl2pPr>
            <a:lvl3pPr marL="2268273" indent="-659526">
              <a:spcBef>
                <a:spcPts val="5067"/>
              </a:spcBef>
              <a:defRPr sz="4267"/>
            </a:lvl3pPr>
            <a:lvl4pPr marL="2860970" indent="-659526">
              <a:spcBef>
                <a:spcPts val="5067"/>
              </a:spcBef>
              <a:defRPr sz="4267"/>
            </a:lvl4pPr>
            <a:lvl5pPr marL="3453666" indent="-659526">
              <a:spcBef>
                <a:spcPts val="5067"/>
              </a:spcBef>
              <a:defRPr sz="42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l">
              <a:defRPr u="sng"/>
            </a:lvl1pPr>
          </a:lstStyle>
          <a:p>
            <a:r>
              <a:t>Title Text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693385" y="2768600"/>
            <a:ext cx="13953493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</a:lvl1pPr>
            <a:lvl2pPr>
              <a:spcBef>
                <a:spcPts val="3200"/>
              </a:spcBef>
            </a:lvl2pPr>
            <a:lvl3pPr>
              <a:spcBef>
                <a:spcPts val="3200"/>
              </a:spcBef>
            </a:lvl3pPr>
            <a:lvl4pPr>
              <a:spcBef>
                <a:spcPts val="3200"/>
              </a:spcBef>
            </a:lvl4pPr>
            <a:lvl5pPr>
              <a:spcBef>
                <a:spcPts val="3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D4111-84F3-C645-B1B2-9773C76AD875}" type="datetimeFigureOut">
              <a:rPr lang="es-ES" smtClean="0"/>
              <a:t>12/07/2019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1866" y="9258301"/>
            <a:ext cx="639598" cy="471924"/>
          </a:xfrm>
        </p:spPr>
        <p:txBody>
          <a:bodyPr/>
          <a:lstStyle/>
          <a:p>
            <a:fld id="{9BDDD205-623E-D347-A0DA-7179610D11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99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1693385" y="2768600"/>
            <a:ext cx="13953493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</a:lvl1pPr>
            <a:lvl2pPr>
              <a:spcBef>
                <a:spcPts val="3200"/>
              </a:spcBef>
            </a:lvl2pPr>
            <a:lvl3pPr>
              <a:spcBef>
                <a:spcPts val="3200"/>
              </a:spcBef>
            </a:lvl3pPr>
            <a:lvl4pPr>
              <a:spcBef>
                <a:spcPts val="3200"/>
              </a:spcBef>
            </a:lvl4pPr>
            <a:lvl5pPr>
              <a:spcBef>
                <a:spcPts val="3200"/>
              </a:spcBef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693385" y="2768600"/>
            <a:ext cx="13953493" cy="5715000"/>
          </a:xfrm>
          <a:prstGeom prst="rect">
            <a:avLst/>
          </a:prstGeom>
        </p:spPr>
        <p:txBody>
          <a:bodyPr numCol="2" spcCol="523240" anchor="t"/>
          <a:lstStyle>
            <a:lvl1pPr marL="1082881" indent="-659526">
              <a:spcBef>
                <a:spcPts val="5067"/>
              </a:spcBef>
              <a:defRPr sz="4267"/>
            </a:lvl1pPr>
            <a:lvl2pPr marL="1675577" indent="-659526">
              <a:spcBef>
                <a:spcPts val="5067"/>
              </a:spcBef>
              <a:defRPr sz="4267"/>
            </a:lvl2pPr>
            <a:lvl3pPr marL="2268273" indent="-659526">
              <a:spcBef>
                <a:spcPts val="5067"/>
              </a:spcBef>
              <a:defRPr sz="4267"/>
            </a:lvl3pPr>
            <a:lvl4pPr marL="2860970" indent="-659526">
              <a:spcBef>
                <a:spcPts val="5067"/>
              </a:spcBef>
              <a:defRPr sz="4267"/>
            </a:lvl4pPr>
            <a:lvl5pPr marL="3453666" indent="-659526">
              <a:spcBef>
                <a:spcPts val="5067"/>
              </a:spcBef>
              <a:defRPr sz="4267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693385" y="2971800"/>
            <a:ext cx="13953493" cy="3810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3251300" y="1638300"/>
            <a:ext cx="10837664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693385" y="7366000"/>
            <a:ext cx="13953493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half" idx="13"/>
          </p:nvPr>
        </p:nvSpPr>
        <p:spPr>
          <a:xfrm>
            <a:off x="3251300" y="1638300"/>
            <a:ext cx="10837664" cy="5042206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693385" y="7366000"/>
            <a:ext cx="13953493" cy="17018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body" idx="1"/>
          </p:nvPr>
        </p:nvSpPr>
        <p:spPr>
          <a:xfrm>
            <a:off x="1693385" y="1270000"/>
            <a:ext cx="13953493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title"/>
          </p:nvPr>
        </p:nvSpPr>
        <p:spPr>
          <a:xfrm>
            <a:off x="1693385" y="254000"/>
            <a:ext cx="13953493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sldNum" sz="quarter" idx="2"/>
          </p:nvPr>
        </p:nvSpPr>
        <p:spPr>
          <a:xfrm>
            <a:off x="8341866" y="9258300"/>
            <a:ext cx="639599" cy="47192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304815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609630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91444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21926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524076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828891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2133707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2438522" algn="ctr" defTabSz="77897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1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1185393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778089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2370785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963482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3556178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4030335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4504492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4978649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5452806" marR="0" indent="-762038" algn="l" defTabSz="778972" rtl="0" latinLnBrk="0">
        <a:lnSpc>
          <a:spcPct val="100000"/>
        </a:lnSpc>
        <a:spcBef>
          <a:spcPts val="6400"/>
        </a:spcBef>
        <a:spcAft>
          <a:spcPts val="0"/>
        </a:spcAft>
        <a:buClrTx/>
        <a:buSzPct val="171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304815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609630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91444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121926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524076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828891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2133707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2438522" algn="ctr" defTabSz="778972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mailto:maria@rainbowwave.co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FCAA2FE-07C6-495C-BCFB-9496542B1B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49"/>
            <a:ext cx="17340263" cy="975389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803EC07-B3BD-0742-AE6D-48553675980B}"/>
              </a:ext>
            </a:extLst>
          </p:cNvPr>
          <p:cNvSpPr txBox="1"/>
          <p:nvPr/>
        </p:nvSpPr>
        <p:spPr>
          <a:xfrm>
            <a:off x="5504265" y="3259733"/>
            <a:ext cx="6331732" cy="184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690" b="1" dirty="0" err="1">
                <a:solidFill>
                  <a:schemeClr val="bg1"/>
                </a:solidFill>
                <a:latin typeface="Century Gothic"/>
                <a:cs typeface="Century Gothic"/>
              </a:rPr>
              <a:t>Fashion</a:t>
            </a:r>
            <a:r>
              <a:rPr lang="es-ES" sz="5690" b="1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s-ES" sz="5690" b="1" dirty="0" err="1">
                <a:solidFill>
                  <a:schemeClr val="bg1"/>
                </a:solidFill>
                <a:latin typeface="Century Gothic"/>
                <a:cs typeface="Century Gothic"/>
              </a:rPr>
              <a:t>Talk</a:t>
            </a:r>
            <a:r>
              <a:rPr lang="es-ES" sz="5690" b="1" dirty="0">
                <a:solidFill>
                  <a:schemeClr val="bg1"/>
                </a:solidFill>
                <a:latin typeface="Century Gothic"/>
                <a:cs typeface="Century Gothic"/>
              </a:rPr>
              <a:t> Series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A95B21-349B-4E4B-AF11-CAF32921A3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5114475" y="5093655"/>
            <a:ext cx="7111313" cy="18427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BE73030-52D2-4685-BA3B-2A062B6F3D07}"/>
              </a:ext>
            </a:extLst>
          </p:cNvPr>
          <p:cNvSpPr txBox="1"/>
          <p:nvPr/>
        </p:nvSpPr>
        <p:spPr>
          <a:xfrm>
            <a:off x="4573482" y="5609799"/>
            <a:ext cx="8647853" cy="1317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964" b="1" dirty="0">
                <a:solidFill>
                  <a:schemeClr val="bg1"/>
                </a:solidFill>
                <a:latin typeface="Century Gothic"/>
                <a:cs typeface="Century Gothic"/>
              </a:rPr>
              <a:t>PROCOLOMBIA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7AC2735-A002-4ACD-9CD8-8CDE488C0E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028" y="7743505"/>
            <a:ext cx="4814206" cy="8569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BA2995A-93FC-4543-9ECA-177695718F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3735" y="-684630"/>
            <a:ext cx="5366526" cy="303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9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/>
        </p:nvSpPr>
        <p:spPr>
          <a:xfrm>
            <a:off x="304809" y="355006"/>
            <a:ext cx="16730644" cy="904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lvl="1"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4134" dirty="0" err="1"/>
              <a:t>Tarea</a:t>
            </a:r>
            <a:r>
              <a:rPr sz="4134" dirty="0"/>
              <a:t> 1</a:t>
            </a:r>
          </a:p>
          <a:p>
            <a:pPr lvl="1"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sz="4134" dirty="0"/>
          </a:p>
          <a:p>
            <a:pPr lvl="1" algn="l"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Cree un retrato de "pluma" de un personaje objetivo ficticio para su propia marca. Apunte las ideas y luego desarrolle esto en su casa ...</a:t>
            </a:r>
          </a:p>
          <a:p>
            <a:pPr lvl="1" algn="l"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lvl="1" algn="l"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Es posible que desee crear más de un "retrato de pluma" si cree que tiene más de un tipo de cliente.</a:t>
            </a:r>
          </a:p>
          <a:p>
            <a:pPr lvl="1" algn="l"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lvl="1" algn="l"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Por ejemplo, en Henri </a:t>
            </a:r>
            <a:r>
              <a:rPr lang="es-ES" sz="4134" dirty="0" err="1"/>
              <a:t>Bendel</a:t>
            </a:r>
            <a:r>
              <a:rPr lang="es-ES" sz="4134" dirty="0"/>
              <a:t> tenemos a las chicas de </a:t>
            </a:r>
            <a:r>
              <a:rPr lang="es-ES" sz="4134" dirty="0" err="1"/>
              <a:t>Bendel</a:t>
            </a:r>
            <a:r>
              <a:rPr lang="es-ES" sz="4134" dirty="0"/>
              <a:t>, 4 clientes femeninas imaginarias ...</a:t>
            </a:r>
          </a:p>
          <a:p>
            <a:pPr lvl="1" algn="l">
              <a:defRPr sz="3100">
                <a:latin typeface="Helvetica"/>
                <a:ea typeface="Helvetica"/>
                <a:cs typeface="Helvetica"/>
                <a:sym typeface="Helvetica"/>
              </a:defRPr>
            </a:pPr>
            <a:endParaRPr sz="4134" dirty="0"/>
          </a:p>
          <a:p>
            <a:pPr lvl="1" algn="l">
              <a:defRPr sz="3100" b="1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En su propio tiempo, también le sugeriría que cree un panel de humor para respaldar a su (s) personaje (s) ficticio (s).</a:t>
            </a:r>
            <a:endParaRPr sz="4134" dirty="0"/>
          </a:p>
          <a:p>
            <a:pPr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sz="4134" dirty="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408027" y="3002653"/>
            <a:ext cx="10171591" cy="3748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867" dirty="0"/>
              <a:t>¿Su marca tiene una USP?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867" dirty="0"/>
              <a:t>(</a:t>
            </a:r>
            <a:r>
              <a:rPr lang="es-ES" sz="5867" dirty="0" err="1"/>
              <a:t>Unique</a:t>
            </a:r>
            <a:r>
              <a:rPr lang="es-ES" sz="5867" dirty="0"/>
              <a:t> </a:t>
            </a:r>
            <a:r>
              <a:rPr lang="es-ES" sz="5867" dirty="0" err="1"/>
              <a:t>Selling</a:t>
            </a:r>
            <a:r>
              <a:rPr lang="es-ES" sz="5867" dirty="0"/>
              <a:t> Point)</a:t>
            </a:r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5867" dirty="0"/>
          </a:p>
          <a:p>
            <a:pPr>
              <a:defRPr sz="4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867" dirty="0"/>
              <a:t>¿Se puede comunicar esto?</a:t>
            </a:r>
            <a:endParaRPr sz="5867" dirty="0"/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6372" y="136039"/>
            <a:ext cx="11466430" cy="1942544"/>
          </a:xfrm>
          <a:prstGeom prst="rect">
            <a:avLst/>
          </a:prstGeom>
          <a:ln w="12700">
            <a:miter lim="400000"/>
          </a:ln>
        </p:spPr>
        <p:txBody>
          <a:bodyPr wrap="square" lIns="67735" tIns="67735" rIns="67735" bIns="6773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400" b="1">
                <a:latin typeface="Helvetica"/>
                <a:ea typeface="Helvetica"/>
                <a:cs typeface="Helvetica"/>
              </a:defRPr>
            </a:lvl1pPr>
          </a:lstStyle>
          <a:p>
            <a:r>
              <a:rPr lang="en-GB" sz="5867" dirty="0" err="1"/>
              <a:t>Por</a:t>
            </a:r>
            <a:r>
              <a:rPr lang="en-GB" sz="5867" dirty="0"/>
              <a:t> </a:t>
            </a:r>
            <a:r>
              <a:rPr lang="en-GB" sz="5867" dirty="0" err="1"/>
              <a:t>qué</a:t>
            </a:r>
            <a:r>
              <a:rPr lang="en-GB" sz="5867" dirty="0"/>
              <a:t> </a:t>
            </a:r>
            <a:r>
              <a:rPr lang="en-GB" sz="5867" dirty="0" err="1"/>
              <a:t>necesita</a:t>
            </a:r>
            <a:r>
              <a:rPr lang="en-GB" sz="5867" dirty="0"/>
              <a:t> un ADN de </a:t>
            </a:r>
            <a:r>
              <a:rPr lang="en-GB" sz="5867" dirty="0" err="1"/>
              <a:t>marca</a:t>
            </a:r>
            <a:r>
              <a:rPr lang="en-GB" sz="5867" dirty="0"/>
              <a:t> y un USP?</a:t>
            </a:r>
          </a:p>
        </p:txBody>
      </p:sp>
      <p:sp>
        <p:nvSpPr>
          <p:cNvPr id="6" name="Shape 165"/>
          <p:cNvSpPr txBox="1"/>
          <p:nvPr/>
        </p:nvSpPr>
        <p:spPr>
          <a:xfrm>
            <a:off x="1677996" y="2706196"/>
            <a:ext cx="13603184" cy="58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lvl="1"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Usted necesita acercarse a las personas que más se beneficiarán de su producto y crear una conexión emocional con ellos. </a:t>
            </a:r>
            <a:r>
              <a:rPr lang="es-ES" sz="4134" dirty="0">
                <a:solidFill>
                  <a:srgbClr val="FF0000"/>
                </a:solidFill>
              </a:rPr>
              <a:t>¡ESAS PERSONAS LUEGO COMPRARÁN!</a:t>
            </a:r>
          </a:p>
          <a:p>
            <a:pPr lvl="1"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Un ADN claro de la marca creará un punto de partida para hacer posible esta conexión </a:t>
            </a:r>
            <a:r>
              <a:rPr lang="es-ES" sz="4134" dirty="0">
                <a:solidFill>
                  <a:srgbClr val="FF0000"/>
                </a:solidFill>
              </a:rPr>
              <a:t>(¡Y LA COMPRA!).</a:t>
            </a:r>
            <a:endParaRPr sz="4134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6372" y="3905528"/>
            <a:ext cx="11466430" cy="1942544"/>
          </a:xfrm>
          <a:prstGeom prst="rect">
            <a:avLst/>
          </a:prstGeom>
          <a:ln w="12700">
            <a:miter lim="400000"/>
          </a:ln>
        </p:spPr>
        <p:txBody>
          <a:bodyPr wrap="square" lIns="67735" tIns="67735" rIns="67735" bIns="6773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400" b="1">
                <a:latin typeface="Helvetica"/>
                <a:ea typeface="Helvetica"/>
                <a:cs typeface="Helvetica"/>
              </a:defRPr>
            </a:lvl1pPr>
          </a:lstStyle>
          <a:p>
            <a:r>
              <a:rPr lang="es-ES" sz="5867" dirty="0"/>
              <a:t>Entonces, ¿Cómo va a identificar el ADN de su marca?</a:t>
            </a:r>
            <a:endParaRPr lang="en-GB" sz="5867"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010" y="594280"/>
            <a:ext cx="13328243" cy="2434986"/>
          </a:xfrm>
          <a:prstGeom prst="rect">
            <a:avLst/>
          </a:prstGeom>
          <a:ln w="12700">
            <a:miter lim="400000"/>
          </a:ln>
        </p:spPr>
        <p:txBody>
          <a:bodyPr wrap="square" lIns="67735" tIns="67735" rIns="67735" bIns="6773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400" b="1">
                <a:latin typeface="Helvetica"/>
                <a:ea typeface="Helvetica"/>
                <a:cs typeface="Helvetica"/>
              </a:defRPr>
            </a:lvl1pPr>
          </a:lstStyle>
          <a:p>
            <a:r>
              <a:rPr lang="es-ES" sz="7467" dirty="0"/>
              <a:t>Justo al principio- </a:t>
            </a:r>
            <a:r>
              <a:rPr lang="es-ES" sz="7467" dirty="0">
                <a:solidFill>
                  <a:srgbClr val="FF0000"/>
                </a:solidFill>
              </a:rPr>
              <a:t>AHORA MISMO</a:t>
            </a:r>
            <a:endParaRPr lang="en-GB" sz="7467" dirty="0">
              <a:solidFill>
                <a:srgbClr val="FF0000"/>
              </a:solidFill>
            </a:endParaRPr>
          </a:p>
        </p:txBody>
      </p:sp>
      <p:sp>
        <p:nvSpPr>
          <p:cNvPr id="5" name="Shape 165"/>
          <p:cNvSpPr txBox="1"/>
          <p:nvPr/>
        </p:nvSpPr>
        <p:spPr>
          <a:xfrm>
            <a:off x="1560654" y="3823558"/>
            <a:ext cx="13603184" cy="3953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... Su gama de productos tiene (</a:t>
            </a:r>
            <a:r>
              <a:rPr lang="es-ES" sz="4134" dirty="0">
                <a:solidFill>
                  <a:srgbClr val="FF0000"/>
                </a:solidFill>
              </a:rPr>
              <a:t>debería tener!</a:t>
            </a:r>
            <a:r>
              <a:rPr lang="es-ES" sz="4134" dirty="0"/>
              <a:t>) Una misión.</a:t>
            </a:r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Usted no solo quería crear otro producto ... Usted quería que ese producto tuviera algún impacto de alguna manera.</a:t>
            </a:r>
            <a:endParaRPr sz="4134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0983644" y="4370655"/>
            <a:ext cx="1161111" cy="1367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pPr defTabSz="609630">
              <a:defRPr sz="1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  <a:p>
            <a:pPr defTabSz="609630">
              <a:defRPr sz="1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  <a:p>
            <a:pPr defTabSz="609630">
              <a:defRPr sz="1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  <a:p>
            <a:pPr defTabSz="609630">
              <a:defRPr sz="12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600"/>
          </a:p>
          <a:p>
            <a:pPr defTabSz="609630">
              <a:defRPr sz="1200" b="1" i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1600"/>
              <a:t>NOVELTY 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89687" y="297636"/>
            <a:ext cx="2757703" cy="916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pPr lvl="1" algn="l"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067" dirty="0" err="1"/>
              <a:t>Tarea</a:t>
            </a:r>
            <a:r>
              <a:rPr sz="5067" dirty="0"/>
              <a:t> 2</a:t>
            </a:r>
          </a:p>
        </p:txBody>
      </p:sp>
      <p:sp>
        <p:nvSpPr>
          <p:cNvPr id="5" name="Shape 165"/>
          <p:cNvSpPr txBox="1"/>
          <p:nvPr/>
        </p:nvSpPr>
        <p:spPr>
          <a:xfrm>
            <a:off x="1868539" y="3269425"/>
            <a:ext cx="13603184" cy="321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lvl="1" indent="0"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6667" dirty="0">
                <a:solidFill>
                  <a:srgbClr val="FF0000"/>
                </a:solidFill>
              </a:rPr>
              <a:t>EJERCICIO</a:t>
            </a:r>
            <a:r>
              <a:rPr lang="es-ES" sz="6667" dirty="0"/>
              <a:t>- Tome una hoja de papel y cree las siguientes columnas</a:t>
            </a:r>
            <a:endParaRPr sz="6667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483352"/>
              </p:ext>
            </p:extLst>
          </p:nvPr>
        </p:nvGraphicFramePr>
        <p:xfrm>
          <a:off x="2890043" y="161490"/>
          <a:ext cx="11560176" cy="9430621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3853392">
                  <a:extLst>
                    <a:ext uri="{9D8B030D-6E8A-4147-A177-3AD203B41FA5}">
                      <a16:colId xmlns:a16="http://schemas.microsoft.com/office/drawing/2014/main" val="3416086475"/>
                    </a:ext>
                  </a:extLst>
                </a:gridCol>
                <a:gridCol w="3853392">
                  <a:extLst>
                    <a:ext uri="{9D8B030D-6E8A-4147-A177-3AD203B41FA5}">
                      <a16:colId xmlns:a16="http://schemas.microsoft.com/office/drawing/2014/main" val="407264298"/>
                    </a:ext>
                  </a:extLst>
                </a:gridCol>
                <a:gridCol w="3853392">
                  <a:extLst>
                    <a:ext uri="{9D8B030D-6E8A-4147-A177-3AD203B41FA5}">
                      <a16:colId xmlns:a16="http://schemas.microsoft.com/office/drawing/2014/main" val="2681575036"/>
                    </a:ext>
                  </a:extLst>
                </a:gridCol>
              </a:tblGrid>
              <a:tr h="9430621">
                <a:tc>
                  <a:txBody>
                    <a:bodyPr/>
                    <a:lstStyle/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r>
                        <a:rPr lang="en-GB" sz="3300" dirty="0" err="1"/>
                        <a:t>Atributos</a:t>
                      </a:r>
                      <a:endParaRPr lang="en-GB" sz="33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4" marR="121924" marT="60962" marB="609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r>
                        <a:rPr lang="en-GB" sz="3300" dirty="0" err="1"/>
                        <a:t>Distintivo</a:t>
                      </a:r>
                      <a:endParaRPr lang="en-GB" sz="33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4" marR="121924" marT="60962" marB="609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endParaRPr lang="en-GB" sz="3300" dirty="0"/>
                    </a:p>
                    <a:p>
                      <a:r>
                        <a:rPr lang="en-GB" sz="3300" dirty="0" err="1"/>
                        <a:t>Novedad</a:t>
                      </a:r>
                      <a:endParaRPr lang="en-GB" sz="3300" b="1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121924" marR="121924" marT="60962" marB="609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186536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5"/>
          <p:cNvSpPr txBox="1"/>
          <p:nvPr/>
        </p:nvSpPr>
        <p:spPr>
          <a:xfrm>
            <a:off x="1868539" y="1627404"/>
            <a:ext cx="13603184" cy="6498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Escriba los atributos clave de su propia marca de etiqueta en la columna de </a:t>
            </a:r>
            <a:r>
              <a:rPr lang="es-ES" sz="4134" i="1" dirty="0">
                <a:solidFill>
                  <a:srgbClr val="FF0000"/>
                </a:solidFill>
              </a:rPr>
              <a:t>atributos</a:t>
            </a:r>
            <a:r>
              <a:rPr lang="es-ES" sz="4134" dirty="0"/>
              <a:t>. Por ejemplo, precios competitivos, materiales innovadores, mensaje personalizado con cada paquete, etc.</a:t>
            </a:r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Sus atributos deben apoyar su misión.</a:t>
            </a:r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Sus atributos deben ser detallados y exhaustivos. es una lista de 'qué hace el producto' y 'cómo lo hace'.</a:t>
            </a:r>
            <a:endParaRPr sz="4134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5"/>
          <p:cNvSpPr txBox="1"/>
          <p:nvPr/>
        </p:nvSpPr>
        <p:spPr>
          <a:xfrm>
            <a:off x="1868539" y="1945504"/>
            <a:ext cx="13603184" cy="58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Cuando haga una lista de sus atributos, podría darse cuenta de que no es el único que está ofreciendo estos atributos. Sus competidores también podrían estar haciendo lo mismo.</a:t>
            </a:r>
          </a:p>
          <a:p>
            <a:pPr lvl="1" indent="0"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Entonces, ¿Cuál es el distintivo de su producto?</a:t>
            </a:r>
          </a:p>
          <a:p>
            <a:pPr lvl="1" indent="0" algn="l"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>
                <a:solidFill>
                  <a:srgbClr val="FF0000"/>
                </a:solidFill>
              </a:rPr>
              <a:t>ENCUÉNTRELO</a:t>
            </a:r>
            <a:r>
              <a:rPr lang="es-ES" sz="4134" dirty="0"/>
              <a:t> y escríbalo en una columna distintiva!</a:t>
            </a:r>
            <a:endParaRPr sz="4134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65"/>
          <p:cNvSpPr txBox="1"/>
          <p:nvPr/>
        </p:nvSpPr>
        <p:spPr>
          <a:xfrm>
            <a:off x="1868539" y="1945504"/>
            <a:ext cx="13603184" cy="5862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Ya ha enumerado el carácter distintivo.</a:t>
            </a:r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Entonces, para llegar a la </a:t>
            </a:r>
            <a:r>
              <a:rPr lang="es-ES" sz="4134" i="1" dirty="0">
                <a:solidFill>
                  <a:srgbClr val="FF0000"/>
                </a:solidFill>
              </a:rPr>
              <a:t>novedad</a:t>
            </a:r>
            <a:r>
              <a:rPr lang="es-ES" sz="4134" dirty="0"/>
              <a:t>, clasifique cada una de sus características distintivas en un rango de 10 a 1. El menos distintivo obtiene un 10 y el más distintivo obtiene un 1.</a:t>
            </a:r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134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134" dirty="0"/>
              <a:t>Enumere las características 1, 2 y 3 en su columna de novedad.</a:t>
            </a:r>
            <a:endParaRPr sz="4134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80951F-9745-4A2B-99FF-D65906F7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49" y="-772160"/>
            <a:ext cx="16513851" cy="1075980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11F7D1F7-926E-4FF0-BA77-9884B2FD0652}"/>
              </a:ext>
            </a:extLst>
          </p:cNvPr>
          <p:cNvSpPr/>
          <p:nvPr/>
        </p:nvSpPr>
        <p:spPr>
          <a:xfrm>
            <a:off x="265" y="5691465"/>
            <a:ext cx="17339733" cy="406164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6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7964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FFDAFED-DB1D-43FC-9032-59951FA8C6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" y="0"/>
            <a:ext cx="825883" cy="97536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394BE08-E044-4D3F-8DC6-E5AFD9AADEE5}"/>
              </a:ext>
            </a:extLst>
          </p:cNvPr>
          <p:cNvSpPr txBox="1"/>
          <p:nvPr/>
        </p:nvSpPr>
        <p:spPr>
          <a:xfrm>
            <a:off x="914676" y="540063"/>
            <a:ext cx="8872942" cy="1843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568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Introduciendo su marca </a:t>
            </a:r>
          </a:p>
          <a:p>
            <a:pPr algn="ctr"/>
            <a:r>
              <a:rPr lang="es-ES" sz="5689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al Reino Unido</a:t>
            </a:r>
            <a:endParaRPr lang="es-ES" sz="568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AFD30DC-CD27-4AB2-B7E9-BCB8971F1827}"/>
              </a:ext>
            </a:extLst>
          </p:cNvPr>
          <p:cNvSpPr txBox="1"/>
          <p:nvPr/>
        </p:nvSpPr>
        <p:spPr>
          <a:xfrm>
            <a:off x="624115" y="2584384"/>
            <a:ext cx="8853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GERENCIA DE SISTEMA MODA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64ED335-6A45-4450-A344-3587F1C7FE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102" y="7743417"/>
            <a:ext cx="4814059" cy="85692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F23572A-500E-47F0-A446-712815B00AC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83622" y="-684460"/>
            <a:ext cx="5366363" cy="3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89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6010" y="1262"/>
            <a:ext cx="13328243" cy="3183781"/>
          </a:xfrm>
          <a:prstGeom prst="rect">
            <a:avLst/>
          </a:prstGeom>
          <a:ln w="12700">
            <a:miter lim="400000"/>
          </a:ln>
        </p:spPr>
        <p:txBody>
          <a:bodyPr wrap="square" lIns="67735" tIns="67735" rIns="67735" bIns="6773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400" b="1">
                <a:latin typeface="Helvetica"/>
                <a:ea typeface="Helvetica"/>
                <a:cs typeface="Helvetica"/>
              </a:defRPr>
            </a:lvl1pPr>
          </a:lstStyle>
          <a:p>
            <a:r>
              <a:rPr lang="es-ES" sz="6600" dirty="0"/>
              <a:t>Entonces, ahora con la novedad listada, ha creado el ADN de la marca.</a:t>
            </a:r>
            <a:endParaRPr lang="en-GB" sz="6600" dirty="0">
              <a:solidFill>
                <a:srgbClr val="FF0000"/>
              </a:solidFill>
            </a:endParaRPr>
          </a:p>
        </p:txBody>
      </p:sp>
      <p:sp>
        <p:nvSpPr>
          <p:cNvPr id="5" name="Shape 165"/>
          <p:cNvSpPr txBox="1"/>
          <p:nvPr/>
        </p:nvSpPr>
        <p:spPr>
          <a:xfrm>
            <a:off x="2006010" y="3845383"/>
            <a:ext cx="13603184" cy="4568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Ahora, pruebe los puntos 1, 2 y 3 a los que ha llegado con los usuarios de prueba de su producto y servicio. Los usuarios de prueba serán representativos.</a:t>
            </a:r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3600" dirty="0"/>
          </a:p>
          <a:p>
            <a:pPr marL="609630" lvl="1" indent="-609630" algn="l">
              <a:buFont typeface="Arial" panose="020B0604020202020204" pitchFamily="34" charset="0"/>
              <a:buChar char="•"/>
              <a:defRPr sz="31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no todos los 3 podrían aceptarse de la misma manera, pero esta prueba le indicará cómo su marca funcionará con los consumidores y cuáles son los cambios que debe hacer.</a:t>
            </a:r>
            <a:endParaRPr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60256" y="1812646"/>
            <a:ext cx="13328243" cy="6128305"/>
          </a:xfrm>
          <a:prstGeom prst="rect">
            <a:avLst/>
          </a:prstGeom>
          <a:ln w="12700">
            <a:miter lim="400000"/>
          </a:ln>
        </p:spPr>
        <p:txBody>
          <a:bodyPr wrap="square" lIns="67735" tIns="67735" rIns="67735" bIns="67735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4400" b="1">
                <a:latin typeface="Helvetica"/>
                <a:ea typeface="Helvetica"/>
                <a:cs typeface="Helvetica"/>
              </a:defRPr>
            </a:lvl1pPr>
          </a:lstStyle>
          <a:p>
            <a:r>
              <a:rPr lang="es-ES" sz="6000" dirty="0"/>
              <a:t>Cree la comunicación de su marca en torno a las novedades que ha enumerado en su estructura de ADN.</a:t>
            </a:r>
          </a:p>
          <a:p>
            <a:endParaRPr lang="es-ES" sz="7467" dirty="0"/>
          </a:p>
          <a:p>
            <a:r>
              <a:rPr lang="es-ES" sz="7467" dirty="0">
                <a:solidFill>
                  <a:srgbClr val="FF0000"/>
                </a:solidFill>
              </a:rPr>
              <a:t>¡Inténtelo!</a:t>
            </a:r>
            <a:endParaRPr lang="en-GB" sz="7467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746586" y="415901"/>
            <a:ext cx="16883050" cy="978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 algn="l">
              <a:defRPr sz="4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5467" dirty="0"/>
              <a:t>¿Qué otras marcas similares ya están por ahí?</a:t>
            </a:r>
            <a:endParaRPr sz="5467" dirty="0"/>
          </a:p>
        </p:txBody>
      </p:sp>
      <p:pic>
        <p:nvPicPr>
          <p:cNvPr id="195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4021" y="2386670"/>
            <a:ext cx="10768734" cy="616392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 txBox="1"/>
          <p:nvPr/>
        </p:nvSpPr>
        <p:spPr>
          <a:xfrm>
            <a:off x="12304553" y="4469799"/>
            <a:ext cx="3568822" cy="99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>
              <a:defRPr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5600" dirty="0" err="1"/>
              <a:t>En</a:t>
            </a:r>
            <a:r>
              <a:rPr lang="en-GB" sz="5600" dirty="0"/>
              <a:t> </a:t>
            </a:r>
            <a:r>
              <a:rPr lang="en-GB" sz="5600" dirty="0" err="1"/>
              <a:t>serio</a:t>
            </a:r>
            <a:r>
              <a:rPr sz="5600" dirty="0"/>
              <a:t>??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568329" y="773011"/>
            <a:ext cx="16188762" cy="813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4000" dirty="0" err="1"/>
              <a:t>Conozca</a:t>
            </a:r>
            <a:r>
              <a:rPr lang="en-GB" sz="4000" dirty="0"/>
              <a:t> a la </a:t>
            </a:r>
            <a:r>
              <a:rPr sz="4000" dirty="0" err="1"/>
              <a:t>compet</a:t>
            </a:r>
            <a:r>
              <a:rPr lang="en-GB" sz="4000" dirty="0" err="1"/>
              <a:t>encia</a:t>
            </a:r>
            <a:endParaRPr sz="4000" dirty="0"/>
          </a:p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Ahora que conoce su marca (y puede comunicarla con éxito a la industria), ¿Conoce las marcas con las que es similar?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¿Con quién tiene competencia directa?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>
              <a:defRPr sz="3000" b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¡Todas estas son preguntas que un comprador querrá saber!</a:t>
            </a:r>
          </a:p>
          <a:p>
            <a:pPr algn="l">
              <a:defRPr sz="3000" b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También considere a quién se aspira ser. Una buena manera de desarrollar su negocio y, ciertamente, su estrategia mayorista será observar lo que otros han hecho ...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(Por ejemplo, a menudo se pueden ver los distribuidores de la marca en los sitios web)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491081" y="115878"/>
            <a:ext cx="15816216" cy="506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 err="1"/>
              <a:t>Tarea</a:t>
            </a:r>
            <a:r>
              <a:rPr sz="5334" dirty="0"/>
              <a:t> 3</a:t>
            </a:r>
          </a:p>
          <a:p>
            <a:pPr algn="l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334" dirty="0"/>
              <a:t>Por favor, dedique tiempo a pensar en esto. Intente si puede enumerar entre 5-10 marcas relevantes!</a:t>
            </a:r>
          </a:p>
          <a:p>
            <a:pPr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334" dirty="0"/>
              <a:t>(De nuevo, si no puedes hacer esto, ¡debes ir a las tiendas lo antes posible!)</a:t>
            </a:r>
            <a:endParaRPr sz="5334" dirty="0"/>
          </a:p>
        </p:txBody>
      </p:sp>
      <p:pic>
        <p:nvPicPr>
          <p:cNvPr id="201" name="imgr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1416" y="5217521"/>
            <a:ext cx="4238395" cy="3320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1496" y="7531505"/>
            <a:ext cx="17323330" cy="2352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>
              <a:defRPr sz="6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7200" dirty="0"/>
              <a:t>¡Refleje la estrategia de una de sus marcas “héroe”!</a:t>
            </a:r>
            <a:endParaRPr sz="7200" dirty="0"/>
          </a:p>
        </p:txBody>
      </p:sp>
      <p:pic>
        <p:nvPicPr>
          <p:cNvPr id="204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68842" y="469503"/>
            <a:ext cx="10311992" cy="6862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2280293" y="7118994"/>
            <a:ext cx="13557133" cy="11832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>
              <a:defRPr sz="51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6800" dirty="0"/>
              <a:t>Consider</a:t>
            </a:r>
            <a:r>
              <a:rPr lang="en-GB" sz="6800" dirty="0" err="1"/>
              <a:t>ando</a:t>
            </a:r>
            <a:r>
              <a:rPr lang="en-GB" sz="6800" dirty="0"/>
              <a:t> </a:t>
            </a:r>
            <a:r>
              <a:rPr lang="en-GB" sz="6800" dirty="0" err="1"/>
              <a:t>los</a:t>
            </a:r>
            <a:r>
              <a:rPr sz="6800" dirty="0"/>
              <a:t> </a:t>
            </a:r>
            <a:r>
              <a:rPr lang="en-GB" sz="6800" dirty="0" err="1"/>
              <a:t>distribuidores</a:t>
            </a:r>
            <a:endParaRPr sz="6800" dirty="0"/>
          </a:p>
        </p:txBody>
      </p:sp>
      <p:pic>
        <p:nvPicPr>
          <p:cNvPr id="207" name="searc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0588" y="478456"/>
            <a:ext cx="11099085" cy="6239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407909" y="542818"/>
            <a:ext cx="16527439" cy="8346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3334" dirty="0" err="1"/>
              <a:t>Tiendas</a:t>
            </a:r>
            <a:r>
              <a:rPr sz="3334" dirty="0"/>
              <a:t>  - The hit list </a:t>
            </a:r>
          </a:p>
          <a:p>
            <a:pPr algn="l"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endParaRPr sz="3334" dirty="0"/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334" dirty="0"/>
              <a:t>Es vital que visite las tiendas en las que desea que se venda su marca.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334" dirty="0"/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334" dirty="0"/>
              <a:t>No tiene mucho sentido decir que quiere estar en </a:t>
            </a:r>
            <a:r>
              <a:rPr lang="es-ES" sz="3334" dirty="0" err="1"/>
              <a:t>Liberty</a:t>
            </a:r>
            <a:r>
              <a:rPr lang="es-ES" sz="3334" dirty="0"/>
              <a:t> (por ejemplo) si no ha visto realmente la tienda, las otras marcas que están en ella y la forma en que se comercializan los productos vendidos.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334" dirty="0"/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334" dirty="0"/>
              <a:t>Camine por las calles y realmente descubra tiendas. Es sorprendente la cantidad de boutiques fantásticas que podrían no aparecer en las revistas.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334" dirty="0"/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334" dirty="0"/>
              <a:t>Sea realista con sus expectativas. Mire la pirámide de la esencia de su marca y el retrato de su pluma para ayudarlo a ubicarse en las tiendas a las que debe dirigirse, ya que siente que su marca realmente funcionará dentro de ellas.</a:t>
            </a:r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334" dirty="0"/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334" dirty="0"/>
              <a:t>Gírelo. ¡Considere si las tiendas en sí están "en la marca" para su marca!</a:t>
            </a:r>
            <a:endParaRPr sz="3334" dirty="0"/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/>
        </p:nvSpPr>
        <p:spPr>
          <a:xfrm>
            <a:off x="609618" y="567703"/>
            <a:ext cx="16391967" cy="6907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¡A los compradores les encanta cuando les facilitas su trabajo!</a:t>
            </a:r>
          </a:p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Los compradores tienden a responder bien a un diseñador / propietario de marca que realmente conoce su tienda, su estrategia y otras marcas almacenadas. Si investiga las tiendas correctamente, podrá tener un debate empresarial informado en lugar de un "por favor, cómpreme" (!!).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000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Ejemplo: en </a:t>
            </a:r>
            <a:r>
              <a:rPr lang="es-ES" sz="4000" dirty="0" err="1"/>
              <a:t>Bendels</a:t>
            </a:r>
            <a:r>
              <a:rPr lang="es-ES" sz="4000" dirty="0"/>
              <a:t> no almacenábamos ropa para niños, pero fue increíble la cantidad de marcas infantiles que intentaron convencernos de que sus productos se ven perfectos en nuestro "hermoso“ departamento para niños (!!)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270942" y="317676"/>
            <a:ext cx="16425835" cy="6374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067" dirty="0" err="1"/>
              <a:t>Tarea</a:t>
            </a:r>
            <a:r>
              <a:rPr sz="5067" dirty="0"/>
              <a:t> 4</a:t>
            </a:r>
          </a:p>
          <a:p>
            <a:pPr algn="l">
              <a:defRPr sz="3800" b="1">
                <a:latin typeface="Helvetica"/>
                <a:ea typeface="Helvetica"/>
                <a:cs typeface="Helvetica"/>
                <a:sym typeface="Helvetica"/>
              </a:defRPr>
            </a:pPr>
            <a:endParaRPr sz="5067" dirty="0"/>
          </a:p>
          <a:p>
            <a:pPr algn="l"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067" dirty="0"/>
              <a:t>Por favor, dedique 5 minutos a pensar en las tiendas del Reino Unido que le gustaría almacenar su marca. ¡Intente si puede enumerar alrededor de 10 tiendas que le gustaría en su lista de resultados!</a:t>
            </a:r>
          </a:p>
          <a:p>
            <a:pPr algn="l">
              <a:defRPr sz="3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067" dirty="0"/>
              <a:t>(Si no puedes hacer esto, ¡debes ir a las tiendas lo antes posible!)</a:t>
            </a:r>
            <a:endParaRPr sz="5067" dirty="0"/>
          </a:p>
        </p:txBody>
      </p:sp>
      <p:pic>
        <p:nvPicPr>
          <p:cNvPr id="214" name="imgr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33008" y="6015790"/>
            <a:ext cx="3580099" cy="2804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729719" y="2648114"/>
            <a:ext cx="16230417" cy="3583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600" dirty="0"/>
              <a:t>“Cómo lanzar con éxito una marca de moda independiente”.</a:t>
            </a:r>
          </a:p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5600" dirty="0"/>
          </a:p>
          <a:p>
            <a:pPr algn="l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600" dirty="0">
                <a:solidFill>
                  <a:srgbClr val="FF0000"/>
                </a:solidFill>
              </a:rPr>
              <a:t>Preparado por Sally </a:t>
            </a:r>
            <a:r>
              <a:rPr lang="es-ES" sz="5600" dirty="0" err="1">
                <a:solidFill>
                  <a:srgbClr val="FF0000"/>
                </a:solidFill>
              </a:rPr>
              <a:t>Heale</a:t>
            </a:r>
            <a:r>
              <a:rPr lang="es-ES" sz="5600" dirty="0">
                <a:solidFill>
                  <a:srgbClr val="FF0000"/>
                </a:solidFill>
              </a:rPr>
              <a:t> y Liliana Sanguino</a:t>
            </a:r>
            <a:r>
              <a:rPr lang="es-ES" sz="5600" dirty="0"/>
              <a:t>.</a:t>
            </a:r>
            <a:endParaRPr sz="5600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340174" y="2229572"/>
            <a:ext cx="16595174" cy="2906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6000" dirty="0"/>
              <a:t>Los compradores no solo compran, su trabajo no solo esta basado en buscan nuevas marcas…</a:t>
            </a:r>
            <a:endParaRPr sz="6000" dirty="0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/>
        </p:nvSpPr>
        <p:spPr>
          <a:xfrm>
            <a:off x="1389014" y="975309"/>
            <a:ext cx="14563112" cy="6600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Cuando compran los compradores (minoristas)</a:t>
            </a:r>
          </a:p>
          <a:p>
            <a:pPr algn="l">
              <a:defRPr sz="3500" b="1" u="sng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Primavera / Verano = Agosto - Octubre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Otoño / Invierno = Enero - Marzo</a:t>
            </a:r>
            <a:endParaRPr sz="4667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Las marcas tendrán sus "libros abiertos" por este período de tiempo. Cuando sus pedidos de se cierren (al final de la temporada), las órdenes se agruparán y se enviarán a las fábricas para que se creen.</a:t>
            </a:r>
            <a:endParaRPr sz="4667" dirty="0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127176" y="1746400"/>
            <a:ext cx="15054194" cy="4076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48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6400" dirty="0"/>
              <a:t>¿Cuándo se entrega el producto?</a:t>
            </a:r>
          </a:p>
          <a:p>
            <a:pPr algn="l">
              <a:defRPr sz="4800" b="1" u="sng">
                <a:latin typeface="Helvetica"/>
                <a:ea typeface="Helvetica"/>
                <a:cs typeface="Helvetica"/>
                <a:sym typeface="Helvetica"/>
              </a:defRPr>
            </a:pPr>
            <a:endParaRPr sz="6400" dirty="0"/>
          </a:p>
          <a:p>
            <a:pPr algn="l">
              <a:defRPr sz="4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6400" dirty="0"/>
              <a:t>Primavera / Verano = Diciembre - Marzo</a:t>
            </a:r>
          </a:p>
          <a:p>
            <a:pPr algn="l">
              <a:defRPr sz="4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6400" dirty="0"/>
              <a:t>Otoño / Invierno = Junio - Septiembre</a:t>
            </a:r>
            <a:endParaRPr sz="6400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811243" y="2050278"/>
            <a:ext cx="15717776" cy="516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4667" dirty="0"/>
              <a:t>¿</a:t>
            </a:r>
            <a:r>
              <a:rPr lang="en-GB" sz="4667" dirty="0" err="1"/>
              <a:t>Qué</a:t>
            </a:r>
            <a:r>
              <a:rPr lang="en-GB" sz="4667" dirty="0"/>
              <a:t> </a:t>
            </a:r>
            <a:r>
              <a:rPr lang="en-GB" sz="4667" dirty="0" err="1"/>
              <a:t>es</a:t>
            </a:r>
            <a:r>
              <a:rPr lang="en-GB" sz="4667" dirty="0"/>
              <a:t> </a:t>
            </a:r>
            <a:r>
              <a:rPr lang="en-GB" sz="4667" dirty="0" err="1"/>
              <a:t>mayorista</a:t>
            </a:r>
            <a:r>
              <a:rPr lang="en-GB" sz="4667" dirty="0"/>
              <a:t>?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Los productos de la marca se ordenan en la etapa de muestra a un precio más barato (precio al por mayor)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El margen es de 2.7 / 2.8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Los productos luego son fabricados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Los productos se entregan a la tienda mayorista</a:t>
            </a:r>
            <a:endParaRPr sz="4667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1887360" y="2873227"/>
            <a:ext cx="14325520" cy="372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4667" dirty="0"/>
              <a:t>Comprador de </a:t>
            </a:r>
            <a:r>
              <a:rPr lang="en-GB" sz="4667" dirty="0" err="1"/>
              <a:t>moda</a:t>
            </a:r>
            <a:r>
              <a:rPr lang="en-GB" sz="4667" dirty="0"/>
              <a:t> de </a:t>
            </a:r>
            <a:r>
              <a:rPr lang="en-GB" sz="4667" dirty="0" err="1"/>
              <a:t>marca</a:t>
            </a:r>
            <a:endParaRPr lang="en-GB" sz="4667" dirty="0"/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667" dirty="0"/>
              <a:t>=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Un comprador que compra productos al por mayor (no se involucran en la creación de la gama, el equipo de diseño que trabaja en la marca lo hace)</a:t>
            </a:r>
            <a:endParaRPr sz="4667" dirty="0"/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572361" y="458535"/>
            <a:ext cx="15833151" cy="8345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334" dirty="0"/>
              <a:t>Las formas tradicionales de llegar al comprador.</a:t>
            </a:r>
          </a:p>
          <a:p>
            <a:pPr algn="l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marL="795906" algn="l">
              <a:buSzPct val="100000"/>
              <a:buAutoNum type="arabicPeriod"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/>
              <a:t>Ferias</a:t>
            </a:r>
          </a:p>
          <a:p>
            <a:pPr marL="795906" algn="l">
              <a:buSzPct val="100000"/>
              <a:buAutoNum type="arabicPeriod"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/>
              <a:t>Showrooms / </a:t>
            </a:r>
            <a:r>
              <a:rPr lang="en-GB" sz="5334" dirty="0" err="1"/>
              <a:t>agentes</a:t>
            </a:r>
            <a:r>
              <a:rPr lang="en-GB" sz="5334" dirty="0"/>
              <a:t> de </a:t>
            </a:r>
            <a:r>
              <a:rPr lang="en-GB" sz="5334" dirty="0" err="1"/>
              <a:t>ventas</a:t>
            </a:r>
            <a:endParaRPr lang="en-GB" sz="5334" dirty="0"/>
          </a:p>
          <a:p>
            <a:pPr marL="795906" algn="l">
              <a:buSzPct val="100000"/>
              <a:buAutoNum type="arabicPeriod"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 err="1"/>
              <a:t>Espectáculos</a:t>
            </a:r>
            <a:r>
              <a:rPr lang="en-GB" sz="5334" dirty="0"/>
              <a:t> de </a:t>
            </a:r>
            <a:r>
              <a:rPr lang="en-GB" sz="5334" dirty="0" err="1"/>
              <a:t>pasarela</a:t>
            </a:r>
            <a:endParaRPr lang="en-GB" sz="5334" dirty="0"/>
          </a:p>
          <a:p>
            <a:pPr marL="795906" algn="l">
              <a:buSzPct val="100000"/>
              <a:buAutoNum type="arabicPeriod"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 err="1"/>
              <a:t>Correos</a:t>
            </a:r>
            <a:r>
              <a:rPr lang="en-GB" sz="5334" dirty="0"/>
              <a:t> </a:t>
            </a:r>
            <a:r>
              <a:rPr lang="en-GB" sz="5334" dirty="0" err="1"/>
              <a:t>enfocados</a:t>
            </a:r>
            <a:endParaRPr lang="en-GB" sz="5334" dirty="0"/>
          </a:p>
          <a:p>
            <a:pPr marL="795906" algn="l">
              <a:buSzPct val="100000"/>
              <a:buAutoNum type="arabicPeriod"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/>
              <a:t>Open See</a:t>
            </a:r>
          </a:p>
          <a:p>
            <a:pPr marL="795906" algn="l">
              <a:buSzPct val="100000"/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algn="l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 err="1"/>
              <a:t>Exploraremos</a:t>
            </a:r>
            <a:r>
              <a:rPr lang="en-GB" sz="5334" dirty="0"/>
              <a:t> </a:t>
            </a:r>
            <a:r>
              <a:rPr lang="en-GB" sz="5334" dirty="0" err="1"/>
              <a:t>rutas</a:t>
            </a:r>
            <a:r>
              <a:rPr lang="en-GB" sz="5334" dirty="0"/>
              <a:t> </a:t>
            </a:r>
            <a:r>
              <a:rPr lang="en-GB" sz="5334" dirty="0" err="1"/>
              <a:t>innovadoras</a:t>
            </a:r>
            <a:r>
              <a:rPr lang="en-GB" sz="5334" dirty="0"/>
              <a:t> para </a:t>
            </a:r>
            <a:r>
              <a:rPr lang="en-GB" sz="5334" dirty="0" err="1"/>
              <a:t>comercializar</a:t>
            </a:r>
            <a:r>
              <a:rPr lang="en-GB" sz="5334" dirty="0"/>
              <a:t> </a:t>
            </a:r>
            <a:r>
              <a:rPr lang="en-GB" sz="5334" dirty="0" err="1"/>
              <a:t>mañana</a:t>
            </a:r>
            <a:r>
              <a:rPr lang="en-GB" sz="5334" dirty="0"/>
              <a:t>.</a:t>
            </a:r>
            <a:endParaRPr sz="5334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424843" y="285175"/>
            <a:ext cx="15714614" cy="9166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/>
              <a:t>Primero </a:t>
            </a:r>
            <a:r>
              <a:rPr lang="en-GB" sz="5334" dirty="0" err="1"/>
              <a:t>veamos</a:t>
            </a:r>
            <a:r>
              <a:rPr lang="en-GB" sz="5334" dirty="0"/>
              <a:t> ferias</a:t>
            </a:r>
          </a:p>
          <a:p>
            <a:pPr algn="l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334" dirty="0"/>
              <a:t>Por favor, eche un vistazo a este </a:t>
            </a:r>
            <a:r>
              <a:rPr lang="es-ES" sz="5334" dirty="0" err="1"/>
              <a:t>Drapers</a:t>
            </a:r>
            <a:r>
              <a:rPr lang="es-ES" sz="5334" dirty="0"/>
              <a:t> Show Calendar.</a:t>
            </a:r>
          </a:p>
          <a:p>
            <a:pPr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5334" dirty="0"/>
          </a:p>
          <a:p>
            <a:pPr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334" dirty="0"/>
              <a:t>¿Está familiarizado con alguno de estos? ¿Tiene una idea de la mejor exposición / feria para llevar a su marca?</a:t>
            </a:r>
          </a:p>
          <a:p>
            <a:pPr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algn="l">
              <a:defRPr sz="4000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5334" dirty="0"/>
              <a:t>¡Haga lo que haga, </a:t>
            </a:r>
            <a:r>
              <a:rPr lang="es-ES" sz="5334" b="1" dirty="0"/>
              <a:t>NO</a:t>
            </a:r>
            <a:r>
              <a:rPr lang="es-ES" sz="5334" dirty="0"/>
              <a:t> se comprometa a ir una feria sin antes haberla visto!</a:t>
            </a:r>
            <a:endParaRPr sz="5334" dirty="0"/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/>
        </p:nvSpPr>
        <p:spPr>
          <a:xfrm>
            <a:off x="543380" y="535013"/>
            <a:ext cx="16256497" cy="2434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800" dirty="0"/>
              <a:t>Una de las maneras en que una marca vende una colección </a:t>
            </a:r>
            <a:r>
              <a:rPr lang="es-ES" sz="4800" dirty="0">
                <a:solidFill>
                  <a:srgbClr val="FF0000"/>
                </a:solidFill>
              </a:rPr>
              <a:t>(muestra) </a:t>
            </a:r>
            <a:r>
              <a:rPr lang="es-ES" sz="4800" dirty="0"/>
              <a:t>es “exhibiendo” o asistiendo a una </a:t>
            </a:r>
            <a:r>
              <a:rPr lang="es-ES" sz="5334" dirty="0"/>
              <a:t>feria</a:t>
            </a:r>
            <a:r>
              <a:rPr lang="es-ES" sz="4800" dirty="0"/>
              <a:t> comercial.</a:t>
            </a:r>
            <a:endParaRPr sz="4800" dirty="0"/>
          </a:p>
        </p:txBody>
      </p:sp>
      <p:pic>
        <p:nvPicPr>
          <p:cNvPr id="231" name="imgres-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6925" y="4296846"/>
            <a:ext cx="7823439" cy="52536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res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7711" y="4284115"/>
            <a:ext cx="7439875" cy="52664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/>
        </p:nvSpPr>
        <p:spPr>
          <a:xfrm>
            <a:off x="616455" y="1071259"/>
            <a:ext cx="16154894" cy="69078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Más comúnmente un evento de empresa a empresa (B2B)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“Las ferias comerciales / ferias suelen tener lugar cada seis meses, cubriendo áreas especializadas de la industria de la moda. Los compradores eligen los eventos que son más relevantes para su mercado potencial y área de productos ”.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000" dirty="0"/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Helen </a:t>
            </a:r>
            <a:r>
              <a:rPr lang="es-ES" sz="4000" dirty="0" err="1"/>
              <a:t>Goworek</a:t>
            </a:r>
            <a:r>
              <a:rPr lang="es-ES" sz="4000" dirty="0"/>
              <a:t> - Compra de Moda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4000" dirty="0" err="1"/>
              <a:t>Enero</a:t>
            </a:r>
            <a:r>
              <a:rPr lang="en-GB" sz="4000" dirty="0"/>
              <a:t> - </a:t>
            </a:r>
            <a:r>
              <a:rPr lang="en-GB" sz="4000" dirty="0" err="1"/>
              <a:t>Marzo</a:t>
            </a:r>
            <a:r>
              <a:rPr lang="en-GB" sz="4000" dirty="0"/>
              <a:t> para </a:t>
            </a:r>
            <a:r>
              <a:rPr lang="en-GB" sz="4000" dirty="0" err="1"/>
              <a:t>compras</a:t>
            </a:r>
            <a:r>
              <a:rPr lang="en-GB" sz="4000" dirty="0"/>
              <a:t> de O / I)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4000" dirty="0"/>
              <a:t>Agosto - </a:t>
            </a:r>
            <a:r>
              <a:rPr lang="en-GB" sz="4000" dirty="0" err="1"/>
              <a:t>Octubre</a:t>
            </a:r>
            <a:r>
              <a:rPr lang="en-GB" sz="4000" dirty="0"/>
              <a:t> para </a:t>
            </a:r>
            <a:r>
              <a:rPr lang="en-GB" sz="4000" dirty="0" err="1"/>
              <a:t>compras</a:t>
            </a:r>
            <a:r>
              <a:rPr lang="en-GB" sz="4000" dirty="0"/>
              <a:t> de P / V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/>
        </p:nvSpPr>
        <p:spPr>
          <a:xfrm>
            <a:off x="289372" y="210576"/>
            <a:ext cx="16391968" cy="2599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200" dirty="0"/>
              <a:t>Los lugares para las ferias comerciales generalmente se extienden sobre grandes áreas y pueden ser muy intimidantes (especialmente para un comprador inexperto).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200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200" dirty="0"/>
              <a:t>Un buen comprador vería el mapa de la Feria comercial antes de la visita y decidiría una estrategia para “buscar” marcas. </a:t>
            </a:r>
            <a:r>
              <a:rPr lang="es-ES" sz="3200" b="1" dirty="0"/>
              <a:t>¿Recibiste un mapa y un libro?</a:t>
            </a:r>
            <a:endParaRPr sz="3200" b="1" dirty="0"/>
          </a:p>
        </p:txBody>
      </p:sp>
      <p:pic>
        <p:nvPicPr>
          <p:cNvPr id="237" name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0002" y="3469459"/>
            <a:ext cx="6740257" cy="4728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427099" y="376421"/>
            <a:ext cx="16913164" cy="900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>
              <a:defRPr sz="35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dirty="0" err="1"/>
              <a:t>Conten</a:t>
            </a:r>
            <a:r>
              <a:rPr lang="en-GB" sz="3600" dirty="0" err="1"/>
              <a:t>ido</a:t>
            </a:r>
            <a:endParaRPr sz="3600" dirty="0"/>
          </a:p>
          <a:p>
            <a:pPr>
              <a:defRPr sz="3500" b="1" u="sng">
                <a:latin typeface="Helvetica"/>
                <a:ea typeface="Helvetica"/>
                <a:cs typeface="Helvetica"/>
                <a:sym typeface="Helvetica"/>
              </a:defRPr>
            </a:pPr>
            <a:endParaRPr sz="3600" dirty="0"/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Entendiendo a su cliente</a:t>
            </a:r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La importancia de tener una USP (único punto de venta)</a:t>
            </a:r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Conozca a su competencia</a:t>
            </a:r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¿Dónde podría ser abastecido?</a:t>
            </a:r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Compra de minoristas y mayoristas.</a:t>
            </a:r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Explorando ferias</a:t>
            </a:r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Entendiendo la importancia de los </a:t>
            </a:r>
            <a:r>
              <a:rPr lang="es-ES" sz="3600" dirty="0" err="1"/>
              <a:t>Showrooms</a:t>
            </a:r>
            <a:r>
              <a:rPr lang="es-ES" sz="3600" dirty="0"/>
              <a:t>.</a:t>
            </a:r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¿Por qué las marcas todavía hacen desfiles de moda?</a:t>
            </a:r>
          </a:p>
          <a:p>
            <a:pPr marL="823189" indent="-823189" algn="l">
              <a:buSzPct val="100000"/>
              <a:buAutoNum type="arabicPeriod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Contactar directamente a los compradores</a:t>
            </a:r>
          </a:p>
          <a:p>
            <a:pPr algn="l">
              <a:buSzPct val="100000"/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sz="3600" dirty="0"/>
          </a:p>
          <a:p>
            <a:pPr algn="l">
              <a:defRPr sz="3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Tenga en cuenta que se han ofrecido </a:t>
            </a:r>
            <a:r>
              <a:rPr lang="es-ES" sz="3600" b="1" dirty="0"/>
              <a:t>6 piezas de tareas </a:t>
            </a:r>
            <a:r>
              <a:rPr lang="es-ES" sz="3600" dirty="0"/>
              <a:t>en orden para que aquellos que las observan puedan desarrollar aún más sus conceptos después del seminario web</a:t>
            </a:r>
            <a:endParaRPr sz="3600" dirty="0"/>
          </a:p>
          <a:p>
            <a:pPr>
              <a:defRPr sz="3500"/>
            </a:pPr>
            <a:endParaRPr sz="3600" dirty="0"/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524949" y="52265"/>
            <a:ext cx="16290364" cy="937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000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b="1" dirty="0"/>
              <a:t>También es importante tener en cuenta las ferias de telas</a:t>
            </a:r>
          </a:p>
          <a:p>
            <a:pPr algn="l">
              <a:defRPr sz="3000" u="sng">
                <a:latin typeface="Helvetica"/>
                <a:ea typeface="Helvetica"/>
                <a:cs typeface="Helvetica"/>
                <a:sym typeface="Helvetica"/>
              </a:defRPr>
            </a:pPr>
            <a:endParaRPr sz="4000" b="1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b="1" dirty="0"/>
              <a:t>Como comprador de marca, es posible que no necesite asistir a estas ferias comerciales importantes y bien conocidas (a menos que esté desarrollando una etiqueta propia)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000" b="1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b="1" dirty="0"/>
              <a:t>Para telas - </a:t>
            </a:r>
            <a:r>
              <a:rPr lang="es-ES" sz="4000" b="1" dirty="0" err="1"/>
              <a:t>Premiere</a:t>
            </a:r>
            <a:r>
              <a:rPr lang="es-ES" sz="4000" b="1" dirty="0"/>
              <a:t> </a:t>
            </a:r>
            <a:r>
              <a:rPr lang="es-ES" sz="4000" b="1" dirty="0" err="1"/>
              <a:t>Vision</a:t>
            </a:r>
            <a:r>
              <a:rPr lang="es-ES" sz="4000" b="1" dirty="0"/>
              <a:t> (PV)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También tiene una famosa feria que vende tejidos de moda a la industria. Esta feria se llama </a:t>
            </a:r>
            <a:r>
              <a:rPr lang="es-ES" sz="4000" dirty="0" err="1"/>
              <a:t>Premiere</a:t>
            </a:r>
            <a:r>
              <a:rPr lang="es-ES" sz="4000" dirty="0"/>
              <a:t> </a:t>
            </a:r>
            <a:r>
              <a:rPr lang="es-ES" sz="4000" dirty="0" err="1"/>
              <a:t>Vision</a:t>
            </a:r>
            <a:r>
              <a:rPr lang="es-ES" sz="4000" dirty="0"/>
              <a:t> (PV). Se celebra en París en marzo y octubre de cada año.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000" b="1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También hay uno en Alemania llamado </a:t>
            </a:r>
            <a:r>
              <a:rPr lang="es-ES" sz="4000" b="1" dirty="0" err="1"/>
              <a:t>Interstoff</a:t>
            </a:r>
            <a:r>
              <a:rPr lang="es-ES" sz="4000" dirty="0"/>
              <a:t>.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000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Si se están comprando hilos, es importante una feria comercial llamada </a:t>
            </a:r>
            <a:r>
              <a:rPr lang="es-ES" sz="4000" b="1" dirty="0" err="1"/>
              <a:t>Expofil</a:t>
            </a:r>
            <a:r>
              <a:rPr lang="es-ES" sz="4000" dirty="0"/>
              <a:t>.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/>
        </p:nvSpPr>
        <p:spPr>
          <a:xfrm>
            <a:off x="474148" y="534495"/>
            <a:ext cx="16391967" cy="1019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  <a:p>
            <a:pPr marL="685834" indent="-685834" algn="l">
              <a:buAutoNum type="arabicPeriod"/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Hay muchas ferias en el calendario de compras, ¡debe asegurarse de elegir el correcto!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b="1" dirty="0"/>
              <a:t>Beneficio para la marca: </a:t>
            </a:r>
            <a:r>
              <a:rPr lang="es-ES" sz="4667" dirty="0"/>
              <a:t>si investiga y selecciona la mejor feria para su marca, tiene el potencial de ser visitado por compradores clave, tanto a nivel local como internacional. </a:t>
            </a:r>
            <a:r>
              <a:rPr lang="es-ES" sz="4667" i="1" dirty="0"/>
              <a:t>Bueno para la exposición de la marca!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667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b="1" dirty="0"/>
              <a:t>Problema para la marca: </a:t>
            </a:r>
            <a:r>
              <a:rPr lang="es-ES" sz="4667" dirty="0"/>
              <a:t>si selecciona la feria comercial incorrecta, no está expuesto al comprador correcto, </a:t>
            </a:r>
            <a:r>
              <a:rPr lang="es-ES" sz="4667" i="1" dirty="0"/>
              <a:t>¡simplemente es una pérdida de tiempo!</a:t>
            </a:r>
            <a:endParaRPr sz="4667" i="1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516482" y="275499"/>
            <a:ext cx="16307298" cy="85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200" dirty="0"/>
              <a:t>2. Tiempos, y ubicación! ¿Es LONDRES adecuado para su marca? Londres está en el medio de la vitrina de venta (Nueva York, Londres, Milán y París)</a:t>
            </a:r>
          </a:p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3200" dirty="0"/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200" b="1" dirty="0"/>
              <a:t>Beneficio para la marca: </a:t>
            </a:r>
            <a:r>
              <a:rPr lang="es-ES" sz="3200" dirty="0"/>
              <a:t>debido a la Semana de la Moda de Londres, los periodistas clave visitan Londres. Por lo tanto, en teoría, las marcas que se exhiben en las principales ferias comerciales de Londres (SCOOP, LFW, </a:t>
            </a:r>
            <a:r>
              <a:rPr lang="es-ES" sz="3200" dirty="0" err="1"/>
              <a:t>Fashion</a:t>
            </a:r>
            <a:r>
              <a:rPr lang="es-ES" sz="3200" dirty="0"/>
              <a:t> Scout) podrían obtener cobertura de la prensa.</a:t>
            </a:r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200" dirty="0"/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200" b="1" dirty="0"/>
              <a:t>Cuestión para la marca: </a:t>
            </a:r>
            <a:r>
              <a:rPr lang="es-ES" sz="3200" dirty="0"/>
              <a:t>la investigación sugiere que los compradores tienen más probabilidades de gastar sus presupuestos cuando han visto todo lo que se les ofrece en París (4º y último en el calendario de compras). ¿Es mejor hacer una feria en París para obtener ventas?</a:t>
            </a:r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200" b="1" dirty="0"/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200" b="1" dirty="0"/>
              <a:t>"París es para vender, Londres es para prensa"</a:t>
            </a:r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200" dirty="0"/>
              <a:t>(</a:t>
            </a:r>
            <a:r>
              <a:rPr lang="es-ES" sz="3200" dirty="0" err="1"/>
              <a:t>Karra</a:t>
            </a:r>
            <a:r>
              <a:rPr lang="es-ES" sz="3200" dirty="0"/>
              <a:t> N, diseñador de las relaciones de valor de la economía de la moda del Reino Unido: identificación de barreras y creación de oportunidades para el crecimiento empresarial)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458711" y="1385223"/>
            <a:ext cx="16053291" cy="7338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3. ¡Es caro para una marca participar! (Teniendo en cuenta también los costos adicionales, tales como: modelos, personal de ventas, viajes, alojamiento, equipo de exhibición e impresión de material promocional)</a:t>
            </a:r>
          </a:p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3600" b="1" dirty="0"/>
          </a:p>
          <a:p>
            <a:pPr algn="l">
              <a:defRPr sz="3000"/>
            </a:pPr>
            <a:r>
              <a:rPr lang="es-ES" sz="3600" b="1" dirty="0">
                <a:latin typeface="Helvetica"/>
                <a:ea typeface="Helvetica"/>
                <a:cs typeface="Helvetica"/>
                <a:sym typeface="Helvetica"/>
              </a:rPr>
              <a:t>Beneficio para la marca: </a:t>
            </a:r>
            <a:r>
              <a:rPr lang="es-ES" sz="3600" dirty="0">
                <a:latin typeface="Helvetica"/>
                <a:ea typeface="Helvetica"/>
                <a:cs typeface="Helvetica"/>
                <a:sym typeface="Helvetica"/>
              </a:rPr>
              <a:t>"Las empresas se preocupan demasiado por el costo de hacer algo, deben preocuparse por el costo de no hacerlo“</a:t>
            </a:r>
          </a:p>
          <a:p>
            <a:pPr algn="l">
              <a:defRPr sz="3000"/>
            </a:pPr>
            <a:endParaRPr lang="es-ES" sz="3600" dirty="0">
              <a:latin typeface="Helvetica"/>
              <a:ea typeface="Helvetica"/>
              <a:cs typeface="Helvetica"/>
              <a:sym typeface="Helvetica"/>
            </a:endParaRPr>
          </a:p>
          <a:p>
            <a:pPr algn="r">
              <a:defRPr sz="3000"/>
            </a:pPr>
            <a:r>
              <a:rPr lang="es-ES" sz="3600" dirty="0">
                <a:latin typeface="Helvetica"/>
                <a:ea typeface="Helvetica"/>
                <a:cs typeface="Helvetica"/>
                <a:sym typeface="Helvetica"/>
              </a:rPr>
              <a:t>"Es más importante hacerlo que sea estratégicamente correcto que inmediatamente rentable"</a:t>
            </a:r>
          </a:p>
          <a:p>
            <a:pPr algn="r">
              <a:defRPr sz="3000"/>
            </a:pPr>
            <a:r>
              <a:rPr lang="es-ES" sz="3600" dirty="0">
                <a:latin typeface="Helvetica"/>
                <a:ea typeface="Helvetica"/>
                <a:cs typeface="Helvetica"/>
                <a:sym typeface="Helvetica"/>
              </a:rPr>
              <a:t>(</a:t>
            </a:r>
            <a:r>
              <a:rPr lang="es-ES" sz="3600" dirty="0" err="1">
                <a:latin typeface="Helvetica"/>
                <a:ea typeface="Helvetica"/>
                <a:cs typeface="Helvetica"/>
                <a:sym typeface="Helvetica"/>
              </a:rPr>
              <a:t>Kotler</a:t>
            </a:r>
            <a:r>
              <a:rPr lang="es-ES" sz="3600" dirty="0">
                <a:latin typeface="Helvetica"/>
                <a:ea typeface="Helvetica"/>
                <a:cs typeface="Helvetica"/>
                <a:sym typeface="Helvetica"/>
              </a:rPr>
              <a:t> P, "Principios de Marketing")</a:t>
            </a:r>
          </a:p>
          <a:p>
            <a:pPr algn="l">
              <a:defRPr sz="3000"/>
            </a:pPr>
            <a:endParaRPr lang="es-ES" sz="3600" b="1" dirty="0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3000"/>
            </a:pPr>
            <a:r>
              <a:rPr lang="es-ES" sz="3600" b="1" dirty="0">
                <a:latin typeface="Helvetica"/>
                <a:ea typeface="Helvetica"/>
                <a:cs typeface="Helvetica"/>
                <a:sym typeface="Helvetica"/>
              </a:rPr>
              <a:t>Problema para la marca: </a:t>
            </a:r>
            <a:r>
              <a:rPr lang="es-ES" sz="3600" dirty="0">
                <a:latin typeface="Helvetica"/>
                <a:ea typeface="Helvetica"/>
                <a:cs typeface="Helvetica"/>
                <a:sym typeface="Helvetica"/>
              </a:rPr>
              <a:t>de manera realista, sin embargo, los presupuestos deben ser considerados. ¿Puede la marca permitirse participar?</a:t>
            </a:r>
            <a:endParaRPr sz="3600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/>
        </p:nvSpPr>
        <p:spPr>
          <a:xfrm>
            <a:off x="4064124" y="-820959"/>
            <a:ext cx="13225337" cy="10320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800" dirty="0" err="1"/>
              <a:t>Ejemplo</a:t>
            </a:r>
            <a:r>
              <a:rPr lang="en-GB" sz="2800" dirty="0"/>
              <a:t>:</a:t>
            </a:r>
            <a:endParaRPr sz="2800" dirty="0"/>
          </a:p>
          <a:p>
            <a:pPr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pt-BR" sz="2800" dirty="0"/>
              <a:t>Costos de Hobo International - Pure Tradeshow S / S 2019</a:t>
            </a:r>
          </a:p>
          <a:p>
            <a:pPr marL="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• </a:t>
            </a:r>
            <a:r>
              <a:rPr lang="es-ES" sz="2800" dirty="0"/>
              <a:t>Lugar: stand (20 metros cuadrados) £ 10,000</a:t>
            </a:r>
          </a:p>
          <a:p>
            <a:pPr marL="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Equipo de visualización adicional £ 2,000</a:t>
            </a:r>
          </a:p>
          <a:p>
            <a:pPr marL="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Personal £ 2,000</a:t>
            </a:r>
          </a:p>
          <a:p>
            <a:pPr marL="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Transporte £ 4,000</a:t>
            </a:r>
          </a:p>
          <a:p>
            <a:pPr marL="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Subsistencia £ 2,000</a:t>
            </a:r>
          </a:p>
          <a:p>
            <a:pPr marL="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Alojamiento £ 4,000</a:t>
            </a:r>
            <a:endParaRPr sz="2800" dirty="0"/>
          </a:p>
          <a:p>
            <a:pPr algn="l" defTabSz="609630">
              <a:lnSpc>
                <a:spcPts val="7734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800" dirty="0"/>
              <a:t>Las </a:t>
            </a:r>
            <a:r>
              <a:rPr lang="en-GB" sz="2800" dirty="0" err="1"/>
              <a:t>marcas</a:t>
            </a:r>
            <a:r>
              <a:rPr lang="en-GB" sz="2800" dirty="0"/>
              <a:t> </a:t>
            </a:r>
            <a:r>
              <a:rPr lang="en-GB" sz="2800" dirty="0" err="1"/>
              <a:t>deben</a:t>
            </a:r>
            <a:r>
              <a:rPr lang="en-GB" sz="2800" dirty="0"/>
              <a:t> </a:t>
            </a:r>
            <a:r>
              <a:rPr lang="en-GB" sz="2800" dirty="0" err="1"/>
              <a:t>preparar</a:t>
            </a:r>
            <a:r>
              <a:rPr lang="en-GB" sz="2800" dirty="0"/>
              <a:t> </a:t>
            </a:r>
            <a:r>
              <a:rPr lang="en-GB" sz="2800" dirty="0" err="1"/>
              <a:t>presupuestos</a:t>
            </a:r>
            <a:r>
              <a:rPr lang="en-GB" sz="2800" dirty="0"/>
              <a:t> </a:t>
            </a:r>
            <a:r>
              <a:rPr lang="en-GB" sz="2800" dirty="0" err="1"/>
              <a:t>cuidadosamente</a:t>
            </a:r>
            <a:r>
              <a:rPr sz="2800" dirty="0"/>
              <a:t>!! </a:t>
            </a:r>
            <a:endParaRPr lang="en-GB" sz="2800" dirty="0"/>
          </a:p>
          <a:p>
            <a:pPr algn="l" defTabSz="609630">
              <a:lnSpc>
                <a:spcPts val="7734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>
                <a:solidFill>
                  <a:srgbClr val="E32400"/>
                </a:solidFill>
              </a:rPr>
              <a:t>Necesitan estar preparados para no decepcionarse. </a:t>
            </a:r>
          </a:p>
          <a:p>
            <a:pPr algn="l" defTabSz="609630">
              <a:lnSpc>
                <a:spcPts val="7734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b="1" dirty="0">
                <a:solidFill>
                  <a:srgbClr val="E32400"/>
                </a:solidFill>
              </a:rPr>
              <a:t>¡Si se recuperan en su primer show, lo están haciendo bien!</a:t>
            </a:r>
            <a:endParaRPr sz="2800" b="1" dirty="0">
              <a:solidFill>
                <a:srgbClr val="E32400"/>
              </a:solidFill>
            </a:endParaRPr>
          </a:p>
        </p:txBody>
      </p:sp>
      <p:pic>
        <p:nvPicPr>
          <p:cNvPr id="248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614" y="423197"/>
            <a:ext cx="3183564" cy="89072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/>
        </p:nvSpPr>
        <p:spPr>
          <a:xfrm>
            <a:off x="323240" y="-17336"/>
            <a:ext cx="16273431" cy="8755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4667" dirty="0"/>
              <a:t>4. </a:t>
            </a:r>
            <a:r>
              <a:rPr lang="en-GB" sz="4667" dirty="0" err="1"/>
              <a:t>Herramienta</a:t>
            </a:r>
            <a:r>
              <a:rPr lang="en-GB" sz="4667" dirty="0"/>
              <a:t> de </a:t>
            </a:r>
            <a:r>
              <a:rPr lang="en-GB" sz="4667" dirty="0" err="1"/>
              <a:t>observación</a:t>
            </a:r>
            <a:endParaRPr lang="en-GB" sz="4667" dirty="0"/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sz="4667" b="1" dirty="0"/>
          </a:p>
          <a:p>
            <a:pPr algn="l">
              <a:defRPr sz="3500"/>
            </a:pPr>
            <a:r>
              <a:rPr lang="es-ES" sz="4667" b="1" dirty="0">
                <a:latin typeface="Helvetica"/>
                <a:ea typeface="Helvetica"/>
                <a:cs typeface="Helvetica"/>
                <a:sym typeface="Helvetica"/>
              </a:rPr>
              <a:t>Beneficio para la marca: </a:t>
            </a:r>
            <a:r>
              <a:rPr lang="es-ES" sz="4667" dirty="0">
                <a:latin typeface="Helvetica"/>
                <a:ea typeface="Helvetica"/>
                <a:cs typeface="Helvetica"/>
                <a:sym typeface="Helvetica"/>
              </a:rPr>
              <a:t>las marcas podrán ver cómo se presentan otras personas en el mismo sector (producto, precios y promoción). Es importante “conocer la competencia”.</a:t>
            </a:r>
          </a:p>
          <a:p>
            <a:pPr algn="l">
              <a:defRPr sz="3500"/>
            </a:pPr>
            <a:endParaRPr lang="es-ES" sz="4667" dirty="0">
              <a:latin typeface="Helvetica"/>
              <a:ea typeface="Helvetica"/>
              <a:cs typeface="Helvetica"/>
              <a:sym typeface="Helvetica"/>
            </a:endParaRPr>
          </a:p>
          <a:p>
            <a:pPr algn="l">
              <a:defRPr sz="3500"/>
            </a:pPr>
            <a:r>
              <a:rPr lang="es-ES" sz="4667" b="1" dirty="0">
                <a:latin typeface="Helvetica"/>
                <a:ea typeface="Helvetica"/>
                <a:cs typeface="Helvetica"/>
                <a:sym typeface="Helvetica"/>
              </a:rPr>
              <a:t>Problema para la marca: </a:t>
            </a:r>
            <a:r>
              <a:rPr lang="es-ES" sz="4667" dirty="0">
                <a:latin typeface="Helvetica"/>
                <a:ea typeface="Helvetica"/>
                <a:cs typeface="Helvetica"/>
                <a:sym typeface="Helvetica"/>
              </a:rPr>
              <a:t>las ideas propias de la marca podrían servir de inspiración para otras marcas, por lo tanto, la marca podría perder su USP a medida que otras marcas desarrollan productos similares.</a:t>
            </a:r>
            <a:endParaRPr sz="4667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6664274" y="-829643"/>
            <a:ext cx="136858" cy="99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/>
          <a:p>
            <a:endParaRPr sz="5600"/>
          </a:p>
        </p:txBody>
      </p:sp>
      <p:sp>
        <p:nvSpPr>
          <p:cNvPr id="253" name="Shape 253"/>
          <p:cNvSpPr txBox="1"/>
          <p:nvPr/>
        </p:nvSpPr>
        <p:spPr>
          <a:xfrm>
            <a:off x="355611" y="-29441"/>
            <a:ext cx="16324231" cy="12445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lnSpc>
                <a:spcPts val="7734"/>
              </a:lnSpc>
              <a:spcBef>
                <a:spcPts val="2000"/>
              </a:spcBef>
              <a:defRPr sz="35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4400" dirty="0"/>
              <a:t>5. </a:t>
            </a:r>
            <a:r>
              <a:rPr lang="en-GB" sz="4400" dirty="0" err="1"/>
              <a:t>Herramienta</a:t>
            </a:r>
            <a:r>
              <a:rPr lang="en-GB" sz="4400" dirty="0"/>
              <a:t> de feedback</a:t>
            </a:r>
          </a:p>
          <a:p>
            <a:pPr algn="l" defTabSz="609630">
              <a:lnSpc>
                <a:spcPts val="7734"/>
              </a:lnSpc>
              <a:spcBef>
                <a:spcPts val="2000"/>
              </a:spcBef>
              <a:defRPr sz="35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400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b="1" dirty="0"/>
              <a:t>Beneficio para la marca: </a:t>
            </a:r>
            <a:r>
              <a:rPr lang="es-ES" sz="4400" dirty="0"/>
              <a:t>la marca puede aprender de su experiencia en una feria comercial, pueden aprovechar el rendimiento anterior e intentar mejorar la marca y la experiencia para el comprador / prensa la próxima vez que exhiban en una feria comercial.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400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b="1" dirty="0"/>
              <a:t>Problema para la marca: </a:t>
            </a:r>
            <a:r>
              <a:rPr lang="es-ES" sz="4400" dirty="0">
                <a:latin typeface="Helvetica"/>
                <a:ea typeface="Helvetica"/>
                <a:cs typeface="Helvetica"/>
              </a:rPr>
              <a:t>si es </a:t>
            </a:r>
            <a:r>
              <a:rPr lang="es-ES" sz="4400" dirty="0"/>
              <a:t>un mercado abarrotado y solo se tiene una oportunidad de causar la impresión correcta ... ¡Esencialmente, esto significa que sería demasiado tarde para que la marca se refleje! ¡El daño ya podría estar hecho!</a:t>
            </a:r>
            <a:endParaRPr sz="4400" dirty="0"/>
          </a:p>
          <a:p>
            <a:pPr algn="l" defTabSz="609630">
              <a:lnSpc>
                <a:spcPts val="7734"/>
              </a:lnSpc>
              <a:spcBef>
                <a:spcPts val="2000"/>
              </a:spcBef>
              <a:defRPr sz="35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400" dirty="0"/>
          </a:p>
          <a:p>
            <a:pPr algn="l" defTabSz="609630">
              <a:lnSpc>
                <a:spcPts val="7734"/>
              </a:lnSpc>
              <a:spcBef>
                <a:spcPts val="2000"/>
              </a:spcBef>
              <a:defRPr sz="3500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400" dirty="0"/>
          </a:p>
          <a:p>
            <a:pPr algn="l" defTabSz="609630">
              <a:spcBef>
                <a:spcPts val="1067"/>
              </a:spcBef>
              <a:defRPr sz="3500" b="1">
                <a:solidFill>
                  <a:srgbClr val="33333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4400" dirty="0"/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1371642" y="1573905"/>
            <a:ext cx="14580045" cy="7892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400" dirty="0" err="1"/>
              <a:t>Planeación</a:t>
            </a:r>
            <a:r>
              <a:rPr lang="en-GB" sz="2400" dirty="0"/>
              <a:t> del </a:t>
            </a:r>
            <a:r>
              <a:rPr lang="en-GB" sz="2400" dirty="0" err="1"/>
              <a:t>presupuesto</a:t>
            </a:r>
            <a:endParaRPr sz="2400" dirty="0"/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¿Cuánto puede gastar el comprador por temporada?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b="1" dirty="0">
                <a:solidFill>
                  <a:srgbClr val="E32400"/>
                </a:solidFill>
                <a:latin typeface="Helvetica"/>
                <a:ea typeface="Helvetica"/>
                <a:cs typeface="Helvetica"/>
              </a:rPr>
              <a:t>Planificación de horarios y viajes presupuestarios.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>
                <a:solidFill>
                  <a:srgbClr val="E32400"/>
                </a:solidFill>
                <a:latin typeface="Helvetica"/>
                <a:ea typeface="Helvetica"/>
                <a:cs typeface="Helvetica"/>
              </a:rPr>
              <a:t>Cuando pueden gastar esto y dónde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b="1" dirty="0">
                <a:solidFill>
                  <a:srgbClr val="E32400"/>
                </a:solidFill>
                <a:latin typeface="Helvetica"/>
                <a:ea typeface="Helvetica"/>
                <a:cs typeface="Helvetica"/>
              </a:rPr>
              <a:t>Negociación de precios y fijación de precios al por menor.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Discusiones con diseñadores / propietarios de marcas sobre cuánto pueden comprar y si se pueden obtener descuentos.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Procesando los pedidos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Redacción de pedidos y envío a marcas.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400" b="1" dirty="0" err="1">
                <a:solidFill>
                  <a:schemeClr val="tx1"/>
                </a:solidFill>
              </a:rPr>
              <a:t>Confirmación</a:t>
            </a:r>
            <a:r>
              <a:rPr lang="en-GB" sz="2400" b="1" dirty="0">
                <a:solidFill>
                  <a:schemeClr val="tx1"/>
                </a:solidFill>
              </a:rPr>
              <a:t> del </a:t>
            </a:r>
            <a:r>
              <a:rPr lang="en-GB" sz="2400" b="1" dirty="0" err="1">
                <a:solidFill>
                  <a:schemeClr val="tx1"/>
                </a:solidFill>
              </a:rPr>
              <a:t>pedido</a:t>
            </a:r>
            <a:endParaRPr sz="2400" b="1" dirty="0">
              <a:solidFill>
                <a:schemeClr val="tx1"/>
              </a:solidFill>
            </a:endParaRP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Confirmar pedidos con marcas (incluyendo fechas / plazos de entrega)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400" b="1" dirty="0" err="1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Seguimiento</a:t>
            </a:r>
            <a:r>
              <a:rPr lang="en-GB" sz="2400" b="1" dirty="0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 de </a:t>
            </a:r>
            <a:r>
              <a:rPr lang="en-GB" sz="2400" b="1" dirty="0" err="1">
                <a:solidFill>
                  <a:schemeClr val="tx1"/>
                </a:solidFill>
                <a:latin typeface="Helvetica"/>
                <a:ea typeface="Helvetica"/>
                <a:cs typeface="Helvetica"/>
              </a:rPr>
              <a:t>entregas</a:t>
            </a:r>
            <a:endParaRPr lang="en-GB" sz="2400" b="1" dirty="0">
              <a:solidFill>
                <a:schemeClr val="tx1"/>
              </a:solidFill>
              <a:latin typeface="Helvetica"/>
              <a:ea typeface="Helvetica"/>
              <a:cs typeface="Helvetica"/>
            </a:endParaRP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Asegúrese de que lleguen las entregas y de que llegue el producto correcto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b="1" dirty="0">
                <a:solidFill>
                  <a:schemeClr val="tx1"/>
                </a:solidFill>
              </a:rPr>
              <a:t>Seguimiento de las cifras de ventas.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Revisiones diarias / semanales de ventas de marcas: actúe si es necesario.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b="1" dirty="0">
                <a:solidFill>
                  <a:schemeClr val="tx1"/>
                </a:solidFill>
              </a:rPr>
              <a:t>Revisando el rendimiento de la temporada.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Decidir qué colecciones han funcionado y cuáles no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>
                <a:solidFill>
                  <a:srgbClr val="44444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THE BUYING CYCLE - BRAND BUYER (</a:t>
            </a:r>
            <a:r>
              <a:rPr sz="2400" dirty="0" err="1"/>
              <a:t>Goworek</a:t>
            </a:r>
            <a:r>
              <a:rPr sz="2400" dirty="0"/>
              <a:t> H “Fashion Buying”)</a:t>
            </a:r>
          </a:p>
          <a:p>
            <a:pPr defTabSz="609630">
              <a:tabLst>
                <a:tab pos="474157" algn="l"/>
                <a:tab pos="948314" algn="l"/>
                <a:tab pos="1422471" algn="l"/>
                <a:tab pos="1896628" algn="l"/>
                <a:tab pos="2370785" algn="l"/>
                <a:tab pos="2844942" algn="l"/>
                <a:tab pos="3319099" algn="l"/>
                <a:tab pos="3793256" algn="l"/>
                <a:tab pos="4267413" algn="l"/>
                <a:tab pos="4741570" algn="l"/>
                <a:tab pos="5215727" algn="l"/>
                <a:tab pos="5689884" algn="l"/>
              </a:tabLst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sz="2400" dirty="0"/>
          </a:p>
        </p:txBody>
      </p:sp>
      <p:sp>
        <p:nvSpPr>
          <p:cNvPr id="256" name="Shape 256"/>
          <p:cNvSpPr txBox="1"/>
          <p:nvPr/>
        </p:nvSpPr>
        <p:spPr>
          <a:xfrm>
            <a:off x="985425" y="286933"/>
            <a:ext cx="16510505" cy="112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3200" dirty="0"/>
              <a:t>6. Las ferias comerciales son una parte aceptada y establecida del proceso de compra. El comprador esperará ver la marca en una feria comercial.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831255" y="194667"/>
            <a:ext cx="15409805" cy="4199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4400" dirty="0" err="1"/>
              <a:t>Agentes</a:t>
            </a:r>
            <a:r>
              <a:rPr lang="en-GB" sz="4400" dirty="0"/>
              <a:t> de </a:t>
            </a:r>
            <a:r>
              <a:rPr lang="en-GB" sz="4400" dirty="0" err="1"/>
              <a:t>ventas</a:t>
            </a:r>
            <a:endParaRPr lang="en-GB" sz="4400" dirty="0"/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sz="4400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Ahora vamos a echar un vistazo a las agencias de ventas (y agentes de ventas), ya que esta es otra ruta en la que un comprador de moda de marca puede comprar una colección al por mayor.</a:t>
            </a:r>
            <a:endParaRPr sz="4400" dirty="0"/>
          </a:p>
        </p:txBody>
      </p:sp>
      <p:pic>
        <p:nvPicPr>
          <p:cNvPr id="259" name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85421" y="4732422"/>
            <a:ext cx="7082741" cy="45695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1083765" y="893115"/>
            <a:ext cx="15172731" cy="7584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Hay agentes de ventas que venden productos en nombre de la marca y muy probablemente en una ubicación específica. El lugar donde los agentes de ventas trabajan y muestran el producto a un comprador se llama </a:t>
            </a:r>
            <a:r>
              <a:rPr lang="es-ES" sz="4400" b="1" dirty="0"/>
              <a:t>“</a:t>
            </a:r>
            <a:r>
              <a:rPr lang="es-ES" sz="4400" b="1" dirty="0" err="1"/>
              <a:t>Showroom</a:t>
            </a:r>
            <a:r>
              <a:rPr lang="es-ES" sz="4400" b="1" dirty="0"/>
              <a:t>”.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400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El </a:t>
            </a:r>
            <a:r>
              <a:rPr lang="es-ES" sz="4400" b="1" dirty="0"/>
              <a:t>“</a:t>
            </a:r>
            <a:r>
              <a:rPr lang="es-ES" sz="4400" b="1" dirty="0" err="1"/>
              <a:t>Showroom”</a:t>
            </a:r>
            <a:r>
              <a:rPr lang="es-ES" sz="4400" dirty="0" err="1"/>
              <a:t>debe</a:t>
            </a:r>
            <a:r>
              <a:rPr lang="es-ES" sz="4400" dirty="0"/>
              <a:t> ser lo suficientemente grande como para mostrar colecciones y productos de una manera clara y atractiva.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sz="4400" dirty="0"/>
          </a:p>
          <a:p>
            <a:pPr algn="l">
              <a:defRPr sz="3500"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¡Los agentes de ventas tomarán una </a:t>
            </a:r>
            <a:r>
              <a:rPr lang="es-ES" sz="4400" b="1" dirty="0"/>
              <a:t>comisión</a:t>
            </a:r>
            <a:r>
              <a:rPr lang="es-ES" sz="4400" dirty="0"/>
              <a:t> de la marca por hacer esto! (entre 8-25% es normal).</a:t>
            </a:r>
            <a:r>
              <a:rPr sz="4400" dirty="0"/>
              <a:t>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437171" y="271935"/>
            <a:ext cx="16696776" cy="1901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spcBef>
                <a:spcPts val="800"/>
              </a:spcBef>
              <a:defRPr sz="3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Lo más importante que debe hacer es </a:t>
            </a:r>
            <a:r>
              <a:rPr lang="es-ES" sz="3600" b="1" dirty="0"/>
              <a:t>entender a su cliente.</a:t>
            </a:r>
          </a:p>
          <a:p>
            <a:pPr algn="l" defTabSz="609630">
              <a:spcBef>
                <a:spcPts val="800"/>
              </a:spcBef>
              <a:defRPr sz="3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>
                <a:solidFill>
                  <a:schemeClr val="tx1"/>
                </a:solidFill>
              </a:rPr>
              <a:t>Un </a:t>
            </a:r>
            <a:r>
              <a:rPr lang="es-ES" sz="3600" b="1" dirty="0">
                <a:solidFill>
                  <a:schemeClr val="tx1"/>
                </a:solidFill>
              </a:rPr>
              <a:t>target </a:t>
            </a:r>
            <a:r>
              <a:rPr lang="es-ES" sz="3600" b="1" dirty="0" err="1">
                <a:solidFill>
                  <a:schemeClr val="tx1"/>
                </a:solidFill>
              </a:rPr>
              <a:t>market</a:t>
            </a:r>
            <a:r>
              <a:rPr lang="es-ES" sz="3600" b="1" dirty="0">
                <a:solidFill>
                  <a:schemeClr val="tx1"/>
                </a:solidFill>
              </a:rPr>
              <a:t> </a:t>
            </a:r>
            <a:r>
              <a:rPr lang="es-ES" sz="3600" dirty="0">
                <a:solidFill>
                  <a:schemeClr val="tx1"/>
                </a:solidFill>
              </a:rPr>
              <a:t>es un grupo de clientes a los que la empresa ha decidido orientar sus esfuerzos de marketing y en última instancia, su mercancía.</a:t>
            </a:r>
            <a:endParaRPr sz="3600" dirty="0">
              <a:solidFill>
                <a:schemeClr val="tx1"/>
              </a:solidFill>
            </a:endParaRPr>
          </a:p>
        </p:txBody>
      </p:sp>
      <p:pic>
        <p:nvPicPr>
          <p:cNvPr id="151" name="dropped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171" y="2798336"/>
            <a:ext cx="8585463" cy="652229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 txBox="1"/>
          <p:nvPr/>
        </p:nvSpPr>
        <p:spPr>
          <a:xfrm>
            <a:off x="9535254" y="6211871"/>
            <a:ext cx="7312580" cy="1614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25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pPr>
            <a:r>
              <a:rPr lang="es-ES" sz="2400" i="1" dirty="0"/>
              <a:t>"Parece obvio, pero ninguna empresa puede tener éxito sin identificar y satisfacer las necesidades de sus clientes"</a:t>
            </a:r>
            <a:endParaRPr sz="2400" dirty="0"/>
          </a:p>
          <a:p>
            <a:pPr algn="r"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GESTIÓN DE COMPRAS Y MERCANCÍAS DE MODA (T JACKSON &amp; D SHAW)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Felicities-showroo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7731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showroom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8189" y="24681"/>
            <a:ext cx="12907723" cy="96807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542324" y="462384"/>
            <a:ext cx="16544372" cy="8498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spcBef>
                <a:spcPts val="1867"/>
              </a:spcBef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s-ES" sz="3200" b="1" dirty="0"/>
              <a:t>Ejemplo: </a:t>
            </a:r>
            <a:r>
              <a:rPr lang="es-ES" sz="3200" dirty="0" err="1"/>
              <a:t>Rainbow</a:t>
            </a:r>
            <a:r>
              <a:rPr lang="es-ES" sz="3200" dirty="0"/>
              <a:t> Wave es una agencia independiente que ofrece una solución integrada para ventas y comunicaciones.</a:t>
            </a:r>
          </a:p>
          <a:p>
            <a:pPr algn="l" defTabSz="609630">
              <a:spcBef>
                <a:spcPts val="1867"/>
              </a:spcBef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s-ES" sz="3200" i="1" dirty="0"/>
              <a:t>Creemos en la creación de marca, por lo que con la gran experiencia y conectividad de nuestro equipo, podemos ofrecer a nuestros clientes una oferta completa en todos los aspectos de su negocio, desde mayoristas, comunicaciones y minoristas.</a:t>
            </a:r>
          </a:p>
          <a:p>
            <a:pPr algn="l" defTabSz="609630">
              <a:spcBef>
                <a:spcPts val="1867"/>
              </a:spcBef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s-ES" sz="3200" i="1" dirty="0"/>
              <a:t>Desde las nuevas etiquetas RTW hasta las marcas internacionales establecidas, nos enorgullecemos de ofrecer a nuestros clientes un soporte de alto nivel y asesoramiento estratégico a medida.</a:t>
            </a:r>
          </a:p>
          <a:p>
            <a:pPr algn="l" defTabSz="609630">
              <a:spcBef>
                <a:spcPts val="1867"/>
              </a:spcBef>
              <a:defRPr sz="2700">
                <a:latin typeface="Arial"/>
                <a:ea typeface="Arial"/>
                <a:cs typeface="Arial"/>
                <a:sym typeface="Arial"/>
              </a:defRPr>
            </a:pPr>
            <a:r>
              <a:rPr lang="en-GB" sz="3200" b="1" dirty="0"/>
              <a:t>NUESTROS SERVICIOS</a:t>
            </a:r>
          </a:p>
          <a:p>
            <a:pPr algn="l" defTabSz="609630">
              <a:spcBef>
                <a:spcPts val="1867"/>
              </a:spcBef>
              <a:defRPr sz="2700">
                <a:latin typeface="Arial"/>
                <a:ea typeface="Arial"/>
                <a:cs typeface="Arial"/>
                <a:sym typeface="Arial"/>
              </a:defRPr>
            </a:pPr>
            <a:br>
              <a:rPr sz="3200" dirty="0"/>
            </a:br>
            <a:r>
              <a:rPr sz="3200" dirty="0"/>
              <a:t>•</a:t>
            </a:r>
            <a:r>
              <a:rPr lang="en-GB" sz="3200" u="sng" dirty="0"/>
              <a:t>VENTAS</a:t>
            </a:r>
            <a:br>
              <a:rPr sz="3200" dirty="0"/>
            </a:br>
            <a:r>
              <a:rPr sz="3200" dirty="0"/>
              <a:t>•</a:t>
            </a:r>
            <a:r>
              <a:rPr lang="en-GB" sz="3200" u="sng" dirty="0"/>
              <a:t>PR</a:t>
            </a:r>
            <a:br>
              <a:rPr sz="3200" dirty="0"/>
            </a:br>
            <a:r>
              <a:rPr sz="3200" dirty="0"/>
              <a:t>•</a:t>
            </a:r>
            <a:r>
              <a:rPr lang="en-GB" sz="3200" u="sng" dirty="0"/>
              <a:t>EVENTOS</a:t>
            </a:r>
            <a:br>
              <a:rPr sz="3200" dirty="0"/>
            </a:br>
            <a:r>
              <a:rPr sz="3200" dirty="0"/>
              <a:t>•</a:t>
            </a:r>
            <a:r>
              <a:rPr sz="3200" u="sng" dirty="0"/>
              <a:t>RETAIL</a:t>
            </a:r>
            <a:br>
              <a:rPr sz="3200" dirty="0"/>
            </a:br>
            <a:r>
              <a:rPr sz="3200" dirty="0"/>
              <a:t>•</a:t>
            </a:r>
            <a:r>
              <a:rPr lang="en-GB" sz="3200" u="sng" dirty="0">
                <a:latin typeface="Arial"/>
                <a:ea typeface="Arial"/>
                <a:cs typeface="Arial"/>
              </a:rPr>
              <a:t>CONSULTORÍA</a:t>
            </a:r>
            <a:endParaRPr sz="3200" u="sng" dirty="0">
              <a:latin typeface="Arial"/>
              <a:ea typeface="Arial"/>
              <a:cs typeface="Arial"/>
              <a:hlinkClick r:id="rId2"/>
            </a:endParaRPr>
          </a:p>
        </p:txBody>
      </p:sp>
      <p:pic>
        <p:nvPicPr>
          <p:cNvPr id="268" name="showroom outsid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52143" y="5069306"/>
            <a:ext cx="5514717" cy="3676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340173" y="-527811"/>
            <a:ext cx="15900887" cy="10047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>
              <a:defRPr sz="2500"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Esencialmente, una agencia de ventas es responsable de vender, sin embargo, hay muchas funciones involucradas en este proceso ...</a:t>
            </a:r>
          </a:p>
          <a:p>
            <a:pPr algn="l">
              <a:defRPr sz="2500"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Ellos: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Trabajan con los distribuidores existentes de la marca, ¡a menudo un gran número!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Se aseguran de que se vendan suficientes existencias para cumplir con los objetivos.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Encuentran nuevos distribuidores para la marca (para impulsar las ventas y el conocimiento).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Informar: tienen una junta directiva y un conocimiento profundo del mercado y lo que está sucediendo en el sector minorista.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Asesoran a los compradores, ya que saben exactamente qué tipo de cliente compra la marca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Tienen una comprensión íntima de las nuevas colecciones de la marca: qué funciona con qué, por qué funciona y qué no funciona con qué ...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Venden una selección del rango de la marca a compradores a través de una vitrina (generalmente alrededor de 1 mes)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Actúan “en la marca”, un embajador de la marca, promoviendo el reflejo de los atributos y el espíritu de la marca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Comprenden y están al tanto de la competencia (usar información para impulsar la marca)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Visitan a los distribuidores y les ayudan con el proceso de venta: educación del producto / espectáculos troncales (impulsar ventas)</a:t>
            </a:r>
          </a:p>
          <a:p>
            <a:pPr marL="1354734" indent="-677367" algn="l">
              <a:buSzPct val="125000"/>
              <a:buChar char="•"/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Socializar con la prensa y los compradores a diario.</a:t>
            </a:r>
            <a:endParaRPr sz="2800" dirty="0"/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3528" y="2230366"/>
            <a:ext cx="9082451" cy="462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Shape 273"/>
          <p:cNvSpPr txBox="1"/>
          <p:nvPr/>
        </p:nvSpPr>
        <p:spPr>
          <a:xfrm>
            <a:off x="203205" y="7389164"/>
            <a:ext cx="16933851" cy="2106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 algn="l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3200" dirty="0"/>
              <a:t>Es probable que haya una persona clave de ventas para cada marca, sin embargo, todos los que trabajen en el </a:t>
            </a:r>
            <a:r>
              <a:rPr lang="es-ES" sz="3200" dirty="0" err="1"/>
              <a:t>showroom</a:t>
            </a:r>
            <a:r>
              <a:rPr lang="es-ES" sz="3200" dirty="0"/>
              <a:t> serán educados sobre la marca y la gama ofrecida. La mayoría de las agencias de ventas venden alrededor de 10 marcas, sin embargo, esto puede ser más o más dependiendo del personal y del espacio.</a:t>
            </a:r>
            <a:endParaRPr sz="3200" dirty="0"/>
          </a:p>
        </p:txBody>
      </p:sp>
      <p:sp>
        <p:nvSpPr>
          <p:cNvPr id="274" name="Shape 274"/>
          <p:cNvSpPr txBox="1"/>
          <p:nvPr/>
        </p:nvSpPr>
        <p:spPr>
          <a:xfrm>
            <a:off x="380275" y="577891"/>
            <a:ext cx="17323330" cy="1121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 algn="l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3200" dirty="0"/>
              <a:t>Cada sala del </a:t>
            </a:r>
            <a:r>
              <a:rPr lang="es-ES" sz="3200" dirty="0" err="1"/>
              <a:t>showroom</a:t>
            </a:r>
            <a:r>
              <a:rPr lang="es-ES" sz="3200" dirty="0"/>
              <a:t> es diferente, cada uno con su propia personalidad de marca, como las tiendas que intentan atraer.</a:t>
            </a:r>
            <a:endParaRPr sz="3200" dirty="0"/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Antenna_content_wrk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9087" y="256673"/>
            <a:ext cx="14464256" cy="8136143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Shape 277"/>
          <p:cNvSpPr txBox="1"/>
          <p:nvPr/>
        </p:nvSpPr>
        <p:spPr>
          <a:xfrm>
            <a:off x="0" y="8392816"/>
            <a:ext cx="17204793" cy="855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>
              <a:defRPr sz="3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4667" dirty="0"/>
              <a:t>Es probable que cada marca tenga su propia área ...</a:t>
            </a:r>
            <a:endParaRPr sz="4667" dirty="0"/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DownloadedFi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17697" y="431593"/>
            <a:ext cx="8812530" cy="6600893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Shape 280"/>
          <p:cNvSpPr txBox="1"/>
          <p:nvPr/>
        </p:nvSpPr>
        <p:spPr>
          <a:xfrm>
            <a:off x="296353" y="7338555"/>
            <a:ext cx="16739112" cy="1983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>
            <a:lvl1pPr algn="l">
              <a:defRPr sz="3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4000" dirty="0"/>
              <a:t>Todas las marcas tendrán un line </a:t>
            </a:r>
            <a:r>
              <a:rPr lang="es-ES" sz="4000" dirty="0" err="1"/>
              <a:t>sheet</a:t>
            </a:r>
            <a:r>
              <a:rPr lang="es-ES" sz="4000" dirty="0"/>
              <a:t>, un </a:t>
            </a:r>
            <a:r>
              <a:rPr lang="es-ES" sz="4000" dirty="0" err="1"/>
              <a:t>lookbook</a:t>
            </a:r>
            <a:r>
              <a:rPr lang="es-ES" sz="4000" dirty="0"/>
              <a:t>, un libro de prensa, una lista de distribuidores (y quizás una hoja de muestras) listos para que los compradores los vean.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/>
        </p:nvSpPr>
        <p:spPr>
          <a:xfrm>
            <a:off x="1168435" y="191755"/>
            <a:ext cx="14596979" cy="937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marL="1134590" indent="-778972" algn="l">
              <a:buSzPct val="125000"/>
              <a:buChar char="•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Número / código de estilo</a:t>
            </a:r>
          </a:p>
          <a:p>
            <a:pPr marL="1134590" indent="-778972" algn="l">
              <a:buSzPct val="125000"/>
              <a:buChar char="•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Imagen clara</a:t>
            </a:r>
          </a:p>
          <a:p>
            <a:pPr marL="1134590" indent="-778972" algn="l">
              <a:buSzPct val="125000"/>
              <a:buChar char="•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Precio al por mayor</a:t>
            </a:r>
          </a:p>
          <a:p>
            <a:pPr marL="1134590" indent="-778972" algn="l">
              <a:buSzPct val="125000"/>
              <a:buChar char="•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RRP</a:t>
            </a:r>
          </a:p>
          <a:p>
            <a:pPr marL="1134590" indent="-778972" algn="l">
              <a:buSzPct val="125000"/>
              <a:buChar char="•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Colores disponibles</a:t>
            </a:r>
          </a:p>
          <a:p>
            <a:pPr marL="1134590" indent="-778972" algn="l">
              <a:buSzPct val="125000"/>
              <a:buChar char="•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Tela</a:t>
            </a:r>
          </a:p>
          <a:p>
            <a:pPr marL="1134590" indent="-778972" algn="l">
              <a:buSzPct val="125000"/>
              <a:buChar char="•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Tamaños disponibles</a:t>
            </a:r>
          </a:p>
          <a:p>
            <a:pPr marL="355618" algn="l">
              <a:buSzPct val="125000"/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Un </a:t>
            </a:r>
            <a:r>
              <a:rPr lang="es-ES" sz="4000" b="1" dirty="0"/>
              <a:t>line </a:t>
            </a:r>
            <a:r>
              <a:rPr lang="es-ES" sz="4000" b="1" dirty="0" err="1"/>
              <a:t>sheet</a:t>
            </a:r>
            <a:r>
              <a:rPr lang="es-ES" sz="4000" b="1" dirty="0"/>
              <a:t> </a:t>
            </a:r>
            <a:r>
              <a:rPr lang="es-ES" sz="4000" dirty="0"/>
              <a:t>es una herramienta esencial para ayudar en el proceso de compra, ya que evita muchos contactos adicionales innecesarios entre el comprador y la marca / agente. Una manera clara y sencilla de entender una oferta ...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000" dirty="0"/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En mi opinión, las hojas de línea son más importantes que un libro de consulta.</a:t>
            </a:r>
            <a:r>
              <a:rPr lang="en-GB" sz="4000" b="1" dirty="0"/>
              <a:t>.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1440874" y="2449089"/>
            <a:ext cx="15409805" cy="30096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b="1" dirty="0"/>
              <a:t>PUNTO CLAVE: </a:t>
            </a:r>
            <a:r>
              <a:rPr lang="es-ES" sz="4667" dirty="0"/>
              <a:t>las agencias de ventas suelen ser utilizadas por las marcas en el mercado internacional.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667" b="1" dirty="0"/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b="1" dirty="0"/>
              <a:t>¿Por qué?</a:t>
            </a:r>
            <a:endParaRPr sz="4667" dirty="0"/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/>
        </p:nvSpPr>
        <p:spPr>
          <a:xfrm>
            <a:off x="710935" y="503391"/>
            <a:ext cx="14596980" cy="623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¡¡Muchas razones!!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Aquí están algunas;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endParaRPr lang="es-ES" sz="4400" dirty="0"/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1) Problemas de lenguaje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2) Almacenar conciencia baja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3) No hay contactos del comprador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4) Mentalidad de “</a:t>
            </a:r>
            <a:r>
              <a:rPr lang="es-ES" sz="4400" dirty="0" err="1"/>
              <a:t>middle</a:t>
            </a:r>
            <a:r>
              <a:rPr lang="es-ES" sz="4400" dirty="0"/>
              <a:t> </a:t>
            </a:r>
            <a:r>
              <a:rPr lang="es-ES" sz="4400" dirty="0" err="1"/>
              <a:t>man</a:t>
            </a:r>
            <a:r>
              <a:rPr lang="es-ES" sz="4400" dirty="0"/>
              <a:t>"</a:t>
            </a:r>
          </a:p>
          <a:p>
            <a:pPr algn="l">
              <a:defRPr sz="3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400" dirty="0"/>
              <a:t>5) Una forma de expandirse internacionalmente sin aumentar los costos de personal</a:t>
            </a:r>
            <a:endParaRPr sz="4400" dirty="0"/>
          </a:p>
        </p:txBody>
      </p:sp>
      <p:sp>
        <p:nvSpPr>
          <p:cNvPr id="287" name="Shape 287"/>
          <p:cNvSpPr txBox="1"/>
          <p:nvPr/>
        </p:nvSpPr>
        <p:spPr>
          <a:xfrm>
            <a:off x="562097" y="7082091"/>
            <a:ext cx="15782350" cy="2168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 algn="l">
              <a:defRPr sz="3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4400" dirty="0"/>
              <a:t>¡No se olvide de que cuantas más agencias son empleadas en el mundo por una marca, más muestras y material de venta será necesario!</a:t>
            </a:r>
            <a:endParaRPr sz="4400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/>
        </p:nvSpPr>
        <p:spPr>
          <a:xfrm>
            <a:off x="2418556" y="33983"/>
            <a:ext cx="11744138" cy="998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sz="5600" dirty="0"/>
              <a:t>Pen Portraits</a:t>
            </a:r>
            <a:r>
              <a:rPr lang="en-GB" sz="5600" dirty="0"/>
              <a:t> o </a:t>
            </a:r>
            <a:r>
              <a:rPr lang="en-GB" sz="5600" dirty="0" err="1"/>
              <a:t>Retratos</a:t>
            </a:r>
            <a:r>
              <a:rPr lang="en-GB" sz="5600" dirty="0"/>
              <a:t> de </a:t>
            </a:r>
            <a:r>
              <a:rPr lang="en-GB" sz="5600" dirty="0" err="1"/>
              <a:t>Pluma</a:t>
            </a:r>
            <a:endParaRPr sz="5600" dirty="0"/>
          </a:p>
        </p:txBody>
      </p:sp>
      <p:pic>
        <p:nvPicPr>
          <p:cNvPr id="155" name="penbrainstor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5128" y="1671675"/>
            <a:ext cx="13801088" cy="7929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831255" y="1490314"/>
            <a:ext cx="15172731" cy="51642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Las marcas también venden colecciones por sí mismas y esto se denomina ventas “internas”. Muchas de las marcas más grandes y establecidas tienen un equipo de ventas “in </a:t>
            </a:r>
            <a:r>
              <a:rPr lang="es-ES" sz="4667" dirty="0" err="1"/>
              <a:t>house</a:t>
            </a:r>
            <a:r>
              <a:rPr lang="es-ES" sz="4667" dirty="0"/>
              <a:t>".</a:t>
            </a:r>
          </a:p>
          <a:p>
            <a:pPr algn="l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endParaRPr sz="4667" dirty="0"/>
          </a:p>
          <a:p>
            <a:pPr algn="l">
              <a:defRPr sz="3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667" dirty="0"/>
              <a:t>¡Tenga en cuenta que puede tener un equipo de ventas “in </a:t>
            </a:r>
            <a:r>
              <a:rPr lang="es-ES" sz="4667" dirty="0" err="1"/>
              <a:t>house</a:t>
            </a:r>
            <a:r>
              <a:rPr lang="es-ES" sz="4667" dirty="0"/>
              <a:t>” y también usar agencias de ventas!</a:t>
            </a:r>
            <a:endParaRPr sz="4667" dirty="0"/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/>
        </p:nvSpPr>
        <p:spPr>
          <a:xfrm>
            <a:off x="2844793" y="4143283"/>
            <a:ext cx="11636736" cy="14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>
              <a:defRPr sz="64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8534" dirty="0"/>
              <a:t>¡</a:t>
            </a:r>
            <a:r>
              <a:rPr lang="en-GB" sz="8534" dirty="0" err="1"/>
              <a:t>Miremos</a:t>
            </a:r>
            <a:r>
              <a:rPr lang="en-GB" sz="8534" dirty="0"/>
              <a:t> </a:t>
            </a:r>
            <a:r>
              <a:rPr lang="en-GB" sz="8534" dirty="0" err="1"/>
              <a:t>los</a:t>
            </a:r>
            <a:r>
              <a:rPr lang="en-GB" sz="8534" dirty="0"/>
              <a:t> </a:t>
            </a:r>
            <a:r>
              <a:rPr lang="en-GB" sz="8534" dirty="0" err="1"/>
              <a:t>desfiles</a:t>
            </a:r>
            <a:r>
              <a:rPr lang="en-GB" sz="8534" dirty="0"/>
              <a:t>!</a:t>
            </a:r>
            <a:endParaRPr sz="8534" dirty="0"/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795891" y="1567079"/>
            <a:ext cx="15748481" cy="61915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lnSpc>
                <a:spcPts val="8000"/>
              </a:lnSpc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/>
              <a:t>LOS DESFILES</a:t>
            </a:r>
            <a:r>
              <a:rPr sz="5334" dirty="0"/>
              <a:t>....</a:t>
            </a:r>
          </a:p>
          <a:p>
            <a:pPr algn="l" defTabSz="609630">
              <a:lnSpc>
                <a:spcPts val="8000"/>
              </a:lnSpc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algn="l" defTabSz="609630">
              <a:lnSpc>
                <a:spcPts val="8000"/>
              </a:lnSpc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 err="1"/>
              <a:t>Evento</a:t>
            </a:r>
            <a:r>
              <a:rPr lang="en-GB" sz="5334" dirty="0"/>
              <a:t> </a:t>
            </a:r>
            <a:r>
              <a:rPr sz="5334" dirty="0"/>
              <a:t>Business to Business (B2B)  - </a:t>
            </a:r>
            <a:r>
              <a:rPr lang="en-GB" sz="5334" dirty="0"/>
              <a:t>Un </a:t>
            </a:r>
            <a:r>
              <a:rPr lang="en-GB" sz="5334" dirty="0" err="1"/>
              <a:t>ejemplo</a:t>
            </a:r>
            <a:r>
              <a:rPr lang="en-GB" sz="5334" dirty="0"/>
              <a:t> claro es el </a:t>
            </a:r>
            <a:r>
              <a:rPr sz="5334" dirty="0"/>
              <a:t>London Fashion Week (LFW)</a:t>
            </a:r>
          </a:p>
          <a:p>
            <a:pPr algn="l" defTabSz="609630">
              <a:lnSpc>
                <a:spcPts val="8000"/>
              </a:lnSpc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algn="l" defTabSz="609630">
              <a:lnSpc>
                <a:spcPts val="8000"/>
              </a:lnSpc>
              <a:defRPr sz="4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5334" dirty="0"/>
              <a:t>: </a:t>
            </a:r>
            <a:r>
              <a:rPr lang="en-GB" sz="5334" dirty="0"/>
              <a:t>U</a:t>
            </a:r>
            <a:r>
              <a:rPr lang="es-ES" sz="5334" dirty="0" err="1"/>
              <a:t>suarios</a:t>
            </a:r>
            <a:r>
              <a:rPr lang="es-ES" sz="5334" dirty="0"/>
              <a:t> finales son compradores y prensa.</a:t>
            </a:r>
            <a:endParaRPr sz="5334" dirty="0"/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660163" y="1643053"/>
            <a:ext cx="16544373" cy="5061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40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sz="5334" dirty="0"/>
              <a:t>2 </a:t>
            </a:r>
            <a:r>
              <a:rPr lang="en-GB" sz="5334" dirty="0" err="1"/>
              <a:t>veces</a:t>
            </a:r>
            <a:r>
              <a:rPr lang="en-GB" sz="5334" dirty="0"/>
              <a:t> al </a:t>
            </a:r>
            <a:r>
              <a:rPr lang="en-GB" sz="5334" dirty="0" err="1"/>
              <a:t>año</a:t>
            </a:r>
            <a:r>
              <a:rPr lang="en-GB" sz="5334" dirty="0"/>
              <a:t> </a:t>
            </a:r>
            <a:r>
              <a:rPr lang="en-GB" sz="5334" dirty="0" err="1"/>
              <a:t>en</a:t>
            </a:r>
            <a:r>
              <a:rPr lang="en-GB" sz="5334" dirty="0"/>
              <a:t> </a:t>
            </a:r>
            <a:r>
              <a:rPr lang="en-GB" sz="5334" dirty="0" err="1"/>
              <a:t>cada</a:t>
            </a:r>
            <a:r>
              <a:rPr lang="en-GB" sz="5334" dirty="0"/>
              <a:t> ciudad</a:t>
            </a:r>
          </a:p>
          <a:p>
            <a:pPr algn="l">
              <a:defRPr sz="4000" b="1" u="sng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lvl="1"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5334" dirty="0"/>
              <a:t>New York (Sept</a:t>
            </a:r>
            <a:r>
              <a:rPr lang="en-GB" sz="5334" dirty="0" err="1"/>
              <a:t>iembre</a:t>
            </a:r>
            <a:r>
              <a:rPr sz="5334" dirty="0"/>
              <a:t> -Feb</a:t>
            </a:r>
            <a:r>
              <a:rPr lang="en-GB" sz="5334" dirty="0" err="1"/>
              <a:t>rero</a:t>
            </a:r>
            <a:r>
              <a:rPr sz="5334" dirty="0"/>
              <a:t>)</a:t>
            </a:r>
          </a:p>
          <a:p>
            <a:pPr lvl="1"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5334" dirty="0"/>
              <a:t>London </a:t>
            </a:r>
            <a:r>
              <a:rPr lang="en-GB" sz="5334" dirty="0"/>
              <a:t>(</a:t>
            </a:r>
            <a:r>
              <a:rPr lang="en-GB" sz="5334" dirty="0" err="1"/>
              <a:t>Septiembre</a:t>
            </a:r>
            <a:r>
              <a:rPr lang="en-GB" sz="5334" dirty="0"/>
              <a:t> -</a:t>
            </a:r>
            <a:r>
              <a:rPr lang="en-GB" sz="5334" dirty="0" err="1"/>
              <a:t>Febrero</a:t>
            </a:r>
            <a:r>
              <a:rPr lang="en-GB" sz="5334" dirty="0"/>
              <a:t>) </a:t>
            </a:r>
          </a:p>
          <a:p>
            <a:pPr lvl="1"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5334" dirty="0"/>
              <a:t>Milan </a:t>
            </a:r>
            <a:r>
              <a:rPr lang="en-GB" sz="5334" dirty="0"/>
              <a:t>(</a:t>
            </a:r>
            <a:r>
              <a:rPr lang="en-GB" sz="5334" dirty="0" err="1"/>
              <a:t>Septiembre</a:t>
            </a:r>
            <a:r>
              <a:rPr lang="en-GB" sz="5334" dirty="0"/>
              <a:t> -</a:t>
            </a:r>
            <a:r>
              <a:rPr lang="en-GB" sz="5334" dirty="0" err="1"/>
              <a:t>Febrero</a:t>
            </a:r>
            <a:r>
              <a:rPr lang="en-GB" sz="5334" dirty="0"/>
              <a:t>) </a:t>
            </a:r>
          </a:p>
          <a:p>
            <a:pPr lvl="1"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5334" dirty="0"/>
              <a:t>Paris(Sept/Oct -Feb/Mar</a:t>
            </a:r>
            <a:r>
              <a:rPr lang="en-GB" sz="5334" dirty="0"/>
              <a:t>zo</a:t>
            </a:r>
            <a:r>
              <a:rPr sz="5334" dirty="0"/>
              <a:t>)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323240" y="2616324"/>
            <a:ext cx="16087159" cy="342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40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5334" dirty="0"/>
              <a:t>¿Hay </a:t>
            </a:r>
            <a:r>
              <a:rPr lang="en-GB" sz="5334" dirty="0" err="1"/>
              <a:t>compras</a:t>
            </a:r>
            <a:r>
              <a:rPr lang="en-GB" sz="5334" dirty="0"/>
              <a:t> en la </a:t>
            </a:r>
            <a:r>
              <a:rPr lang="en-GB" sz="5334" dirty="0" err="1"/>
              <a:t>pasarela</a:t>
            </a:r>
            <a:r>
              <a:rPr lang="en-GB" sz="5334" dirty="0"/>
              <a:t>?</a:t>
            </a:r>
          </a:p>
          <a:p>
            <a:pPr algn="l">
              <a:defRPr sz="4000" b="1" u="sng">
                <a:latin typeface="Helvetica"/>
                <a:ea typeface="Helvetica"/>
                <a:cs typeface="Helvetica"/>
                <a:sym typeface="Helvetica"/>
              </a:defRPr>
            </a:pPr>
            <a:endParaRPr sz="5334" dirty="0"/>
          </a:p>
          <a:p>
            <a:pPr algn="l">
              <a:defRPr sz="4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5334" b="1" dirty="0"/>
              <a:t>NO</a:t>
            </a:r>
            <a:r>
              <a:rPr sz="5334" dirty="0"/>
              <a:t> </a:t>
            </a:r>
            <a:r>
              <a:rPr lang="es-MX" sz="5334" dirty="0"/>
              <a:t>–</a:t>
            </a:r>
            <a:r>
              <a:rPr sz="5334" dirty="0"/>
              <a:t> </a:t>
            </a:r>
            <a:r>
              <a:rPr lang="en-GB" sz="5334" dirty="0"/>
              <a:t>Se </a:t>
            </a:r>
            <a:r>
              <a:rPr lang="en-GB" sz="5334" dirty="0" err="1"/>
              <a:t>necesita</a:t>
            </a:r>
            <a:r>
              <a:rPr lang="en-GB" sz="5334" dirty="0"/>
              <a:t> </a:t>
            </a:r>
            <a:r>
              <a:rPr lang="en-GB" sz="5334" dirty="0" err="1"/>
              <a:t>ver</a:t>
            </a:r>
            <a:r>
              <a:rPr lang="en-GB" sz="5334" dirty="0"/>
              <a:t> la </a:t>
            </a:r>
            <a:r>
              <a:rPr lang="en-GB" sz="5334" dirty="0" err="1"/>
              <a:t>colección</a:t>
            </a:r>
            <a:r>
              <a:rPr lang="en-GB" sz="5334" dirty="0"/>
              <a:t> una </a:t>
            </a:r>
            <a:r>
              <a:rPr lang="en-GB" sz="5334" dirty="0" err="1"/>
              <a:t>vez</a:t>
            </a:r>
            <a:r>
              <a:rPr lang="en-GB" sz="5334" dirty="0"/>
              <a:t> </a:t>
            </a:r>
            <a:r>
              <a:rPr lang="en-GB" sz="5334" dirty="0" err="1"/>
              <a:t>más</a:t>
            </a:r>
            <a:r>
              <a:rPr lang="en-GB" sz="5334" dirty="0"/>
              <a:t>, </a:t>
            </a:r>
            <a:r>
              <a:rPr lang="en-GB" sz="5334" dirty="0" err="1"/>
              <a:t>tal</a:t>
            </a:r>
            <a:r>
              <a:rPr lang="en-GB" sz="5334" dirty="0"/>
              <a:t> </a:t>
            </a:r>
            <a:r>
              <a:rPr lang="en-GB" sz="5334" dirty="0" err="1"/>
              <a:t>vez</a:t>
            </a:r>
            <a:r>
              <a:rPr lang="en-GB" sz="5334" dirty="0"/>
              <a:t> con un </a:t>
            </a:r>
            <a:r>
              <a:rPr lang="en-GB" sz="5334" dirty="0" err="1"/>
              <a:t>agente</a:t>
            </a:r>
            <a:r>
              <a:rPr lang="en-GB" sz="5334" dirty="0"/>
              <a:t> de </a:t>
            </a:r>
            <a:r>
              <a:rPr lang="en-GB" sz="5334" dirty="0" err="1"/>
              <a:t>compras</a:t>
            </a:r>
            <a:r>
              <a:rPr lang="en-GB" sz="5334" dirty="0"/>
              <a:t> o en una feria.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846692" y="812475"/>
            <a:ext cx="15223531" cy="26759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>
            <a:lvl1pPr algn="l" defTabSz="457200">
              <a:lnSpc>
                <a:spcPts val="6600"/>
              </a:lnSpc>
              <a:defRPr sz="45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s-ES" sz="5400" dirty="0"/>
              <a:t>¿Por qué los diseñadores eligen mostrar sus colecciones "en la pasarela" durante una semana de la moda?</a:t>
            </a:r>
            <a:endParaRPr sz="5400" dirty="0"/>
          </a:p>
        </p:txBody>
      </p:sp>
      <p:pic>
        <p:nvPicPr>
          <p:cNvPr id="300" name="imgr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59678" y="3759367"/>
            <a:ext cx="6613903" cy="51817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/>
        </p:nvSpPr>
        <p:spPr>
          <a:xfrm>
            <a:off x="0" y="-4653665"/>
            <a:ext cx="16341165" cy="13965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1659550" indent="-762038" algn="l" defTabSz="609630">
              <a:lnSpc>
                <a:spcPts val="6400"/>
              </a:lnSpc>
              <a:buSzPct val="12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1659550" indent="-762038" algn="l" defTabSz="609630">
              <a:lnSpc>
                <a:spcPts val="6400"/>
              </a:lnSpc>
              <a:buSzPct val="12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Manera de mostrar colecciones en un contexto experiencial, idealizado.</a:t>
            </a:r>
          </a:p>
          <a:p>
            <a:pPr marL="1659550" indent="-762038" algn="l" defTabSz="609630">
              <a:lnSpc>
                <a:spcPts val="6400"/>
              </a:lnSpc>
              <a:buSzPct val="12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Manera de atraer la cobertura de prensa así como los pedidos.</a:t>
            </a:r>
          </a:p>
          <a:p>
            <a:pPr marL="1659550" indent="-762038" algn="l" defTabSz="609630">
              <a:lnSpc>
                <a:spcPts val="6400"/>
              </a:lnSpc>
              <a:buSzPct val="12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Puede ser esencial para construir el negocio de un diseñador al construir, crecer y mantener el conocimiento de la marca. </a:t>
            </a:r>
            <a:r>
              <a:rPr lang="es-ES" sz="2800" dirty="0">
                <a:solidFill>
                  <a:srgbClr val="FF0000"/>
                </a:solidFill>
              </a:rPr>
              <a:t>Si usted tiene, por ejemplo, una marca de lujo se espera que presente un espectáculo impresionante para respaldar su imagen de marca.</a:t>
            </a:r>
          </a:p>
          <a:p>
            <a:pPr marL="1659550" indent="-762038" algn="l" defTabSz="609630">
              <a:lnSpc>
                <a:spcPts val="6400"/>
              </a:lnSpc>
              <a:buSzPct val="12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Constructor de imágenes y conveniencia.</a:t>
            </a:r>
          </a:p>
          <a:p>
            <a:pPr marL="1659550" indent="-762038" algn="l" defTabSz="609630">
              <a:lnSpc>
                <a:spcPts val="6400"/>
              </a:lnSpc>
              <a:buSzPct val="12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Forma de atraer a los principales inversores: </a:t>
            </a:r>
            <a:r>
              <a:rPr lang="es-ES" sz="2800" i="1" dirty="0"/>
              <a:t>la colección de graduados de </a:t>
            </a:r>
            <a:r>
              <a:rPr lang="es-ES" sz="2800" i="1" dirty="0" err="1"/>
              <a:t>Gareth</a:t>
            </a:r>
            <a:r>
              <a:rPr lang="es-ES" sz="2800" i="1" dirty="0"/>
              <a:t> </a:t>
            </a:r>
            <a:r>
              <a:rPr lang="es-ES" sz="2800" i="1" dirty="0" err="1"/>
              <a:t>Pugh</a:t>
            </a:r>
            <a:r>
              <a:rPr lang="es-ES" sz="2800" i="1" dirty="0"/>
              <a:t> fue extrema y teatral, ahora respaldada por Rick </a:t>
            </a:r>
            <a:r>
              <a:rPr lang="es-ES" sz="2800" i="1" dirty="0" err="1"/>
              <a:t>Owens</a:t>
            </a:r>
            <a:r>
              <a:rPr lang="es-ES" sz="2800" i="1" dirty="0"/>
              <a:t>, que posee una gran participación en "</a:t>
            </a:r>
            <a:r>
              <a:rPr lang="es-ES" sz="2800" i="1" dirty="0" err="1"/>
              <a:t>Gareth</a:t>
            </a:r>
            <a:r>
              <a:rPr lang="es-ES" sz="2800" i="1" dirty="0"/>
              <a:t> </a:t>
            </a:r>
            <a:r>
              <a:rPr lang="es-ES" sz="2800" i="1" dirty="0" err="1"/>
              <a:t>Pugh</a:t>
            </a:r>
            <a:r>
              <a:rPr lang="es-ES" sz="2800" i="1" dirty="0"/>
              <a:t>"</a:t>
            </a:r>
          </a:p>
          <a:p>
            <a:pPr marL="1659550" indent="-762038" algn="l" defTabSz="609630">
              <a:lnSpc>
                <a:spcPts val="6400"/>
              </a:lnSpc>
              <a:buSzPct val="125000"/>
              <a:buChar char="•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Forma de conseguir un "gran trabajo": </a:t>
            </a:r>
            <a:r>
              <a:rPr lang="es-ES" sz="2800" i="1" dirty="0"/>
              <a:t>Alexander McQueen hizo esto para obtener la primera posición de alta costura en </a:t>
            </a:r>
            <a:r>
              <a:rPr lang="es-ES" sz="2800" i="1" dirty="0" err="1"/>
              <a:t>Givenchy</a:t>
            </a:r>
            <a:endParaRPr sz="2800" i="1" dirty="0"/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541883" y="276294"/>
            <a:ext cx="16256496" cy="90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EL ESPECTÁCULO</a:t>
            </a:r>
          </a:p>
          <a:p>
            <a:pPr marL="304815" indent="-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Los espectáculos suelen ser "en vivo" y son analizados por la prensa, los compradores y los expertos en moda (transmisión en vivo)</a:t>
            </a:r>
          </a:p>
          <a:p>
            <a:pPr marL="304815" indent="-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Muestra la duración total desde 10 minutos hasta aproximadamente media hora, dependiendo del número de looks o salidas.</a:t>
            </a:r>
          </a:p>
          <a:p>
            <a:pPr marL="304815" indent="-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Looks: de 15 a 50.</a:t>
            </a:r>
          </a:p>
          <a:p>
            <a:pPr marL="304815" indent="-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Los detalles son clave.</a:t>
            </a:r>
          </a:p>
          <a:p>
            <a:pPr marL="304815" indent="-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Asisten a espectáculos de pasarela compradores y prensa; Al entrar en el show, los compradores se sientan a la derecha y la prensa a la izquierda</a:t>
            </a:r>
            <a:br>
              <a:rPr sz="2800" dirty="0"/>
            </a:br>
            <a:r>
              <a:rPr lang="es-ES" sz="2800" dirty="0"/>
              <a:t>¡Los invitados más importantes (celebridades, tiendas que hacen grandes pedidos, editores clave ...) están en primera fila! </a:t>
            </a:r>
            <a:r>
              <a:rPr lang="es-ES" sz="2800" b="1" dirty="0"/>
              <a:t>FROW</a:t>
            </a:r>
            <a:endParaRPr sz="2800" b="1" dirty="0"/>
          </a:p>
        </p:txBody>
      </p:sp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/>
        </p:nvSpPr>
        <p:spPr>
          <a:xfrm>
            <a:off x="321743" y="736580"/>
            <a:ext cx="10651392" cy="8263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lnSpc>
                <a:spcPts val="5600"/>
              </a:lnSpc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400" dirty="0"/>
              <a:t>AHORA ACERCA DE </a:t>
            </a:r>
            <a:r>
              <a:rPr sz="2400" dirty="0"/>
              <a:t>......</a:t>
            </a:r>
          </a:p>
          <a:p>
            <a:pPr algn="l" defTabSz="609630">
              <a:lnSpc>
                <a:spcPts val="5600"/>
              </a:lnSpc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400" dirty="0"/>
              <a:t>LA COLECCIÓN</a:t>
            </a:r>
            <a:endParaRPr sz="24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400" dirty="0"/>
              <a:t>• </a:t>
            </a:r>
            <a:r>
              <a:rPr lang="es-ES" sz="2400" dirty="0"/>
              <a:t>Generalmente se muestra como looks o salidas, donde cada pieza se coordina para presentar la visión del diseñador</a:t>
            </a:r>
            <a:endParaRPr sz="2400" dirty="0"/>
          </a:p>
          <a:p>
            <a:pPr marL="304815" algn="l" defTabSz="609630">
              <a:lnSpc>
                <a:spcPts val="5600"/>
              </a:lnSpc>
              <a:defRPr sz="2500"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• Interesante: las piezas compradas para la venta al por menor pueden ser significativamente diferentes de la colección que se muestra en la pasarela (es decir, más comercial, redimensionada)</a:t>
            </a:r>
            <a:endParaRPr sz="2400" dirty="0"/>
          </a:p>
          <a:p>
            <a:pPr algn="l" defTabSz="609630">
              <a:lnSpc>
                <a:spcPts val="6267"/>
              </a:lnSpc>
              <a:defRPr sz="2500" i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Cada vez más compradores están pidiendo “off- </a:t>
            </a:r>
            <a:r>
              <a:rPr lang="es-ES" sz="2400" dirty="0" err="1"/>
              <a:t>menu</a:t>
            </a:r>
            <a:r>
              <a:rPr lang="es-ES" sz="2400" dirty="0"/>
              <a:t>" - diferentes longitudes y colores que no se ofrecen. Puede hacer que la producción sea un poco difícil y la marca tendrá que decidir si se ajustan o no, ¿tiene sentido comercial?!?!?!</a:t>
            </a:r>
            <a:endParaRPr sz="2400" dirty="0"/>
          </a:p>
        </p:txBody>
      </p:sp>
      <p:pic>
        <p:nvPicPr>
          <p:cNvPr id="307" name="london-fashion-wee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42473" y="326917"/>
            <a:ext cx="5876047" cy="8830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/>
        </p:nvSpPr>
        <p:spPr>
          <a:xfrm>
            <a:off x="389479" y="-7213"/>
            <a:ext cx="16561305" cy="12247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lnSpc>
                <a:spcPts val="5600"/>
              </a:lnSpc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¿QUÉ SUCEDE CUANDO VEMOS TODAS ESTAS “CREACIONES INMEJORABLES”?</a:t>
            </a:r>
            <a:endParaRPr sz="2800" dirty="0"/>
          </a:p>
          <a:p>
            <a:pPr algn="l" defTabSz="609630">
              <a:lnSpc>
                <a:spcPts val="5600"/>
              </a:lnSpc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CREATIVI</a:t>
            </a:r>
            <a:r>
              <a:rPr lang="en-GB" sz="2800" dirty="0"/>
              <a:t>DAD</a:t>
            </a:r>
            <a:r>
              <a:rPr sz="2800" dirty="0"/>
              <a:t> v. COM</a:t>
            </a:r>
            <a:r>
              <a:rPr lang="en-GB" sz="2800" dirty="0"/>
              <a:t>ERCIALIDAD</a:t>
            </a:r>
            <a:r>
              <a:rPr sz="2800" dirty="0"/>
              <a:t>...</a:t>
            </a:r>
          </a:p>
          <a:p>
            <a:pPr algn="l" defTabSz="609630">
              <a:lnSpc>
                <a:spcPts val="5600"/>
              </a:lnSpc>
              <a:defRPr sz="25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• Muchos diseñadores crean piezas de exhibición </a:t>
            </a:r>
            <a:r>
              <a:rPr lang="es-ES" sz="2800" b="1" dirty="0"/>
              <a:t>extravagantes</a:t>
            </a:r>
            <a:r>
              <a:rPr lang="es-ES" sz="2800" dirty="0"/>
              <a:t>, que se incluyen deliberadamente para entusiasmar a la prensa de la moda y obtener la máxima cobertura. ¡Estas piezas de exhibición rara vez se venden! (PERO muy bueno para las vitrinas y muchas veces prestado para VM)</a:t>
            </a: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marL="304815" algn="l" defTabSz="609630">
              <a:lnSpc>
                <a:spcPts val="5600"/>
              </a:lnSpc>
              <a:defRPr sz="25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defTabSz="609630">
              <a:lnSpc>
                <a:spcPts val="5600"/>
              </a:lnSpc>
              <a:defRPr sz="2500" b="1">
                <a:solidFill>
                  <a:srgbClr val="FF4013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</p:txBody>
      </p:sp>
      <p:pic>
        <p:nvPicPr>
          <p:cNvPr id="310" name="stephen jones ha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974694" y="4523874"/>
            <a:ext cx="3394254" cy="44081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491082" y="384055"/>
            <a:ext cx="16358099" cy="86468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spcBef>
                <a:spcPts val="2267"/>
              </a:spcBef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dirty="0"/>
              <a:t>Pen portrait</a:t>
            </a:r>
            <a:r>
              <a:rPr lang="en-GB" sz="3600" dirty="0"/>
              <a:t> o </a:t>
            </a:r>
            <a:r>
              <a:rPr lang="en-GB" sz="3600" dirty="0" err="1"/>
              <a:t>retratos</a:t>
            </a:r>
            <a:r>
              <a:rPr lang="en-GB" sz="3600" dirty="0"/>
              <a:t> de </a:t>
            </a:r>
            <a:r>
              <a:rPr lang="en-GB" sz="3600" dirty="0" err="1"/>
              <a:t>pluma</a:t>
            </a:r>
            <a:endParaRPr sz="3600" dirty="0"/>
          </a:p>
          <a:p>
            <a:pPr algn="l" defTabSz="609630">
              <a:spcBef>
                <a:spcPts val="1733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Una descripción informal de una persona o grupo de personas: esto puede abarcar la edad, nacionalidad, género y otras variables centrándose en dimensiones más suaves como las actitudes, la apariencia y el estilo de vida.</a:t>
            </a:r>
          </a:p>
          <a:p>
            <a:pPr algn="l" defTabSz="609630">
              <a:spcBef>
                <a:spcPts val="1733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600" dirty="0"/>
          </a:p>
          <a:p>
            <a:pPr algn="l" defTabSz="609630">
              <a:spcBef>
                <a:spcPts val="1733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Los retratos de pluma son una técnica de marketing para definir una audiencia. Se utilizan comúnmente en el comercio minorista.</a:t>
            </a:r>
          </a:p>
          <a:p>
            <a:pPr algn="l" defTabSz="609630">
              <a:spcBef>
                <a:spcPts val="1733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3600" dirty="0"/>
          </a:p>
          <a:p>
            <a:pPr algn="l" defTabSz="609630">
              <a:spcBef>
                <a:spcPts val="1733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Antes de escribir cualquier cosa, un artículo, un anuncio, un correo electrónico, debe saber a quién está escribiendo y atender sus necesidades específicas.</a:t>
            </a:r>
          </a:p>
          <a:p>
            <a:pPr algn="l" defTabSz="609630">
              <a:spcBef>
                <a:spcPts val="1733"/>
              </a:spcBef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sz="3600" dirty="0"/>
          </a:p>
          <a:p>
            <a:pPr algn="l" defTabSz="609630">
              <a:defRPr sz="3000" b="1"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Tenga en cuenta que son parte del resultado de una investigación cualitativa!!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397945" y="1410638"/>
            <a:ext cx="16544372" cy="660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lvl="1" indent="304815"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¡AHORA LA PARTE MIEDOSA! HABLEMOS SOBRE LOS COSTOS...</a:t>
            </a:r>
            <a:endParaRPr sz="3600" dirty="0"/>
          </a:p>
          <a:p>
            <a:pPr lvl="1" indent="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Los costos y la carga de trabajo aumentan dramáticamente y, en ocasiones, pueden no crear pedidos para la colección. Por lo tanto, algunos diseñadores obtienen apoyo financiero o respaldo para su desfile</a:t>
            </a:r>
          </a:p>
          <a:p>
            <a:pPr lvl="1" indent="304815" algn="l" defTabSz="609630">
              <a:lnSpc>
                <a:spcPts val="6400"/>
              </a:lnSpc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600" dirty="0"/>
              <a:t>(BFC, UKTI </a:t>
            </a:r>
            <a:r>
              <a:rPr lang="en-GB" sz="3600" dirty="0" err="1"/>
              <a:t>pueden</a:t>
            </a:r>
            <a:r>
              <a:rPr lang="en-GB" sz="3600" dirty="0"/>
              <a:t> </a:t>
            </a:r>
            <a:r>
              <a:rPr lang="en-GB" sz="3600" dirty="0" err="1"/>
              <a:t>ayudar</a:t>
            </a:r>
            <a:r>
              <a:rPr lang="en-GB" sz="3600" dirty="0"/>
              <a:t> a </a:t>
            </a:r>
            <a:r>
              <a:rPr lang="en-GB" sz="3600" dirty="0" err="1"/>
              <a:t>identificar</a:t>
            </a:r>
            <a:r>
              <a:rPr lang="en-GB" sz="3600" dirty="0"/>
              <a:t> </a:t>
            </a:r>
            <a:r>
              <a:rPr lang="en-GB" sz="3600" dirty="0" err="1"/>
              <a:t>potenciales</a:t>
            </a:r>
            <a:r>
              <a:rPr lang="en-GB" sz="3600" dirty="0"/>
              <a:t> </a:t>
            </a:r>
            <a:r>
              <a:rPr lang="en-GB" sz="3600" dirty="0" err="1"/>
              <a:t>patrocinadores</a:t>
            </a:r>
            <a:r>
              <a:rPr sz="3600" dirty="0"/>
              <a:t>)</a:t>
            </a:r>
          </a:p>
          <a:p>
            <a:pPr lvl="1" indent="304815"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endParaRPr sz="3600" dirty="0"/>
          </a:p>
          <a:p>
            <a:pPr lvl="1" indent="304815" algn="l" defTabSz="609630">
              <a:lnSpc>
                <a:spcPts val="6400"/>
              </a:lnSpc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3600" dirty="0"/>
              <a:t>Todos los desfiles de moda siguen un proceso similar en la producción: las variables son el presupuesto y la escala.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338678" y="191754"/>
            <a:ext cx="7568968" cy="93700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2000" dirty="0"/>
              <a:t>PRINCIPALES COSTOS A CONSIDERAR</a:t>
            </a:r>
            <a:r>
              <a:rPr sz="2000" dirty="0"/>
              <a:t>....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endParaRPr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/>
              <a:t>• </a:t>
            </a:r>
            <a:r>
              <a:rPr lang="es-ES" sz="2000" dirty="0"/>
              <a:t>Lugar: tamaño y adecuación, ubicación £ 35,000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Producción, puesta en escena, luces, música £ 6.000.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Modelos y aparadores £ 7.000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El equipo cuesta £ 2,000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Estilista £ 2,000 (mínimo 3 días)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PR y gastos de promoción £ 2,000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Boleto / folleto £ 3,000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Personal extra y </a:t>
            </a:r>
            <a:r>
              <a:rPr lang="es-ES" sz="2000" dirty="0" err="1"/>
              <a:t>admin</a:t>
            </a:r>
            <a:r>
              <a:rPr lang="es-ES" sz="2000" dirty="0"/>
              <a:t>. £ 2,000-5,000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Artículos especiales del espectáculo £ 500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Maquillaje £ 1500 (25-30 artista / show)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Fotógrafo x2 @ £ 300 </a:t>
            </a:r>
            <a:r>
              <a:rPr lang="es-ES" sz="2000" dirty="0" err="1"/>
              <a:t>ph</a:t>
            </a:r>
            <a:r>
              <a:rPr lang="es-ES" sz="2000" dirty="0"/>
              <a:t> £ 1200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Pelo £ 1500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estilista de celebridades (£ 3,000- £ 10,000)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Catering £ 1,000</a:t>
            </a:r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000" dirty="0"/>
          </a:p>
          <a:p>
            <a:pPr marL="304815" algn="l" defTabSz="609630">
              <a:defRPr sz="2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000" dirty="0"/>
              <a:t>• Contingencia en efectivo £ 600</a:t>
            </a:r>
            <a:endParaRPr sz="2000" dirty="0"/>
          </a:p>
        </p:txBody>
      </p:sp>
      <p:pic>
        <p:nvPicPr>
          <p:cNvPr id="315" name="imag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3137" y="863477"/>
            <a:ext cx="7252279" cy="6604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/>
        </p:nvSpPr>
        <p:spPr>
          <a:xfrm>
            <a:off x="381010" y="0"/>
            <a:ext cx="16578241" cy="961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23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/>
              <a:t>Emails out</a:t>
            </a:r>
          </a:p>
          <a:p>
            <a:pPr algn="l">
              <a:defRPr sz="23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Si sabe con quién ponerse en contacto, también puede intentar llevar su marca a la tienda.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Siempre le recomendaría que envíe un correo electrónico al comprador primero, hablándoles un poco sobre su marca, los precios y adjunte 2 o 3 imágenes.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En esta primera comunicación </a:t>
            </a:r>
            <a:r>
              <a:rPr lang="es-ES" sz="2800" b="1" dirty="0"/>
              <a:t>no sobrecargue al comprador con información</a:t>
            </a:r>
            <a:r>
              <a:rPr lang="es-ES" sz="2800" dirty="0"/>
              <a:t>. Todo lo que necesitas hacer es generar </a:t>
            </a:r>
            <a:r>
              <a:rPr lang="es-ES" sz="2800" b="1" dirty="0"/>
              <a:t>interés</a:t>
            </a:r>
            <a:r>
              <a:rPr lang="es-ES" sz="2800" dirty="0"/>
              <a:t> en esta etapa. También es importante tener en cuenta que la mayoría de los compradores viajan mucho y salen regularmente de la oficina, por lo que leen los correos electrónicos en sus teléfonos. ¡Los correos electrónicos largos son difíciles de leer en el teléfono!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Haga un </a:t>
            </a:r>
            <a:r>
              <a:rPr lang="es-ES" sz="2800" b="1" dirty="0"/>
              <a:t>seguimiento</a:t>
            </a:r>
            <a:r>
              <a:rPr lang="es-ES" sz="2800" dirty="0"/>
              <a:t> con una llamada telefónica para ver si el comprador tiene algún interés en reunirse con usted y hablar sobre su marca.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Trate de no ser demasiado agresivo, no hay nada más desagradable que un diseñador desesperado: realmente reflejará la percepción general que los compradores tienen de la marca.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s-ES"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800" dirty="0"/>
              <a:t>Si el comprador no está interesado, acepta eso y sigue adelante. No lo tome personalmente, después de todo, tal vez sea parte de su plan no tomar nuevas marcas (por ejemplo).</a:t>
            </a:r>
            <a:endParaRPr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</p:txBody>
      </p:sp>
    </p:spTree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238570" y="-109157"/>
            <a:ext cx="16849182" cy="9616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sz="2800" dirty="0"/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b="1" dirty="0">
                <a:latin typeface="Helvetica"/>
                <a:cs typeface="Helvetica"/>
              </a:rPr>
              <a:t>Dear </a:t>
            </a:r>
            <a:r>
              <a:rPr lang="en-US" sz="2800" dirty="0">
                <a:latin typeface="Helvetica"/>
                <a:cs typeface="Helvetica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Helvetica"/>
                <a:cs typeface="Helvetica"/>
              </a:rPr>
              <a:t>( always find out the name)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800" dirty="0">
              <a:solidFill>
                <a:srgbClr val="FF0000"/>
              </a:solidFill>
              <a:latin typeface="Helvetica"/>
              <a:cs typeface="Helvetica"/>
            </a:endParaRP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>
                <a:latin typeface="Helvetica"/>
                <a:cs typeface="Helvetica"/>
              </a:rPr>
              <a:t>I hope this email finds you well.  My name is Sally </a:t>
            </a:r>
            <a:r>
              <a:rPr lang="en-US" sz="2800" dirty="0" err="1">
                <a:latin typeface="Helvetica"/>
                <a:cs typeface="Helvetica"/>
              </a:rPr>
              <a:t>Heale</a:t>
            </a:r>
            <a:r>
              <a:rPr lang="en-US" sz="2800" dirty="0">
                <a:latin typeface="Helvetica"/>
                <a:cs typeface="Helvetica"/>
              </a:rPr>
              <a:t> and I have just launched my first range of high quality embroidered ethical “store and go” bags called Sew Lomax (www.sewlomax.com). I feel they would work really well in your bath and body department as they compliment your own branded offering and xxx, xxx, (insert other brand names).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800" dirty="0">
              <a:latin typeface="Helvetica"/>
              <a:cs typeface="Helvetica"/>
            </a:endParaRP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>
                <a:latin typeface="Helvetica"/>
                <a:cs typeface="Helvetica"/>
              </a:rPr>
              <a:t>My directional but commercial brand consists of witty make up, wash, laundry, tote and baby </a:t>
            </a:r>
            <a:r>
              <a:rPr lang="en-US" sz="2800" dirty="0" err="1">
                <a:latin typeface="Helvetica"/>
                <a:cs typeface="Helvetica"/>
              </a:rPr>
              <a:t>bags.The</a:t>
            </a:r>
            <a:r>
              <a:rPr lang="en-US" sz="2800" dirty="0">
                <a:latin typeface="Helvetica"/>
                <a:cs typeface="Helvetica"/>
              </a:rPr>
              <a:t> products are fun but also stylish, unique and creative - offering ways in which to </a:t>
            </a:r>
            <a:r>
              <a:rPr lang="en-US" sz="2800" dirty="0" err="1">
                <a:latin typeface="Helvetica"/>
                <a:cs typeface="Helvetica"/>
              </a:rPr>
              <a:t>organise</a:t>
            </a:r>
            <a:r>
              <a:rPr lang="en-US" sz="2800" dirty="0">
                <a:latin typeface="Helvetica"/>
                <a:cs typeface="Helvetica"/>
              </a:rPr>
              <a:t> and transport items (please see a few images and </a:t>
            </a:r>
            <a:r>
              <a:rPr lang="en-US" sz="2800" dirty="0" err="1">
                <a:latin typeface="Helvetica"/>
                <a:cs typeface="Helvetica"/>
              </a:rPr>
              <a:t>linesheet</a:t>
            </a:r>
            <a:r>
              <a:rPr lang="en-US" sz="2800" dirty="0">
                <a:latin typeface="Helvetica"/>
                <a:cs typeface="Helvetica"/>
              </a:rPr>
              <a:t> attached).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800" dirty="0">
              <a:latin typeface="Helvetica"/>
              <a:cs typeface="Helvetica"/>
            </a:endParaRP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>
                <a:latin typeface="Helvetica"/>
                <a:cs typeface="Helvetica"/>
              </a:rPr>
              <a:t>All the bags were designed by myself and were originally embroidered here in the UK - So they have the “Made in Britain” stamp. 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>
                <a:latin typeface="Helvetica"/>
                <a:cs typeface="Helvetica"/>
              </a:rPr>
              <a:t>I am happy to send you over some samples for you to have a look at, alternatively </a:t>
            </a:r>
            <a:r>
              <a:rPr lang="en-US" sz="2800" dirty="0" err="1">
                <a:latin typeface="Helvetica"/>
                <a:cs typeface="Helvetica"/>
              </a:rPr>
              <a:t>i</a:t>
            </a:r>
            <a:r>
              <a:rPr lang="en-US" sz="2800" dirty="0">
                <a:latin typeface="Helvetica"/>
                <a:cs typeface="Helvetica"/>
              </a:rPr>
              <a:t> can pop in and see you if you want to meet me in person. Finally </a:t>
            </a:r>
            <a:r>
              <a:rPr lang="en-US" sz="2800" dirty="0" err="1">
                <a:latin typeface="Helvetica"/>
                <a:cs typeface="Helvetica"/>
              </a:rPr>
              <a:t>i</a:t>
            </a:r>
            <a:r>
              <a:rPr lang="en-US" sz="2800" dirty="0">
                <a:latin typeface="Helvetica"/>
                <a:cs typeface="Helvetica"/>
              </a:rPr>
              <a:t> will be showing at Premiere </a:t>
            </a:r>
            <a:r>
              <a:rPr lang="en-US" sz="2800" dirty="0" err="1">
                <a:latin typeface="Helvetica"/>
                <a:cs typeface="Helvetica"/>
              </a:rPr>
              <a:t>Classe</a:t>
            </a:r>
            <a:r>
              <a:rPr lang="en-US" sz="2800" dirty="0">
                <a:latin typeface="Helvetica"/>
                <a:cs typeface="Helvetica"/>
              </a:rPr>
              <a:t> in Paris (details)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800" dirty="0">
              <a:latin typeface="Helvetica"/>
              <a:cs typeface="Helvetica"/>
            </a:endParaRP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>
                <a:latin typeface="Helvetica"/>
                <a:cs typeface="Helvetica"/>
              </a:rPr>
              <a:t>I look forward to hearing from you.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endParaRPr lang="en-US" sz="2800" b="1" dirty="0">
              <a:latin typeface="Helvetica"/>
              <a:cs typeface="Helvetica"/>
            </a:endParaRP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b="1" dirty="0">
                <a:latin typeface="Helvetica"/>
                <a:cs typeface="Helvetica"/>
              </a:rPr>
              <a:t>Very best</a:t>
            </a: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b="1" dirty="0">
                <a:latin typeface="Helvetica"/>
                <a:cs typeface="Helvetica"/>
              </a:rPr>
              <a:t>Sally </a:t>
            </a:r>
            <a:r>
              <a:rPr lang="en-US" sz="2800" b="1" dirty="0" err="1">
                <a:latin typeface="Helvetica"/>
                <a:cs typeface="Helvetica"/>
              </a:rPr>
              <a:t>Healedetails</a:t>
            </a:r>
            <a:endParaRPr lang="en-US" sz="2800" b="1" dirty="0">
              <a:latin typeface="Helvetica"/>
              <a:cs typeface="Helvetica"/>
            </a:endParaRPr>
          </a:p>
          <a:p>
            <a:pPr algn="l">
              <a:defRPr sz="23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800" dirty="0">
                <a:solidFill>
                  <a:srgbClr val="FF0000"/>
                </a:solidFill>
                <a:latin typeface="Helvetica"/>
                <a:cs typeface="Helvetica"/>
              </a:rPr>
              <a:t>Details…</a:t>
            </a:r>
            <a:endParaRPr sz="2800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  <p:transition spd="med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/>
        </p:nvSpPr>
        <p:spPr>
          <a:xfrm>
            <a:off x="749260" y="689204"/>
            <a:ext cx="15982655" cy="8138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67735" tIns="67735" rIns="67735" bIns="67735" anchor="ctr">
            <a:spAutoFit/>
          </a:bodyPr>
          <a:lstStyle/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GB" sz="4000" dirty="0" err="1"/>
              <a:t>Tarea</a:t>
            </a:r>
            <a:r>
              <a:rPr sz="4000" dirty="0"/>
              <a:t> 6 </a:t>
            </a:r>
          </a:p>
          <a:p>
            <a:pPr algn="l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marL="1032985" indent="-1032985" algn="l">
              <a:buSzPct val="100000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¿Su variedad está completa?</a:t>
            </a:r>
          </a:p>
          <a:p>
            <a:pPr marL="1032985" indent="-1032985" algn="l">
              <a:buSzPct val="100000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¿Hay algo que falte?</a:t>
            </a:r>
          </a:p>
          <a:p>
            <a:pPr marL="1032985" indent="-1032985" algn="l">
              <a:buSzPct val="100000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¿Se ve bien en conjunto?</a:t>
            </a:r>
          </a:p>
          <a:p>
            <a:pPr marL="1032985" indent="-1032985" algn="l">
              <a:buSzPct val="100000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¿ Encajan todas las partes?</a:t>
            </a:r>
          </a:p>
          <a:p>
            <a:pPr marL="1032985" indent="-1032985" algn="l">
              <a:buSzPct val="100000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¿Hay muchos productos en oferta?</a:t>
            </a:r>
          </a:p>
          <a:p>
            <a:pPr marL="1032985" indent="-1032985" algn="l">
              <a:buSzPct val="100000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¿Todas las partes coinciden con algo? (A los compradores les encanta comprar un "look")</a:t>
            </a:r>
          </a:p>
          <a:p>
            <a:pPr marL="1032985" indent="-1032985" algn="l">
              <a:buSzPct val="100000"/>
              <a:buAutoNum type="arabicPeriod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¿Qué hay de tamaños y estilos?</a:t>
            </a:r>
          </a:p>
          <a:p>
            <a:pPr algn="l">
              <a:buSzPct val="100000"/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>
              <a:defRPr sz="3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dirty="0"/>
              <a:t>¡Vender demasiado o no lo suficiente es un error que muchos cometen!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/>
        </p:nvSpPr>
        <p:spPr>
          <a:xfrm>
            <a:off x="592685" y="896691"/>
            <a:ext cx="15697679" cy="7523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defRPr sz="3000" b="1" u="sng">
                <a:latin typeface="Helvetica"/>
                <a:ea typeface="Helvetica"/>
                <a:cs typeface="Helvetica"/>
                <a:sym typeface="Helvetica"/>
              </a:defRPr>
            </a:pPr>
            <a:r>
              <a:rPr sz="4000" dirty="0"/>
              <a:t>TIPS</a:t>
            </a:r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sz="4000" dirty="0"/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b="1" dirty="0"/>
              <a:t>¡Hábleles! </a:t>
            </a:r>
            <a:r>
              <a:rPr lang="es-ES" sz="4000" dirty="0"/>
              <a:t>Los retratos de pluma son una forma de controlar a su público objetivo mediante la creación de un personaje ficticio que le permita hablar directamente con ellos.</a:t>
            </a:r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000" b="1" dirty="0"/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b="1" dirty="0"/>
              <a:t>Sea detallado </a:t>
            </a:r>
            <a:r>
              <a:rPr lang="es-ES" sz="4000" dirty="0"/>
              <a:t>Cuanto más desarrollada y basada en la realidad sea esta persona, más efectiva será la táctica.</a:t>
            </a:r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endParaRPr lang="es-ES" sz="4000" b="1" dirty="0"/>
          </a:p>
          <a:p>
            <a:pPr algn="l" defTabSz="609630">
              <a:defRPr sz="30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4000" b="1" dirty="0"/>
              <a:t>Siempre tenerlos en cuenta. </a:t>
            </a:r>
            <a:r>
              <a:rPr lang="es-ES" sz="4000" dirty="0"/>
              <a:t>Todo lo que ha creado después puede ser sometido a un escrutinio por parte de este amigo imaginario.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/>
        </p:nvSpPr>
        <p:spPr>
          <a:xfrm>
            <a:off x="308388" y="121511"/>
            <a:ext cx="17340263" cy="9000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67735" tIns="67735" rIns="67735" bIns="67735" anchor="ctr">
            <a:spAutoFit/>
          </a:bodyPr>
          <a:lstStyle/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u="sng" dirty="0"/>
              <a:t>Algunas cosas que podrías considerar son: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¿Cómo se llaman?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¿Quiénes creen que son?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¿Quiénes son realmente?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¿A quién quieren ser?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¿A quién les gusta?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¿A quién no les gusta?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¿Quién es su grupo de iguales?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¿Con quién no se identifican?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¿Cuáles son sus creencias?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¿Dónde viven?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¿Dónde trabajan?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¿Donde aprenden?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¿Dónde quieren estar?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¿Cuáles son sus necesidades?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¿Qué edad tienen?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¿Qué tan jóvenes actúan?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¿Qué tan conservadores son?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¿Cuáles son sus ambiciones?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¿Cuáles son sus deseos y necesidades?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¿Cuáles son sus placeres?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¿Cuáles son sus dolores?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¿Qué aman ellos?</a:t>
            </a:r>
          </a:p>
          <a:p>
            <a:pPr algn="l" defTabSz="609630">
              <a:defRPr sz="2000" b="1">
                <a:latin typeface="Helvetica"/>
                <a:ea typeface="Helvetica"/>
                <a:cs typeface="Helvetica"/>
                <a:sym typeface="Helvetica"/>
              </a:defRPr>
            </a:pPr>
            <a:r>
              <a:rPr lang="es-ES" sz="2400" dirty="0"/>
              <a:t>¿Qué odian?</a:t>
            </a:r>
            <a:endParaRPr sz="2400" dirty="0"/>
          </a:p>
        </p:txBody>
      </p:sp>
      <p:pic>
        <p:nvPicPr>
          <p:cNvPr id="162" name="images-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9266" y="121511"/>
            <a:ext cx="6639147" cy="836532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 txBox="1"/>
          <p:nvPr/>
        </p:nvSpPr>
        <p:spPr>
          <a:xfrm>
            <a:off x="9364174" y="8694767"/>
            <a:ext cx="7667701" cy="8550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7735" tIns="67735" rIns="67735" bIns="67735" anchor="ctr">
            <a:spAutoFit/>
          </a:bodyPr>
          <a:lstStyle>
            <a:lvl1pPr>
              <a:defRPr sz="3500">
                <a:solidFill>
                  <a:srgbClr val="E324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GB" sz="4667" dirty="0"/>
              <a:t>No </a:t>
            </a:r>
            <a:r>
              <a:rPr lang="en-GB" sz="4667" dirty="0" err="1"/>
              <a:t>tienen</a:t>
            </a:r>
            <a:r>
              <a:rPr lang="en-GB" sz="4667" dirty="0"/>
              <a:t> que </a:t>
            </a:r>
            <a:r>
              <a:rPr lang="en-GB" sz="4667" dirty="0" err="1"/>
              <a:t>ser</a:t>
            </a:r>
            <a:r>
              <a:rPr lang="en-GB" sz="4667" dirty="0"/>
              <a:t> perfectos!</a:t>
            </a:r>
            <a:endParaRPr sz="4667" dirty="0"/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4799</Words>
  <Application>Microsoft Office PowerPoint</Application>
  <PresentationFormat>Personalizado</PresentationFormat>
  <Paragraphs>497</Paragraphs>
  <Slides>74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74</vt:i4>
      </vt:variant>
    </vt:vector>
  </HeadingPairs>
  <TitlesOfParts>
    <vt:vector size="81" baseType="lpstr">
      <vt:lpstr>Arial</vt:lpstr>
      <vt:lpstr>Bradley Hand ITC TT-Bold</vt:lpstr>
      <vt:lpstr>Century Gothic</vt:lpstr>
      <vt:lpstr>Gill Sans</vt:lpstr>
      <vt:lpstr>Helvetica</vt:lpstr>
      <vt:lpstr>Lucida Grande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Practicante 1 Londres</dc:creator>
  <cp:lastModifiedBy>Lina Marcela Ochoa Galeano</cp:lastModifiedBy>
  <cp:revision>41</cp:revision>
  <dcterms:modified xsi:type="dcterms:W3CDTF">2019-07-12T12:38:11Z</dcterms:modified>
</cp:coreProperties>
</file>