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05" r:id="rId3"/>
    <p:sldId id="276" r:id="rId4"/>
    <p:sldId id="297" r:id="rId5"/>
    <p:sldId id="304" r:id="rId6"/>
    <p:sldId id="298" r:id="rId7"/>
    <p:sldId id="300" r:id="rId8"/>
    <p:sldId id="303" r:id="rId9"/>
    <p:sldId id="309" r:id="rId10"/>
    <p:sldId id="311" r:id="rId11"/>
    <p:sldId id="302" r:id="rId12"/>
    <p:sldId id="308" r:id="rId13"/>
  </p:sldIdLst>
  <p:sldSz cx="9144000" cy="5715000" type="screen16x1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DD310A8-32C2-4717-9E03-F1C93C7CF58A}">
          <p14:sldIdLst>
            <p14:sldId id="256"/>
            <p14:sldId id="305"/>
            <p14:sldId id="276"/>
            <p14:sldId id="297"/>
            <p14:sldId id="304"/>
            <p14:sldId id="298"/>
            <p14:sldId id="300"/>
            <p14:sldId id="303"/>
            <p14:sldId id="309"/>
            <p14:sldId id="311"/>
            <p14:sldId id="302"/>
            <p14:sldId id="308"/>
          </p14:sldIdLst>
        </p14:section>
      </p14:sectionLst>
    </p:ex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558ED5"/>
    <a:srgbClr val="D9D9D9"/>
    <a:srgbClr val="FF9900"/>
    <a:srgbClr val="FFC000"/>
    <a:srgbClr val="FFFF66"/>
    <a:srgbClr val="F2CF00"/>
    <a:srgbClr val="C00000"/>
    <a:srgbClr val="FF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78276" autoAdjust="0"/>
  </p:normalViewPr>
  <p:slideViewPr>
    <p:cSldViewPr>
      <p:cViewPr varScale="1">
        <p:scale>
          <a:sx n="67" d="100"/>
          <a:sy n="67" d="100"/>
        </p:scale>
        <p:origin x="1476" y="7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clustered"/>
        <c:varyColors val="0"/>
        <c:ser>
          <c:idx val="0"/>
          <c:order val="0"/>
          <c:tx>
            <c:strRef>
              <c:f>Hoja1!$B$1</c:f>
              <c:strCache>
                <c:ptCount val="1"/>
                <c:pt idx="0">
                  <c:v>Farmacéuticos importaciones USD millones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Hoja1!$A$2:$A$6</c:f>
              <c:numCache>
                <c:formatCode>General</c:formatCode>
                <c:ptCount val="5"/>
                <c:pt idx="0">
                  <c:v>2012</c:v>
                </c:pt>
                <c:pt idx="1">
                  <c:v>2013</c:v>
                </c:pt>
                <c:pt idx="2">
                  <c:v>2014</c:v>
                </c:pt>
                <c:pt idx="3">
                  <c:v>2015</c:v>
                </c:pt>
                <c:pt idx="4">
                  <c:v>2016</c:v>
                </c:pt>
              </c:numCache>
            </c:numRef>
          </c:cat>
          <c:val>
            <c:numRef>
              <c:f>Hoja1!$B$2:$B$6</c:f>
              <c:numCache>
                <c:formatCode>_(* #,##0_);_(* \(#,##0\);_(* "-"_);_(@_)</c:formatCode>
                <c:ptCount val="5"/>
                <c:pt idx="0">
                  <c:v>5021.8779999999997</c:v>
                </c:pt>
                <c:pt idx="1">
                  <c:v>5075.37</c:v>
                </c:pt>
                <c:pt idx="2">
                  <c:v>4980.3360000000002</c:v>
                </c:pt>
                <c:pt idx="3">
                  <c:v>4842.3010000000004</c:v>
                </c:pt>
                <c:pt idx="4">
                  <c:v>4185.1750000000002</c:v>
                </c:pt>
              </c:numCache>
            </c:numRef>
          </c:val>
          <c:extLst>
            <c:ext xmlns:c16="http://schemas.microsoft.com/office/drawing/2014/chart" uri="{C3380CC4-5D6E-409C-BE32-E72D297353CC}">
              <c16:uniqueId val="{00000000-DA37-4138-990C-3B42BE5F6FB0}"/>
            </c:ext>
          </c:extLst>
        </c:ser>
        <c:dLbls>
          <c:showLegendKey val="0"/>
          <c:showVal val="0"/>
          <c:showCatName val="0"/>
          <c:showSerName val="0"/>
          <c:showPercent val="0"/>
          <c:showBubbleSize val="0"/>
        </c:dLbls>
        <c:gapWidth val="219"/>
        <c:overlap val="-27"/>
        <c:axId val="1848252048"/>
        <c:axId val="1848248784"/>
      </c:barChart>
      <c:catAx>
        <c:axId val="184825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848248784"/>
        <c:crosses val="autoZero"/>
        <c:auto val="1"/>
        <c:lblAlgn val="ctr"/>
        <c:lblOffset val="100"/>
        <c:noMultiLvlLbl val="0"/>
      </c:catAx>
      <c:valAx>
        <c:axId val="1848248784"/>
        <c:scaling>
          <c:orientation val="minMax"/>
        </c:scaling>
        <c:delete val="1"/>
        <c:axPos val="l"/>
        <c:numFmt formatCode="_(* #,##0_);_(* \(#,##0\);_(* &quot;-&quot;_);_(@_)" sourceLinked="1"/>
        <c:majorTickMark val="none"/>
        <c:minorTickMark val="none"/>
        <c:tickLblPos val="nextTo"/>
        <c:crossAx val="18482520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a:t>
            </a:r>
            <a:r>
              <a:rPr lang="es-CO" noProof="0" dirty="0" err="1"/>
              <a:t>roveedore</a:t>
            </a:r>
            <a:r>
              <a:rPr lang="en-US" dirty="0"/>
              <a: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pieChart>
        <c:varyColors val="1"/>
        <c:ser>
          <c:idx val="0"/>
          <c:order val="0"/>
          <c:tx>
            <c:strRef>
              <c:f>Hoja1!$B$1</c:f>
              <c:strCache>
                <c:ptCount val="1"/>
                <c:pt idx="0">
                  <c:v>2016</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EC1-42D5-AD32-01E502D3144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EC1-42D5-AD32-01E502D3144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EC1-42D5-AD32-01E502D3144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EC1-42D5-AD32-01E502D3144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EC1-42D5-AD32-01E502D3144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EC1-42D5-AD32-01E502D31442}"/>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EC1-42D5-AD32-01E502D3144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EC1-42D5-AD32-01E502D3144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EEC1-42D5-AD32-01E502D31442}"/>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EEC1-42D5-AD32-01E502D31442}"/>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EEC1-42D5-AD32-01E502D3144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Hoja1!$A$2:$A$12</c:f>
              <c:strCache>
                <c:ptCount val="11"/>
                <c:pt idx="0">
                  <c:v>Estados Unidos</c:v>
                </c:pt>
                <c:pt idx="1">
                  <c:v>Alemania</c:v>
                </c:pt>
                <c:pt idx="2">
                  <c:v>Francia</c:v>
                </c:pt>
                <c:pt idx="3">
                  <c:v>Suiza</c:v>
                </c:pt>
                <c:pt idx="4">
                  <c:v>Italia</c:v>
                </c:pt>
                <c:pt idx="5">
                  <c:v>España</c:v>
                </c:pt>
                <c:pt idx="6">
                  <c:v>Canadá</c:v>
                </c:pt>
                <c:pt idx="7">
                  <c:v>Irlanda</c:v>
                </c:pt>
                <c:pt idx="8">
                  <c:v>China</c:v>
                </c:pt>
                <c:pt idx="9">
                  <c:v>India</c:v>
                </c:pt>
                <c:pt idx="10">
                  <c:v>Otros </c:v>
                </c:pt>
              </c:strCache>
            </c:strRef>
          </c:cat>
          <c:val>
            <c:numRef>
              <c:f>Hoja1!$B$2:$B$12</c:f>
              <c:numCache>
                <c:formatCode>_(* #,##0_);_(* \(#,##0\);_(* "-"_);_(@_)</c:formatCode>
                <c:ptCount val="11"/>
                <c:pt idx="0">
                  <c:v>1206.4269999999999</c:v>
                </c:pt>
                <c:pt idx="1">
                  <c:v>734.02300000000002</c:v>
                </c:pt>
                <c:pt idx="2">
                  <c:v>414.53399999999999</c:v>
                </c:pt>
                <c:pt idx="3">
                  <c:v>249.322</c:v>
                </c:pt>
                <c:pt idx="4">
                  <c:v>164.88</c:v>
                </c:pt>
                <c:pt idx="5">
                  <c:v>157.66499999999999</c:v>
                </c:pt>
                <c:pt idx="6">
                  <c:v>156.33500000000001</c:v>
                </c:pt>
                <c:pt idx="7">
                  <c:v>110.974</c:v>
                </c:pt>
                <c:pt idx="8">
                  <c:v>99.638000000000005</c:v>
                </c:pt>
                <c:pt idx="9">
                  <c:v>97.108999999999995</c:v>
                </c:pt>
                <c:pt idx="10" formatCode="_-* #,##0.00_-;\-* #,##0.00_-;_-* &quot;-&quot;_-;_-@_-">
                  <c:v>794.26800000000003</c:v>
                </c:pt>
              </c:numCache>
            </c:numRef>
          </c:val>
          <c:extLst>
            <c:ext xmlns:c16="http://schemas.microsoft.com/office/drawing/2014/chart" uri="{C3380CC4-5D6E-409C-BE32-E72D297353CC}">
              <c16:uniqueId val="{00000016-EEC1-42D5-AD32-01E502D3144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clustered"/>
        <c:varyColors val="0"/>
        <c:ser>
          <c:idx val="0"/>
          <c:order val="0"/>
          <c:tx>
            <c:strRef>
              <c:f>Hoja1!$B$1</c:f>
              <c:strCache>
                <c:ptCount val="1"/>
                <c:pt idx="0">
                  <c:v>Exportaciones farmacéuticos desde México USD millones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Hoja1!$A$2:$A$6</c:f>
              <c:numCache>
                <c:formatCode>General</c:formatCode>
                <c:ptCount val="5"/>
                <c:pt idx="0">
                  <c:v>2012</c:v>
                </c:pt>
                <c:pt idx="1">
                  <c:v>2013</c:v>
                </c:pt>
                <c:pt idx="2">
                  <c:v>2014</c:v>
                </c:pt>
                <c:pt idx="3">
                  <c:v>2015</c:v>
                </c:pt>
                <c:pt idx="4">
                  <c:v>2016</c:v>
                </c:pt>
              </c:numCache>
            </c:numRef>
          </c:cat>
          <c:val>
            <c:numRef>
              <c:f>Hoja1!$B$2:$B$6</c:f>
              <c:numCache>
                <c:formatCode>_(* #,##0_);_(* \(#,##0\);_(* "-"_);_(@_)</c:formatCode>
                <c:ptCount val="5"/>
                <c:pt idx="0">
                  <c:v>1955.249</c:v>
                </c:pt>
                <c:pt idx="1">
                  <c:v>1788.31</c:v>
                </c:pt>
                <c:pt idx="2">
                  <c:v>1931.05</c:v>
                </c:pt>
                <c:pt idx="3">
                  <c:v>2033.7149999999999</c:v>
                </c:pt>
                <c:pt idx="4">
                  <c:v>1666.501</c:v>
                </c:pt>
              </c:numCache>
            </c:numRef>
          </c:val>
          <c:extLst>
            <c:ext xmlns:c16="http://schemas.microsoft.com/office/drawing/2014/chart" uri="{C3380CC4-5D6E-409C-BE32-E72D297353CC}">
              <c16:uniqueId val="{00000000-0C13-4281-8CBB-FDB8B5DB55C6}"/>
            </c:ext>
          </c:extLst>
        </c:ser>
        <c:dLbls>
          <c:showLegendKey val="0"/>
          <c:showVal val="0"/>
          <c:showCatName val="0"/>
          <c:showSerName val="0"/>
          <c:showPercent val="0"/>
          <c:showBubbleSize val="0"/>
        </c:dLbls>
        <c:gapWidth val="219"/>
        <c:overlap val="-27"/>
        <c:axId val="1848253680"/>
        <c:axId val="1848254224"/>
      </c:barChart>
      <c:catAx>
        <c:axId val="1848253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1848254224"/>
        <c:crosses val="autoZero"/>
        <c:auto val="1"/>
        <c:lblAlgn val="ctr"/>
        <c:lblOffset val="100"/>
        <c:noMultiLvlLbl val="0"/>
      </c:catAx>
      <c:valAx>
        <c:axId val="1848254224"/>
        <c:scaling>
          <c:orientation val="minMax"/>
        </c:scaling>
        <c:delete val="1"/>
        <c:axPos val="l"/>
        <c:numFmt formatCode="_(* #,##0_);_(* \(#,##0\);_(* &quot;-&quot;_);_(@_)" sourceLinked="1"/>
        <c:majorTickMark val="none"/>
        <c:minorTickMark val="none"/>
        <c:tickLblPos val="nextTo"/>
        <c:crossAx val="184825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pieChart>
        <c:varyColors val="1"/>
        <c:ser>
          <c:idx val="0"/>
          <c:order val="0"/>
          <c:tx>
            <c:strRef>
              <c:f>Hoja1!$B$1</c:f>
              <c:strCache>
                <c:ptCount val="1"/>
                <c:pt idx="0">
                  <c:v>2016 exportaciones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20-49C6-8A10-19DBF59920D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720-49C6-8A10-19DBF59920D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720-49C6-8A10-19DBF59920D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720-49C6-8A10-19DBF59920D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720-49C6-8A10-19DBF59920D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720-49C6-8A10-19DBF59920D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720-49C6-8A10-19DBF59920D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720-49C6-8A10-19DBF59920D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B720-49C6-8A10-19DBF59920D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B720-49C6-8A10-19DBF59920D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B720-49C6-8A10-19DBF59920D9}"/>
              </c:ext>
            </c:extLst>
          </c:dPt>
          <c:dLbls>
            <c:dLbl>
              <c:idx val="0"/>
              <c:layout>
                <c:manualLayout>
                  <c:x val="3.6778298291648441E-3"/>
                  <c:y val="-9.922851900348438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720-49C6-8A10-19DBF59920D9}"/>
                </c:ext>
              </c:extLst>
            </c:dLbl>
            <c:dLbl>
              <c:idx val="1"/>
              <c:layout>
                <c:manualLayout>
                  <c:x val="4.4299509217185805E-2"/>
                  <c:y val="-4.036038189149546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720-49C6-8A10-19DBF59920D9}"/>
                </c:ext>
              </c:extLst>
            </c:dLbl>
            <c:dLbl>
              <c:idx val="10"/>
              <c:layout>
                <c:manualLayout>
                  <c:x val="-3.7566385793691398E-2"/>
                  <c:y val="2.310922072230551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B720-49C6-8A10-19DBF59920D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Hoja1!$A$2:$A$12</c:f>
              <c:strCache>
                <c:ptCount val="11"/>
                <c:pt idx="0">
                  <c:v>Estados Unidos</c:v>
                </c:pt>
                <c:pt idx="1">
                  <c:v>Panamá</c:v>
                </c:pt>
                <c:pt idx="2">
                  <c:v>Colombia</c:v>
                </c:pt>
                <c:pt idx="3">
                  <c:v>Chile</c:v>
                </c:pt>
                <c:pt idx="4">
                  <c:v>Suiza</c:v>
                </c:pt>
                <c:pt idx="5">
                  <c:v>Guatemala</c:v>
                </c:pt>
                <c:pt idx="6">
                  <c:v>Ecuador</c:v>
                </c:pt>
                <c:pt idx="7">
                  <c:v>Canadá</c:v>
                </c:pt>
                <c:pt idx="8">
                  <c:v>Brasil</c:v>
                </c:pt>
                <c:pt idx="9">
                  <c:v>Australia</c:v>
                </c:pt>
                <c:pt idx="10">
                  <c:v>Otros</c:v>
                </c:pt>
              </c:strCache>
            </c:strRef>
          </c:cat>
          <c:val>
            <c:numRef>
              <c:f>Hoja1!$B$2:$B$12</c:f>
              <c:numCache>
                <c:formatCode>_-* #,##0.0_-;\-* #,##0.0_-;_-* "-"_-;_-@_-</c:formatCode>
                <c:ptCount val="11"/>
                <c:pt idx="0">
                  <c:v>545.38699999999994</c:v>
                </c:pt>
                <c:pt idx="1">
                  <c:v>191.392</c:v>
                </c:pt>
                <c:pt idx="2">
                  <c:v>106.349</c:v>
                </c:pt>
                <c:pt idx="3">
                  <c:v>98.944000000000003</c:v>
                </c:pt>
                <c:pt idx="4">
                  <c:v>83.495000000000005</c:v>
                </c:pt>
                <c:pt idx="5">
                  <c:v>65.340999999999994</c:v>
                </c:pt>
                <c:pt idx="6">
                  <c:v>63.970999999999997</c:v>
                </c:pt>
                <c:pt idx="7">
                  <c:v>58.378</c:v>
                </c:pt>
                <c:pt idx="8">
                  <c:v>55.249000000000002</c:v>
                </c:pt>
                <c:pt idx="9">
                  <c:v>47.097999999999999</c:v>
                </c:pt>
                <c:pt idx="10" formatCode="_-* #,##0.0_-;\-* #,##0.0_-;_-* &quot;-&quot;?_-;_-@_-">
                  <c:v>350.89700000000016</c:v>
                </c:pt>
              </c:numCache>
            </c:numRef>
          </c:val>
          <c:extLst>
            <c:ext xmlns:c16="http://schemas.microsoft.com/office/drawing/2014/chart" uri="{C3380CC4-5D6E-409C-BE32-E72D297353CC}">
              <c16:uniqueId val="{00000016-B720-49C6-8A10-19DBF59920D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502796-8BBD-4ED3-9A46-3F7F0E033F9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CO"/>
        </a:p>
      </dgm:t>
    </dgm:pt>
    <dgm:pt modelId="{9F21D827-1370-4904-AF5E-4B76584425AB}">
      <dgm:prSet phldrT="[Texto]"/>
      <dgm:spPr>
        <a:solidFill>
          <a:srgbClr val="DB377F"/>
        </a:solidFill>
      </dgm:spPr>
      <dgm:t>
        <a:bodyPr/>
        <a:lstStyle/>
        <a:p>
          <a:r>
            <a:rPr lang="es-CO" dirty="0">
              <a:latin typeface="Century Gothic" panose="020B0502020202020204" pitchFamily="34" charset="0"/>
            </a:rPr>
            <a:t>Indagar sobre los requisitos del producto</a:t>
          </a:r>
        </a:p>
      </dgm:t>
    </dgm:pt>
    <dgm:pt modelId="{ABD7311B-C3AA-4EA0-BD00-3C94950D2261}" type="parTrans" cxnId="{B8CCA827-BF1B-4B00-B5C2-3BE02968D15A}">
      <dgm:prSet/>
      <dgm:spPr/>
      <dgm:t>
        <a:bodyPr/>
        <a:lstStyle/>
        <a:p>
          <a:endParaRPr lang="es-CO">
            <a:latin typeface="Century Gothic" panose="020B0502020202020204" pitchFamily="34" charset="0"/>
          </a:endParaRPr>
        </a:p>
      </dgm:t>
    </dgm:pt>
    <dgm:pt modelId="{C18A8445-B283-4210-A65E-08E52982F4CF}" type="sibTrans" cxnId="{B8CCA827-BF1B-4B00-B5C2-3BE02968D15A}">
      <dgm:prSet/>
      <dgm:spPr/>
      <dgm:t>
        <a:bodyPr/>
        <a:lstStyle/>
        <a:p>
          <a:endParaRPr lang="es-CO">
            <a:latin typeface="Century Gothic" panose="020B0502020202020204" pitchFamily="34" charset="0"/>
          </a:endParaRPr>
        </a:p>
      </dgm:t>
    </dgm:pt>
    <dgm:pt modelId="{A5E9CDDE-F3D0-471E-95AA-EAB81F3DD4E7}">
      <dgm:prSet phldrT="[Texto]"/>
      <dgm:spPr>
        <a:solidFill>
          <a:srgbClr val="009CDB"/>
        </a:solidFill>
      </dgm:spPr>
      <dgm:t>
        <a:bodyPr/>
        <a:lstStyle/>
        <a:p>
          <a:r>
            <a:rPr lang="es-CO" dirty="0">
              <a:latin typeface="Century Gothic" panose="020B0502020202020204" pitchFamily="34" charset="0"/>
            </a:rPr>
            <a:t>Requisitos del mercado</a:t>
          </a:r>
        </a:p>
      </dgm:t>
    </dgm:pt>
    <dgm:pt modelId="{B31684FA-E80F-48AC-92ED-6F6597FC0EC5}" type="parTrans" cxnId="{54CBED6E-4E0C-45D7-923F-13C6376F4F5A}">
      <dgm:prSet/>
      <dgm:spPr/>
      <dgm:t>
        <a:bodyPr/>
        <a:lstStyle/>
        <a:p>
          <a:endParaRPr lang="es-CO">
            <a:latin typeface="Century Gothic" panose="020B0502020202020204" pitchFamily="34" charset="0"/>
          </a:endParaRPr>
        </a:p>
      </dgm:t>
    </dgm:pt>
    <dgm:pt modelId="{D3795E62-FB9C-4299-933F-9EE11F76B65C}" type="sibTrans" cxnId="{54CBED6E-4E0C-45D7-923F-13C6376F4F5A}">
      <dgm:prSet/>
      <dgm:spPr/>
      <dgm:t>
        <a:bodyPr/>
        <a:lstStyle/>
        <a:p>
          <a:endParaRPr lang="es-CO">
            <a:latin typeface="Century Gothic" panose="020B0502020202020204" pitchFamily="34" charset="0"/>
          </a:endParaRPr>
        </a:p>
      </dgm:t>
    </dgm:pt>
    <dgm:pt modelId="{4C0448D2-2DB2-4ADC-958B-55313D6C4032}">
      <dgm:prSet phldrT="[Texto]"/>
      <dgm:spPr>
        <a:solidFill>
          <a:srgbClr val="EDB434"/>
        </a:solidFill>
      </dgm:spPr>
      <dgm:t>
        <a:bodyPr/>
        <a:lstStyle/>
        <a:p>
          <a:r>
            <a:rPr lang="es-CO" dirty="0">
              <a:latin typeface="Century Gothic" panose="020B0502020202020204" pitchFamily="34" charset="0"/>
            </a:rPr>
            <a:t>Regulaciones y normas</a:t>
          </a:r>
        </a:p>
      </dgm:t>
    </dgm:pt>
    <dgm:pt modelId="{A3D3DDE6-6133-4356-840D-64124A7D22D1}" type="parTrans" cxnId="{D3D098C4-0EF3-4D0B-9EC7-E69E036D0480}">
      <dgm:prSet/>
      <dgm:spPr/>
      <dgm:t>
        <a:bodyPr/>
        <a:lstStyle/>
        <a:p>
          <a:endParaRPr lang="es-CO">
            <a:latin typeface="Century Gothic" panose="020B0502020202020204" pitchFamily="34" charset="0"/>
          </a:endParaRPr>
        </a:p>
      </dgm:t>
    </dgm:pt>
    <dgm:pt modelId="{CE670131-662D-4580-8C60-DC540EE33740}" type="sibTrans" cxnId="{D3D098C4-0EF3-4D0B-9EC7-E69E036D0480}">
      <dgm:prSet/>
      <dgm:spPr/>
      <dgm:t>
        <a:bodyPr/>
        <a:lstStyle/>
        <a:p>
          <a:endParaRPr lang="es-CO">
            <a:latin typeface="Century Gothic" panose="020B0502020202020204" pitchFamily="34" charset="0"/>
          </a:endParaRPr>
        </a:p>
      </dgm:t>
    </dgm:pt>
    <dgm:pt modelId="{5D3938B8-FB5F-4692-B826-1B0040C2A8A2}">
      <dgm:prSet/>
      <dgm:spPr>
        <a:solidFill>
          <a:srgbClr val="00D69C"/>
        </a:solidFill>
      </dgm:spPr>
      <dgm:t>
        <a:bodyPr/>
        <a:lstStyle/>
        <a:p>
          <a:r>
            <a:rPr lang="es-CO" dirty="0">
              <a:latin typeface="Century Gothic" panose="020B0502020202020204" pitchFamily="34" charset="0"/>
            </a:rPr>
            <a:t>Competitividad del producto</a:t>
          </a:r>
        </a:p>
      </dgm:t>
    </dgm:pt>
    <dgm:pt modelId="{F40C8046-8DF5-4B9D-9078-1E928A3B7ACF}" type="parTrans" cxnId="{B40FF814-7030-43B8-BC0F-CA6053D3D410}">
      <dgm:prSet/>
      <dgm:spPr/>
      <dgm:t>
        <a:bodyPr/>
        <a:lstStyle/>
        <a:p>
          <a:endParaRPr lang="es-CO">
            <a:latin typeface="Century Gothic" panose="020B0502020202020204" pitchFamily="34" charset="0"/>
          </a:endParaRPr>
        </a:p>
      </dgm:t>
    </dgm:pt>
    <dgm:pt modelId="{AB31CF85-66D1-49BF-8C2E-9574F3B97385}" type="sibTrans" cxnId="{B40FF814-7030-43B8-BC0F-CA6053D3D410}">
      <dgm:prSet/>
      <dgm:spPr/>
      <dgm:t>
        <a:bodyPr/>
        <a:lstStyle/>
        <a:p>
          <a:endParaRPr lang="es-CO">
            <a:latin typeface="Century Gothic" panose="020B0502020202020204" pitchFamily="34" charset="0"/>
          </a:endParaRPr>
        </a:p>
      </dgm:t>
    </dgm:pt>
    <dgm:pt modelId="{4C4C7279-0D4E-44C0-8992-7EA621870550}">
      <dgm:prSet/>
      <dgm:spPr>
        <a:solidFill>
          <a:srgbClr val="87224E"/>
        </a:solidFill>
      </dgm:spPr>
      <dgm:t>
        <a:bodyPr/>
        <a:lstStyle/>
        <a:p>
          <a:r>
            <a:rPr lang="es-CO" dirty="0">
              <a:latin typeface="Century Gothic" panose="020B0502020202020204" pitchFamily="34" charset="0"/>
            </a:rPr>
            <a:t>Servicio pre y post venta</a:t>
          </a:r>
        </a:p>
      </dgm:t>
    </dgm:pt>
    <dgm:pt modelId="{EC6761E7-BEB7-4E4F-976B-896CE74E03F5}" type="parTrans" cxnId="{5CA08AF4-029C-4498-942C-8F65CAE6E832}">
      <dgm:prSet/>
      <dgm:spPr/>
      <dgm:t>
        <a:bodyPr/>
        <a:lstStyle/>
        <a:p>
          <a:endParaRPr lang="es-CO">
            <a:latin typeface="Century Gothic" panose="020B0502020202020204" pitchFamily="34" charset="0"/>
          </a:endParaRPr>
        </a:p>
      </dgm:t>
    </dgm:pt>
    <dgm:pt modelId="{64E77920-E840-47A2-B462-9273A9C69E59}" type="sibTrans" cxnId="{5CA08AF4-029C-4498-942C-8F65CAE6E832}">
      <dgm:prSet/>
      <dgm:spPr/>
      <dgm:t>
        <a:bodyPr/>
        <a:lstStyle/>
        <a:p>
          <a:endParaRPr lang="es-CO">
            <a:latin typeface="Century Gothic" panose="020B0502020202020204" pitchFamily="34" charset="0"/>
          </a:endParaRPr>
        </a:p>
      </dgm:t>
    </dgm:pt>
    <dgm:pt modelId="{C480F7FD-E7F3-48E0-932D-3C6540D12DFD}">
      <dgm:prSet/>
      <dgm:spPr>
        <a:solidFill>
          <a:srgbClr val="00A32F"/>
        </a:solidFill>
      </dgm:spPr>
      <dgm:t>
        <a:bodyPr/>
        <a:lstStyle/>
        <a:p>
          <a:r>
            <a:rPr lang="es-CO" dirty="0">
              <a:latin typeface="Century Gothic" panose="020B0502020202020204" pitchFamily="34" charset="0"/>
            </a:rPr>
            <a:t>Disponibilidad y entrega del producto</a:t>
          </a:r>
        </a:p>
      </dgm:t>
    </dgm:pt>
    <dgm:pt modelId="{08B33CF8-E4E2-4BCD-A920-1CE5C72F89D5}" type="parTrans" cxnId="{04AD9DD1-0D5E-436A-A808-7C2389D81E58}">
      <dgm:prSet/>
      <dgm:spPr/>
      <dgm:t>
        <a:bodyPr/>
        <a:lstStyle/>
        <a:p>
          <a:endParaRPr lang="es-CO">
            <a:latin typeface="Century Gothic" panose="020B0502020202020204" pitchFamily="34" charset="0"/>
          </a:endParaRPr>
        </a:p>
      </dgm:t>
    </dgm:pt>
    <dgm:pt modelId="{63DA5D35-3DD4-4DA0-A208-216FC6746EC6}" type="sibTrans" cxnId="{04AD9DD1-0D5E-436A-A808-7C2389D81E58}">
      <dgm:prSet/>
      <dgm:spPr/>
      <dgm:t>
        <a:bodyPr/>
        <a:lstStyle/>
        <a:p>
          <a:endParaRPr lang="es-CO">
            <a:latin typeface="Century Gothic" panose="020B0502020202020204" pitchFamily="34" charset="0"/>
          </a:endParaRPr>
        </a:p>
      </dgm:t>
    </dgm:pt>
    <dgm:pt modelId="{3B7CB81D-9301-4AA7-B072-61840290FF66}">
      <dgm:prSet/>
      <dgm:spPr>
        <a:solidFill>
          <a:srgbClr val="00DBDB"/>
        </a:solidFill>
      </dgm:spPr>
      <dgm:t>
        <a:bodyPr/>
        <a:lstStyle/>
        <a:p>
          <a:r>
            <a:rPr lang="es-CO" dirty="0">
              <a:latin typeface="Century Gothic" panose="020B0502020202020204" pitchFamily="34" charset="0"/>
            </a:rPr>
            <a:t>Confianza</a:t>
          </a:r>
        </a:p>
      </dgm:t>
    </dgm:pt>
    <dgm:pt modelId="{AEFACA21-2771-4BF3-B538-2E0F45D6EC40}" type="parTrans" cxnId="{92856747-0343-486F-A104-33DA2D31826F}">
      <dgm:prSet/>
      <dgm:spPr/>
      <dgm:t>
        <a:bodyPr/>
        <a:lstStyle/>
        <a:p>
          <a:endParaRPr lang="es-CO">
            <a:latin typeface="Century Gothic" panose="020B0502020202020204" pitchFamily="34" charset="0"/>
          </a:endParaRPr>
        </a:p>
      </dgm:t>
    </dgm:pt>
    <dgm:pt modelId="{BC4AA32F-999D-4823-B9B5-D9AC86B1AFCA}" type="sibTrans" cxnId="{92856747-0343-486F-A104-33DA2D31826F}">
      <dgm:prSet/>
      <dgm:spPr/>
      <dgm:t>
        <a:bodyPr/>
        <a:lstStyle/>
        <a:p>
          <a:endParaRPr lang="es-CO">
            <a:latin typeface="Century Gothic" panose="020B0502020202020204" pitchFamily="34" charset="0"/>
          </a:endParaRPr>
        </a:p>
      </dgm:t>
    </dgm:pt>
    <dgm:pt modelId="{75FC21B7-145D-4F6F-99E6-77637DC9CED4}" type="pres">
      <dgm:prSet presAssocID="{54502796-8BBD-4ED3-9A46-3F7F0E033F96}" presName="diagram" presStyleCnt="0">
        <dgm:presLayoutVars>
          <dgm:dir/>
          <dgm:resizeHandles val="exact"/>
        </dgm:presLayoutVars>
      </dgm:prSet>
      <dgm:spPr/>
    </dgm:pt>
    <dgm:pt modelId="{4E32DB19-0377-463A-A2D0-C86272E1677F}" type="pres">
      <dgm:prSet presAssocID="{9F21D827-1370-4904-AF5E-4B76584425AB}" presName="node" presStyleLbl="node1" presStyleIdx="0" presStyleCnt="7">
        <dgm:presLayoutVars>
          <dgm:bulletEnabled val="1"/>
        </dgm:presLayoutVars>
      </dgm:prSet>
      <dgm:spPr/>
    </dgm:pt>
    <dgm:pt modelId="{C3AF6228-E7FF-45A1-92FC-4808C460A33D}" type="pres">
      <dgm:prSet presAssocID="{C18A8445-B283-4210-A65E-08E52982F4CF}" presName="sibTrans" presStyleLbl="sibTrans2D1" presStyleIdx="0" presStyleCnt="6"/>
      <dgm:spPr/>
    </dgm:pt>
    <dgm:pt modelId="{190C9FAD-F55F-49AB-9C70-0E50B0458B6E}" type="pres">
      <dgm:prSet presAssocID="{C18A8445-B283-4210-A65E-08E52982F4CF}" presName="connectorText" presStyleLbl="sibTrans2D1" presStyleIdx="0" presStyleCnt="6"/>
      <dgm:spPr/>
    </dgm:pt>
    <dgm:pt modelId="{150251A7-2ED7-411C-86CC-4F26399DBEC7}" type="pres">
      <dgm:prSet presAssocID="{A5E9CDDE-F3D0-471E-95AA-EAB81F3DD4E7}" presName="node" presStyleLbl="node1" presStyleIdx="1" presStyleCnt="7">
        <dgm:presLayoutVars>
          <dgm:bulletEnabled val="1"/>
        </dgm:presLayoutVars>
      </dgm:prSet>
      <dgm:spPr/>
    </dgm:pt>
    <dgm:pt modelId="{0BEA4A0A-BE02-4444-AC87-9CDE68A33CDB}" type="pres">
      <dgm:prSet presAssocID="{D3795E62-FB9C-4299-933F-9EE11F76B65C}" presName="sibTrans" presStyleLbl="sibTrans2D1" presStyleIdx="1" presStyleCnt="6"/>
      <dgm:spPr/>
    </dgm:pt>
    <dgm:pt modelId="{5BFF541F-F036-4B1B-9AC6-9F5C1037BDA8}" type="pres">
      <dgm:prSet presAssocID="{D3795E62-FB9C-4299-933F-9EE11F76B65C}" presName="connectorText" presStyleLbl="sibTrans2D1" presStyleIdx="1" presStyleCnt="6"/>
      <dgm:spPr/>
    </dgm:pt>
    <dgm:pt modelId="{9681B245-A642-4E94-BD03-D07056D6A1B7}" type="pres">
      <dgm:prSet presAssocID="{4C0448D2-2DB2-4ADC-958B-55313D6C4032}" presName="node" presStyleLbl="node1" presStyleIdx="2" presStyleCnt="7" custLinFactNeighborX="-1696" custLinFactNeighborY="4974">
        <dgm:presLayoutVars>
          <dgm:bulletEnabled val="1"/>
        </dgm:presLayoutVars>
      </dgm:prSet>
      <dgm:spPr/>
    </dgm:pt>
    <dgm:pt modelId="{DBCC0966-AAD8-435F-B01E-10AAB15D575E}" type="pres">
      <dgm:prSet presAssocID="{CE670131-662D-4580-8C60-DC540EE33740}" presName="sibTrans" presStyleLbl="sibTrans2D1" presStyleIdx="2" presStyleCnt="6"/>
      <dgm:spPr/>
    </dgm:pt>
    <dgm:pt modelId="{EE3C9DE7-9CFD-4783-9E0C-9F6716F02E47}" type="pres">
      <dgm:prSet presAssocID="{CE670131-662D-4580-8C60-DC540EE33740}" presName="connectorText" presStyleLbl="sibTrans2D1" presStyleIdx="2" presStyleCnt="6"/>
      <dgm:spPr/>
    </dgm:pt>
    <dgm:pt modelId="{146825D0-EBFF-4D63-8F08-01F5A2641A81}" type="pres">
      <dgm:prSet presAssocID="{5D3938B8-FB5F-4692-B826-1B0040C2A8A2}" presName="node" presStyleLbl="node1" presStyleIdx="3" presStyleCnt="7">
        <dgm:presLayoutVars>
          <dgm:bulletEnabled val="1"/>
        </dgm:presLayoutVars>
      </dgm:prSet>
      <dgm:spPr/>
    </dgm:pt>
    <dgm:pt modelId="{B91A6762-8600-46A8-B694-D605EDC87203}" type="pres">
      <dgm:prSet presAssocID="{AB31CF85-66D1-49BF-8C2E-9574F3B97385}" presName="sibTrans" presStyleLbl="sibTrans2D1" presStyleIdx="3" presStyleCnt="6"/>
      <dgm:spPr/>
    </dgm:pt>
    <dgm:pt modelId="{6F9211FD-E971-4878-BB6A-A5B55A5899D9}" type="pres">
      <dgm:prSet presAssocID="{AB31CF85-66D1-49BF-8C2E-9574F3B97385}" presName="connectorText" presStyleLbl="sibTrans2D1" presStyleIdx="3" presStyleCnt="6"/>
      <dgm:spPr/>
    </dgm:pt>
    <dgm:pt modelId="{6BF52B7C-8C90-49AF-8368-B1130386D56B}" type="pres">
      <dgm:prSet presAssocID="{4C4C7279-0D4E-44C0-8992-7EA621870550}" presName="node" presStyleLbl="node1" presStyleIdx="4" presStyleCnt="7">
        <dgm:presLayoutVars>
          <dgm:bulletEnabled val="1"/>
        </dgm:presLayoutVars>
      </dgm:prSet>
      <dgm:spPr/>
    </dgm:pt>
    <dgm:pt modelId="{DA1A01F4-FFAE-4AC6-8F82-8DBAC021CA17}" type="pres">
      <dgm:prSet presAssocID="{64E77920-E840-47A2-B462-9273A9C69E59}" presName="sibTrans" presStyleLbl="sibTrans2D1" presStyleIdx="4" presStyleCnt="6"/>
      <dgm:spPr/>
    </dgm:pt>
    <dgm:pt modelId="{5FE11EDA-DE82-4148-BFCC-8CC2598D7C25}" type="pres">
      <dgm:prSet presAssocID="{64E77920-E840-47A2-B462-9273A9C69E59}" presName="connectorText" presStyleLbl="sibTrans2D1" presStyleIdx="4" presStyleCnt="6"/>
      <dgm:spPr/>
    </dgm:pt>
    <dgm:pt modelId="{19D8C853-D9F1-45AA-AD66-DBFE9702E04B}" type="pres">
      <dgm:prSet presAssocID="{C480F7FD-E7F3-48E0-932D-3C6540D12DFD}" presName="node" presStyleLbl="node1" presStyleIdx="5" presStyleCnt="7">
        <dgm:presLayoutVars>
          <dgm:bulletEnabled val="1"/>
        </dgm:presLayoutVars>
      </dgm:prSet>
      <dgm:spPr/>
    </dgm:pt>
    <dgm:pt modelId="{97320266-6A57-49A4-88E5-82884ADCEBF8}" type="pres">
      <dgm:prSet presAssocID="{63DA5D35-3DD4-4DA0-A208-216FC6746EC6}" presName="sibTrans" presStyleLbl="sibTrans2D1" presStyleIdx="5" presStyleCnt="6"/>
      <dgm:spPr/>
    </dgm:pt>
    <dgm:pt modelId="{F34BE628-DCF4-4553-8489-0968EDE05904}" type="pres">
      <dgm:prSet presAssocID="{63DA5D35-3DD4-4DA0-A208-216FC6746EC6}" presName="connectorText" presStyleLbl="sibTrans2D1" presStyleIdx="5" presStyleCnt="6"/>
      <dgm:spPr/>
    </dgm:pt>
    <dgm:pt modelId="{ED9B4F1D-37B4-4FFD-AC67-7F57ACFD7373}" type="pres">
      <dgm:prSet presAssocID="{3B7CB81D-9301-4AA7-B072-61840290FF66}" presName="node" presStyleLbl="node1" presStyleIdx="6" presStyleCnt="7">
        <dgm:presLayoutVars>
          <dgm:bulletEnabled val="1"/>
        </dgm:presLayoutVars>
      </dgm:prSet>
      <dgm:spPr/>
    </dgm:pt>
  </dgm:ptLst>
  <dgm:cxnLst>
    <dgm:cxn modelId="{F1045800-452C-494A-AE20-1951E345A955}" type="presOf" srcId="{4C4C7279-0D4E-44C0-8992-7EA621870550}" destId="{6BF52B7C-8C90-49AF-8368-B1130386D56B}" srcOrd="0" destOrd="0" presId="urn:microsoft.com/office/officeart/2005/8/layout/process5"/>
    <dgm:cxn modelId="{B40FF814-7030-43B8-BC0F-CA6053D3D410}" srcId="{54502796-8BBD-4ED3-9A46-3F7F0E033F96}" destId="{5D3938B8-FB5F-4692-B826-1B0040C2A8A2}" srcOrd="3" destOrd="0" parTransId="{F40C8046-8DF5-4B9D-9078-1E928A3B7ACF}" sibTransId="{AB31CF85-66D1-49BF-8C2E-9574F3B97385}"/>
    <dgm:cxn modelId="{517CFF26-D597-4B63-A2B5-F90B1BBF9570}" type="presOf" srcId="{CE670131-662D-4580-8C60-DC540EE33740}" destId="{DBCC0966-AAD8-435F-B01E-10AAB15D575E}" srcOrd="0" destOrd="0" presId="urn:microsoft.com/office/officeart/2005/8/layout/process5"/>
    <dgm:cxn modelId="{B8CCA827-BF1B-4B00-B5C2-3BE02968D15A}" srcId="{54502796-8BBD-4ED3-9A46-3F7F0E033F96}" destId="{9F21D827-1370-4904-AF5E-4B76584425AB}" srcOrd="0" destOrd="0" parTransId="{ABD7311B-C3AA-4EA0-BD00-3C94950D2261}" sibTransId="{C18A8445-B283-4210-A65E-08E52982F4CF}"/>
    <dgm:cxn modelId="{14A9DE66-7687-46CF-9F58-C0F75BF83C1B}" type="presOf" srcId="{CE670131-662D-4580-8C60-DC540EE33740}" destId="{EE3C9DE7-9CFD-4783-9E0C-9F6716F02E47}" srcOrd="1" destOrd="0" presId="urn:microsoft.com/office/officeart/2005/8/layout/process5"/>
    <dgm:cxn modelId="{92856747-0343-486F-A104-33DA2D31826F}" srcId="{54502796-8BBD-4ED3-9A46-3F7F0E033F96}" destId="{3B7CB81D-9301-4AA7-B072-61840290FF66}" srcOrd="6" destOrd="0" parTransId="{AEFACA21-2771-4BF3-B538-2E0F45D6EC40}" sibTransId="{BC4AA32F-999D-4823-B9B5-D9AC86B1AFCA}"/>
    <dgm:cxn modelId="{9449D04D-2635-48C3-A0A7-D432347C0FD2}" type="presOf" srcId="{AB31CF85-66D1-49BF-8C2E-9574F3B97385}" destId="{B91A6762-8600-46A8-B694-D605EDC87203}" srcOrd="0" destOrd="0" presId="urn:microsoft.com/office/officeart/2005/8/layout/process5"/>
    <dgm:cxn modelId="{54CBED6E-4E0C-45D7-923F-13C6376F4F5A}" srcId="{54502796-8BBD-4ED3-9A46-3F7F0E033F96}" destId="{A5E9CDDE-F3D0-471E-95AA-EAB81F3DD4E7}" srcOrd="1" destOrd="0" parTransId="{B31684FA-E80F-48AC-92ED-6F6597FC0EC5}" sibTransId="{D3795E62-FB9C-4299-933F-9EE11F76B65C}"/>
    <dgm:cxn modelId="{64417272-2821-47AF-A718-9E2B0C728365}" type="presOf" srcId="{D3795E62-FB9C-4299-933F-9EE11F76B65C}" destId="{0BEA4A0A-BE02-4444-AC87-9CDE68A33CDB}" srcOrd="0" destOrd="0" presId="urn:microsoft.com/office/officeart/2005/8/layout/process5"/>
    <dgm:cxn modelId="{C85B8554-8E4E-49C8-ABE0-BE68B497D799}" type="presOf" srcId="{63DA5D35-3DD4-4DA0-A208-216FC6746EC6}" destId="{97320266-6A57-49A4-88E5-82884ADCEBF8}" srcOrd="0" destOrd="0" presId="urn:microsoft.com/office/officeart/2005/8/layout/process5"/>
    <dgm:cxn modelId="{0E8ACA76-7C17-4D4F-9677-C22F9901291A}" type="presOf" srcId="{C18A8445-B283-4210-A65E-08E52982F4CF}" destId="{190C9FAD-F55F-49AB-9C70-0E50B0458B6E}" srcOrd="1" destOrd="0" presId="urn:microsoft.com/office/officeart/2005/8/layout/process5"/>
    <dgm:cxn modelId="{84B61957-20C2-4794-AC2E-872CCDA15298}" type="presOf" srcId="{64E77920-E840-47A2-B462-9273A9C69E59}" destId="{5FE11EDA-DE82-4148-BFCC-8CC2598D7C25}" srcOrd="1" destOrd="0" presId="urn:microsoft.com/office/officeart/2005/8/layout/process5"/>
    <dgm:cxn modelId="{C6351478-B13F-4DCE-B11F-12827FE7A7EF}" type="presOf" srcId="{D3795E62-FB9C-4299-933F-9EE11F76B65C}" destId="{5BFF541F-F036-4B1B-9AC6-9F5C1037BDA8}" srcOrd="1" destOrd="0" presId="urn:microsoft.com/office/officeart/2005/8/layout/process5"/>
    <dgm:cxn modelId="{D6568282-55D9-45D6-A21C-91F1F228370C}" type="presOf" srcId="{A5E9CDDE-F3D0-471E-95AA-EAB81F3DD4E7}" destId="{150251A7-2ED7-411C-86CC-4F26399DBEC7}" srcOrd="0" destOrd="0" presId="urn:microsoft.com/office/officeart/2005/8/layout/process5"/>
    <dgm:cxn modelId="{9925AA85-BAE6-435B-80BE-E8AC45E7741D}" type="presOf" srcId="{3B7CB81D-9301-4AA7-B072-61840290FF66}" destId="{ED9B4F1D-37B4-4FFD-AC67-7F57ACFD7373}" srcOrd="0" destOrd="0" presId="urn:microsoft.com/office/officeart/2005/8/layout/process5"/>
    <dgm:cxn modelId="{73BCBE8B-2AE9-4858-BA74-DE2DEB8E61E4}" type="presOf" srcId="{AB31CF85-66D1-49BF-8C2E-9574F3B97385}" destId="{6F9211FD-E971-4878-BB6A-A5B55A5899D9}" srcOrd="1" destOrd="0" presId="urn:microsoft.com/office/officeart/2005/8/layout/process5"/>
    <dgm:cxn modelId="{44E97E8E-A209-4F88-915E-A2909EE3E800}" type="presOf" srcId="{C480F7FD-E7F3-48E0-932D-3C6540D12DFD}" destId="{19D8C853-D9F1-45AA-AD66-DBFE9702E04B}" srcOrd="0" destOrd="0" presId="urn:microsoft.com/office/officeart/2005/8/layout/process5"/>
    <dgm:cxn modelId="{85B75096-2E73-45C4-90BD-765E5E3C239E}" type="presOf" srcId="{64E77920-E840-47A2-B462-9273A9C69E59}" destId="{DA1A01F4-FFAE-4AC6-8F82-8DBAC021CA17}" srcOrd="0" destOrd="0" presId="urn:microsoft.com/office/officeart/2005/8/layout/process5"/>
    <dgm:cxn modelId="{1C8E0999-8BBD-4EE8-95D2-3773C7C8EC2F}" type="presOf" srcId="{63DA5D35-3DD4-4DA0-A208-216FC6746EC6}" destId="{F34BE628-DCF4-4553-8489-0968EDE05904}" srcOrd="1" destOrd="0" presId="urn:microsoft.com/office/officeart/2005/8/layout/process5"/>
    <dgm:cxn modelId="{FD8C4CBA-31C1-48BB-8A44-119C07C5FA5D}" type="presOf" srcId="{9F21D827-1370-4904-AF5E-4B76584425AB}" destId="{4E32DB19-0377-463A-A2D0-C86272E1677F}" srcOrd="0" destOrd="0" presId="urn:microsoft.com/office/officeart/2005/8/layout/process5"/>
    <dgm:cxn modelId="{AFA3ABC1-E2FF-4463-95AF-0E6739610295}" type="presOf" srcId="{54502796-8BBD-4ED3-9A46-3F7F0E033F96}" destId="{75FC21B7-145D-4F6F-99E6-77637DC9CED4}" srcOrd="0" destOrd="0" presId="urn:microsoft.com/office/officeart/2005/8/layout/process5"/>
    <dgm:cxn modelId="{D3D098C4-0EF3-4D0B-9EC7-E69E036D0480}" srcId="{54502796-8BBD-4ED3-9A46-3F7F0E033F96}" destId="{4C0448D2-2DB2-4ADC-958B-55313D6C4032}" srcOrd="2" destOrd="0" parTransId="{A3D3DDE6-6133-4356-840D-64124A7D22D1}" sibTransId="{CE670131-662D-4580-8C60-DC540EE33740}"/>
    <dgm:cxn modelId="{04AD9DD1-0D5E-436A-A808-7C2389D81E58}" srcId="{54502796-8BBD-4ED3-9A46-3F7F0E033F96}" destId="{C480F7FD-E7F3-48E0-932D-3C6540D12DFD}" srcOrd="5" destOrd="0" parTransId="{08B33CF8-E4E2-4BCD-A920-1CE5C72F89D5}" sibTransId="{63DA5D35-3DD4-4DA0-A208-216FC6746EC6}"/>
    <dgm:cxn modelId="{31CB27D8-6974-4F7D-AE7E-F97FC6C6BB32}" type="presOf" srcId="{C18A8445-B283-4210-A65E-08E52982F4CF}" destId="{C3AF6228-E7FF-45A1-92FC-4808C460A33D}" srcOrd="0" destOrd="0" presId="urn:microsoft.com/office/officeart/2005/8/layout/process5"/>
    <dgm:cxn modelId="{7CEA99DC-E588-460D-A590-2A4243BE4285}" type="presOf" srcId="{4C0448D2-2DB2-4ADC-958B-55313D6C4032}" destId="{9681B245-A642-4E94-BD03-D07056D6A1B7}" srcOrd="0" destOrd="0" presId="urn:microsoft.com/office/officeart/2005/8/layout/process5"/>
    <dgm:cxn modelId="{179B62E3-2030-4438-AAD4-8E1DB50E2D90}" type="presOf" srcId="{5D3938B8-FB5F-4692-B826-1B0040C2A8A2}" destId="{146825D0-EBFF-4D63-8F08-01F5A2641A81}" srcOrd="0" destOrd="0" presId="urn:microsoft.com/office/officeart/2005/8/layout/process5"/>
    <dgm:cxn modelId="{5CA08AF4-029C-4498-942C-8F65CAE6E832}" srcId="{54502796-8BBD-4ED3-9A46-3F7F0E033F96}" destId="{4C4C7279-0D4E-44C0-8992-7EA621870550}" srcOrd="4" destOrd="0" parTransId="{EC6761E7-BEB7-4E4F-976B-896CE74E03F5}" sibTransId="{64E77920-E840-47A2-B462-9273A9C69E59}"/>
    <dgm:cxn modelId="{32114E60-5304-4859-B78B-DFB73D495504}" type="presParOf" srcId="{75FC21B7-145D-4F6F-99E6-77637DC9CED4}" destId="{4E32DB19-0377-463A-A2D0-C86272E1677F}" srcOrd="0" destOrd="0" presId="urn:microsoft.com/office/officeart/2005/8/layout/process5"/>
    <dgm:cxn modelId="{3799562A-C4DA-4AA0-9CF7-2C10FC17A0F6}" type="presParOf" srcId="{75FC21B7-145D-4F6F-99E6-77637DC9CED4}" destId="{C3AF6228-E7FF-45A1-92FC-4808C460A33D}" srcOrd="1" destOrd="0" presId="urn:microsoft.com/office/officeart/2005/8/layout/process5"/>
    <dgm:cxn modelId="{A7ABC901-F5E1-4617-A28A-0828A50B3B67}" type="presParOf" srcId="{C3AF6228-E7FF-45A1-92FC-4808C460A33D}" destId="{190C9FAD-F55F-49AB-9C70-0E50B0458B6E}" srcOrd="0" destOrd="0" presId="urn:microsoft.com/office/officeart/2005/8/layout/process5"/>
    <dgm:cxn modelId="{3E27E0DF-2E3A-4498-B680-51BD7695E67A}" type="presParOf" srcId="{75FC21B7-145D-4F6F-99E6-77637DC9CED4}" destId="{150251A7-2ED7-411C-86CC-4F26399DBEC7}" srcOrd="2" destOrd="0" presId="urn:microsoft.com/office/officeart/2005/8/layout/process5"/>
    <dgm:cxn modelId="{74A45E54-AE50-4820-928C-C1A41CC7EAC2}" type="presParOf" srcId="{75FC21B7-145D-4F6F-99E6-77637DC9CED4}" destId="{0BEA4A0A-BE02-4444-AC87-9CDE68A33CDB}" srcOrd="3" destOrd="0" presId="urn:microsoft.com/office/officeart/2005/8/layout/process5"/>
    <dgm:cxn modelId="{D9C5D5D5-A22B-4289-8540-319051DBE254}" type="presParOf" srcId="{0BEA4A0A-BE02-4444-AC87-9CDE68A33CDB}" destId="{5BFF541F-F036-4B1B-9AC6-9F5C1037BDA8}" srcOrd="0" destOrd="0" presId="urn:microsoft.com/office/officeart/2005/8/layout/process5"/>
    <dgm:cxn modelId="{9208A9B8-46E3-4371-8087-424208182896}" type="presParOf" srcId="{75FC21B7-145D-4F6F-99E6-77637DC9CED4}" destId="{9681B245-A642-4E94-BD03-D07056D6A1B7}" srcOrd="4" destOrd="0" presId="urn:microsoft.com/office/officeart/2005/8/layout/process5"/>
    <dgm:cxn modelId="{2771E5F1-6DDD-4184-A120-7C25CF88E7BB}" type="presParOf" srcId="{75FC21B7-145D-4F6F-99E6-77637DC9CED4}" destId="{DBCC0966-AAD8-435F-B01E-10AAB15D575E}" srcOrd="5" destOrd="0" presId="urn:microsoft.com/office/officeart/2005/8/layout/process5"/>
    <dgm:cxn modelId="{34C211AA-95A4-4776-9D8D-C98DE83745E9}" type="presParOf" srcId="{DBCC0966-AAD8-435F-B01E-10AAB15D575E}" destId="{EE3C9DE7-9CFD-4783-9E0C-9F6716F02E47}" srcOrd="0" destOrd="0" presId="urn:microsoft.com/office/officeart/2005/8/layout/process5"/>
    <dgm:cxn modelId="{5067B759-55B4-4115-BE91-D0EC032C8061}" type="presParOf" srcId="{75FC21B7-145D-4F6F-99E6-77637DC9CED4}" destId="{146825D0-EBFF-4D63-8F08-01F5A2641A81}" srcOrd="6" destOrd="0" presId="urn:microsoft.com/office/officeart/2005/8/layout/process5"/>
    <dgm:cxn modelId="{579AD616-932B-4BBF-AF5F-4603F41DE265}" type="presParOf" srcId="{75FC21B7-145D-4F6F-99E6-77637DC9CED4}" destId="{B91A6762-8600-46A8-B694-D605EDC87203}" srcOrd="7" destOrd="0" presId="urn:microsoft.com/office/officeart/2005/8/layout/process5"/>
    <dgm:cxn modelId="{D2F2019E-C9BD-4201-92CD-1E60A4560249}" type="presParOf" srcId="{B91A6762-8600-46A8-B694-D605EDC87203}" destId="{6F9211FD-E971-4878-BB6A-A5B55A5899D9}" srcOrd="0" destOrd="0" presId="urn:microsoft.com/office/officeart/2005/8/layout/process5"/>
    <dgm:cxn modelId="{EC919EE3-7E96-4F60-A469-63FBB50D87C3}" type="presParOf" srcId="{75FC21B7-145D-4F6F-99E6-77637DC9CED4}" destId="{6BF52B7C-8C90-49AF-8368-B1130386D56B}" srcOrd="8" destOrd="0" presId="urn:microsoft.com/office/officeart/2005/8/layout/process5"/>
    <dgm:cxn modelId="{AC98D13B-3A03-4A35-AAC5-55FDBA9CD8B4}" type="presParOf" srcId="{75FC21B7-145D-4F6F-99E6-77637DC9CED4}" destId="{DA1A01F4-FFAE-4AC6-8F82-8DBAC021CA17}" srcOrd="9" destOrd="0" presId="urn:microsoft.com/office/officeart/2005/8/layout/process5"/>
    <dgm:cxn modelId="{E9CF3391-4904-45C0-BA48-01EAF8390510}" type="presParOf" srcId="{DA1A01F4-FFAE-4AC6-8F82-8DBAC021CA17}" destId="{5FE11EDA-DE82-4148-BFCC-8CC2598D7C25}" srcOrd="0" destOrd="0" presId="urn:microsoft.com/office/officeart/2005/8/layout/process5"/>
    <dgm:cxn modelId="{92D900C0-F16D-4D38-9918-A783628FEF5A}" type="presParOf" srcId="{75FC21B7-145D-4F6F-99E6-77637DC9CED4}" destId="{19D8C853-D9F1-45AA-AD66-DBFE9702E04B}" srcOrd="10" destOrd="0" presId="urn:microsoft.com/office/officeart/2005/8/layout/process5"/>
    <dgm:cxn modelId="{9CC15EE8-AD00-4A1E-8C46-F89411FB24C1}" type="presParOf" srcId="{75FC21B7-145D-4F6F-99E6-77637DC9CED4}" destId="{97320266-6A57-49A4-88E5-82884ADCEBF8}" srcOrd="11" destOrd="0" presId="urn:microsoft.com/office/officeart/2005/8/layout/process5"/>
    <dgm:cxn modelId="{F06326DC-71E4-408F-BF5B-237F45BB2DE3}" type="presParOf" srcId="{97320266-6A57-49A4-88E5-82884ADCEBF8}" destId="{F34BE628-DCF4-4553-8489-0968EDE05904}" srcOrd="0" destOrd="0" presId="urn:microsoft.com/office/officeart/2005/8/layout/process5"/>
    <dgm:cxn modelId="{7A6FE133-4235-49E5-990D-A97823DBC6F9}" type="presParOf" srcId="{75FC21B7-145D-4F6F-99E6-77637DC9CED4}" destId="{ED9B4F1D-37B4-4FFD-AC67-7F57ACFD7373}" srcOrd="12"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32DB19-0377-463A-A2D0-C86272E1677F}">
      <dsp:nvSpPr>
        <dsp:cNvPr id="0" name=""/>
        <dsp:cNvSpPr/>
      </dsp:nvSpPr>
      <dsp:spPr>
        <a:xfrm>
          <a:off x="3643" y="624977"/>
          <a:ext cx="1593008" cy="955805"/>
        </a:xfrm>
        <a:prstGeom prst="roundRect">
          <a:avLst>
            <a:gd name="adj" fmla="val 10000"/>
          </a:avLst>
        </a:prstGeom>
        <a:solidFill>
          <a:srgbClr val="DB37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Indagar sobre los requisitos del producto</a:t>
          </a:r>
        </a:p>
      </dsp:txBody>
      <dsp:txXfrm>
        <a:off x="31638" y="652972"/>
        <a:ext cx="1537018" cy="899815"/>
      </dsp:txXfrm>
    </dsp:sp>
    <dsp:sp modelId="{C3AF6228-E7FF-45A1-92FC-4808C460A33D}">
      <dsp:nvSpPr>
        <dsp:cNvPr id="0" name=""/>
        <dsp:cNvSpPr/>
      </dsp:nvSpPr>
      <dsp:spPr>
        <a:xfrm>
          <a:off x="1736837" y="905347"/>
          <a:ext cx="337717"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a:off x="1736837" y="984360"/>
        <a:ext cx="236402" cy="237040"/>
      </dsp:txXfrm>
    </dsp:sp>
    <dsp:sp modelId="{150251A7-2ED7-411C-86CC-4F26399DBEC7}">
      <dsp:nvSpPr>
        <dsp:cNvPr id="0" name=""/>
        <dsp:cNvSpPr/>
      </dsp:nvSpPr>
      <dsp:spPr>
        <a:xfrm>
          <a:off x="2233855" y="624977"/>
          <a:ext cx="1593008" cy="955805"/>
        </a:xfrm>
        <a:prstGeom prst="roundRect">
          <a:avLst>
            <a:gd name="adj" fmla="val 10000"/>
          </a:avLst>
        </a:prstGeom>
        <a:solidFill>
          <a:srgbClr val="009C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Requisitos del mercado</a:t>
          </a:r>
        </a:p>
      </dsp:txBody>
      <dsp:txXfrm>
        <a:off x="2261850" y="652972"/>
        <a:ext cx="1537018" cy="899815"/>
      </dsp:txXfrm>
    </dsp:sp>
    <dsp:sp modelId="{0BEA4A0A-BE02-4444-AC87-9CDE68A33CDB}">
      <dsp:nvSpPr>
        <dsp:cNvPr id="0" name=""/>
        <dsp:cNvSpPr/>
      </dsp:nvSpPr>
      <dsp:spPr>
        <a:xfrm rot="74170">
          <a:off x="3961068" y="928920"/>
          <a:ext cx="323473"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a:off x="3961079" y="1006886"/>
        <a:ext cx="226431" cy="237040"/>
      </dsp:txXfrm>
    </dsp:sp>
    <dsp:sp modelId="{9681B245-A642-4E94-BD03-D07056D6A1B7}">
      <dsp:nvSpPr>
        <dsp:cNvPr id="0" name=""/>
        <dsp:cNvSpPr/>
      </dsp:nvSpPr>
      <dsp:spPr>
        <a:xfrm>
          <a:off x="4437050" y="672519"/>
          <a:ext cx="1593008" cy="955805"/>
        </a:xfrm>
        <a:prstGeom prst="roundRect">
          <a:avLst>
            <a:gd name="adj" fmla="val 10000"/>
          </a:avLst>
        </a:prstGeom>
        <a:solidFill>
          <a:srgbClr val="EDB43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Regulaciones y normas</a:t>
          </a:r>
        </a:p>
      </dsp:txBody>
      <dsp:txXfrm>
        <a:off x="4465045" y="700514"/>
        <a:ext cx="1537018" cy="899815"/>
      </dsp:txXfrm>
    </dsp:sp>
    <dsp:sp modelId="{DBCC0966-AAD8-435F-B01E-10AAB15D575E}">
      <dsp:nvSpPr>
        <dsp:cNvPr id="0" name=""/>
        <dsp:cNvSpPr/>
      </dsp:nvSpPr>
      <dsp:spPr>
        <a:xfrm rot="21527605">
          <a:off x="6176149" y="929328"/>
          <a:ext cx="352115"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a:off x="6176161" y="1009453"/>
        <a:ext cx="246481" cy="237040"/>
      </dsp:txXfrm>
    </dsp:sp>
    <dsp:sp modelId="{146825D0-EBFF-4D63-8F08-01F5A2641A81}">
      <dsp:nvSpPr>
        <dsp:cNvPr id="0" name=""/>
        <dsp:cNvSpPr/>
      </dsp:nvSpPr>
      <dsp:spPr>
        <a:xfrm>
          <a:off x="6694280" y="624977"/>
          <a:ext cx="1593008" cy="955805"/>
        </a:xfrm>
        <a:prstGeom prst="roundRect">
          <a:avLst>
            <a:gd name="adj" fmla="val 10000"/>
          </a:avLst>
        </a:prstGeom>
        <a:solidFill>
          <a:srgbClr val="00D69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Competitividad del producto</a:t>
          </a:r>
        </a:p>
      </dsp:txBody>
      <dsp:txXfrm>
        <a:off x="6722275" y="652972"/>
        <a:ext cx="1537018" cy="899815"/>
      </dsp:txXfrm>
    </dsp:sp>
    <dsp:sp modelId="{B91A6762-8600-46A8-B694-D605EDC87203}">
      <dsp:nvSpPr>
        <dsp:cNvPr id="0" name=""/>
        <dsp:cNvSpPr/>
      </dsp:nvSpPr>
      <dsp:spPr>
        <a:xfrm rot="5400000">
          <a:off x="7321926" y="1692293"/>
          <a:ext cx="337717"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rot="-5400000">
        <a:off x="7372265" y="1720968"/>
        <a:ext cx="237040" cy="236402"/>
      </dsp:txXfrm>
    </dsp:sp>
    <dsp:sp modelId="{6BF52B7C-8C90-49AF-8368-B1130386D56B}">
      <dsp:nvSpPr>
        <dsp:cNvPr id="0" name=""/>
        <dsp:cNvSpPr/>
      </dsp:nvSpPr>
      <dsp:spPr>
        <a:xfrm>
          <a:off x="6694280" y="2217986"/>
          <a:ext cx="1593008" cy="955805"/>
        </a:xfrm>
        <a:prstGeom prst="roundRect">
          <a:avLst>
            <a:gd name="adj" fmla="val 10000"/>
          </a:avLst>
        </a:prstGeom>
        <a:solidFill>
          <a:srgbClr val="87224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Servicio pre y post venta</a:t>
          </a:r>
        </a:p>
      </dsp:txBody>
      <dsp:txXfrm>
        <a:off x="6722275" y="2245981"/>
        <a:ext cx="1537018" cy="899815"/>
      </dsp:txXfrm>
    </dsp:sp>
    <dsp:sp modelId="{DA1A01F4-FFAE-4AC6-8F82-8DBAC021CA17}">
      <dsp:nvSpPr>
        <dsp:cNvPr id="0" name=""/>
        <dsp:cNvSpPr/>
      </dsp:nvSpPr>
      <dsp:spPr>
        <a:xfrm rot="10800000">
          <a:off x="6216378" y="2498356"/>
          <a:ext cx="337717"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rot="10800000">
        <a:off x="6317693" y="2577369"/>
        <a:ext cx="236402" cy="237040"/>
      </dsp:txXfrm>
    </dsp:sp>
    <dsp:sp modelId="{19D8C853-D9F1-45AA-AD66-DBFE9702E04B}">
      <dsp:nvSpPr>
        <dsp:cNvPr id="0" name=""/>
        <dsp:cNvSpPr/>
      </dsp:nvSpPr>
      <dsp:spPr>
        <a:xfrm>
          <a:off x="4464068" y="2217986"/>
          <a:ext cx="1593008" cy="955805"/>
        </a:xfrm>
        <a:prstGeom prst="roundRect">
          <a:avLst>
            <a:gd name="adj" fmla="val 10000"/>
          </a:avLst>
        </a:prstGeom>
        <a:solidFill>
          <a:srgbClr val="00A32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Disponibilidad y entrega del producto</a:t>
          </a:r>
        </a:p>
      </dsp:txBody>
      <dsp:txXfrm>
        <a:off x="4492063" y="2245981"/>
        <a:ext cx="1537018" cy="899815"/>
      </dsp:txXfrm>
    </dsp:sp>
    <dsp:sp modelId="{97320266-6A57-49A4-88E5-82884ADCEBF8}">
      <dsp:nvSpPr>
        <dsp:cNvPr id="0" name=""/>
        <dsp:cNvSpPr/>
      </dsp:nvSpPr>
      <dsp:spPr>
        <a:xfrm rot="10800000">
          <a:off x="3986165" y="2498356"/>
          <a:ext cx="337717" cy="3950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CO" sz="1100" kern="1200">
            <a:latin typeface="Century Gothic" panose="020B0502020202020204" pitchFamily="34" charset="0"/>
          </a:endParaRPr>
        </a:p>
      </dsp:txBody>
      <dsp:txXfrm rot="10800000">
        <a:off x="4087480" y="2577369"/>
        <a:ext cx="236402" cy="237040"/>
      </dsp:txXfrm>
    </dsp:sp>
    <dsp:sp modelId="{ED9B4F1D-37B4-4FFD-AC67-7F57ACFD7373}">
      <dsp:nvSpPr>
        <dsp:cNvPr id="0" name=""/>
        <dsp:cNvSpPr/>
      </dsp:nvSpPr>
      <dsp:spPr>
        <a:xfrm>
          <a:off x="2233855" y="2217986"/>
          <a:ext cx="1593008" cy="955805"/>
        </a:xfrm>
        <a:prstGeom prst="roundRect">
          <a:avLst>
            <a:gd name="adj" fmla="val 10000"/>
          </a:avLst>
        </a:prstGeom>
        <a:solidFill>
          <a:srgbClr val="00DB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O" sz="1400" kern="1200" dirty="0">
              <a:latin typeface="Century Gothic" panose="020B0502020202020204" pitchFamily="34" charset="0"/>
            </a:rPr>
            <a:t>Confianza</a:t>
          </a:r>
        </a:p>
      </dsp:txBody>
      <dsp:txXfrm>
        <a:off x="2261850" y="2245981"/>
        <a:ext cx="1537018" cy="8998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BB9AF3-346A-4946-8EB7-060ACA9A2CAA}" type="datetimeFigureOut">
              <a:rPr lang="es-CO" smtClean="0"/>
              <a:pPr/>
              <a:t>30/05/2017</a:t>
            </a:fld>
            <a:endParaRPr lang="es-CO"/>
          </a:p>
        </p:txBody>
      </p:sp>
      <p:sp>
        <p:nvSpPr>
          <p:cNvPr id="4" name="3 Marcador de imagen de diapositiva"/>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78F1C-CCED-4678-9C97-1956AD84B30D}" type="slidenum">
              <a:rPr lang="es-CO" smtClean="0"/>
              <a:pPr/>
              <a:t>‹Nº›</a:t>
            </a:fld>
            <a:endParaRPr lang="es-CO"/>
          </a:p>
        </p:txBody>
      </p:sp>
    </p:spTree>
    <p:extLst>
      <p:ext uri="{BB962C8B-B14F-4D97-AF65-F5344CB8AC3E}">
        <p14:creationId xmlns:p14="http://schemas.microsoft.com/office/powerpoint/2010/main" val="3306203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b="1" dirty="0"/>
              <a:t>Pharmaceutical sales, </a:t>
            </a:r>
            <a:r>
              <a:rPr lang="en-US" dirty="0"/>
              <a:t>defined as the sum of revenues generated by generic (prescription), patented (prescription), and over-the-counter (OTC) drugs through hospitals, retail pharmacies and other channels. Unless otherwise stated, market value is reported at final consumer price including mark-ups, taxes, etc.</a:t>
            </a:r>
          </a:p>
          <a:p>
            <a:endParaRPr lang="en-US" dirty="0"/>
          </a:p>
          <a:p>
            <a:r>
              <a:rPr lang="en-US" b="1" dirty="0"/>
              <a:t>Prescription sales, </a:t>
            </a:r>
            <a:r>
              <a:rPr lang="en-US" dirty="0"/>
              <a:t>defined as the sum of revenues generated by patented and generic drugs through hospitals, retail pharmacies and other channels. Unless otherwise stated, market value is reported at final consumer price including mark-ups, taxes, etc. In addition, patented and generic drugs are regulated by legislation that requires a physician's prescription before they can be sold to a patient.</a:t>
            </a:r>
          </a:p>
          <a:p>
            <a:endParaRPr lang="en-US" dirty="0"/>
          </a:p>
          <a:p>
            <a:r>
              <a:rPr lang="en-US" b="1" dirty="0"/>
              <a:t>Patented drug sales, </a:t>
            </a:r>
            <a:r>
              <a:rPr lang="en-US" dirty="0"/>
              <a:t>defined as the sum of revenues generated by patented drugs through hospitals, retail pharmacies and other channels. Unless otherwise stated, market value is reported at final consumer price including mark-ups, taxes, etc. In addition, patented drugs are regulated by legislation that requires a physician's prescription before they can be sold to a patient. A patented drug is defined as an innovative medicine granted intellectual property protection by the patent and trademark office.</a:t>
            </a:r>
          </a:p>
          <a:p>
            <a:endParaRPr lang="en-US" dirty="0"/>
          </a:p>
          <a:p>
            <a:r>
              <a:rPr lang="en-US" b="1" dirty="0"/>
              <a:t>Generic drug sales, </a:t>
            </a:r>
            <a:r>
              <a:rPr lang="en-US" dirty="0"/>
              <a:t>defined as the sum of revenues generated by generic drugs through hospitals, retail pharmacies and other channels. Unless otherwise stated, market value is reported at final consumer price including mark-ups, taxes, etc. A generic medicine is a bioequivalent medicine that contains the same active ingredient as an originator drug. The originator drug is an innovative medicine that no longer has intellectual property protection due to patent expiry.</a:t>
            </a:r>
          </a:p>
          <a:p>
            <a:endParaRPr lang="en-US" dirty="0"/>
          </a:p>
          <a:p>
            <a:r>
              <a:rPr lang="en-US" b="1" dirty="0"/>
              <a:t>OTC (over-the-counter) or non-prescription drug sales, </a:t>
            </a:r>
            <a:r>
              <a:rPr lang="en-US" dirty="0"/>
              <a:t>defined as the sum of revenues generated by OTC drugs through retail, pharmacies and other channels. Unless otherwise stated, market value is reported at final consumer price including mark-ups, taxes, etc. </a:t>
            </a:r>
          </a:p>
          <a:p>
            <a:endParaRPr lang="en-US" dirty="0"/>
          </a:p>
          <a:p>
            <a:endParaRPr lang="en-US" dirty="0"/>
          </a:p>
          <a:p>
            <a:endParaRPr lang="en-US" dirty="0"/>
          </a:p>
          <a:p>
            <a:endParaRPr lang="en-US" dirty="0"/>
          </a:p>
          <a:p>
            <a:endParaRPr lang="en-US" dirty="0"/>
          </a:p>
        </p:txBody>
      </p:sp>
      <p:sp>
        <p:nvSpPr>
          <p:cNvPr id="4" name="Marcador de número de diapositiva 3"/>
          <p:cNvSpPr>
            <a:spLocks noGrp="1"/>
          </p:cNvSpPr>
          <p:nvPr>
            <p:ph type="sldNum" sz="quarter" idx="10"/>
          </p:nvPr>
        </p:nvSpPr>
        <p:spPr/>
        <p:txBody>
          <a:bodyPr/>
          <a:lstStyle/>
          <a:p>
            <a:fld id="{EB778F1C-CCED-4678-9C97-1956AD84B30D}" type="slidenum">
              <a:rPr lang="es-CO" smtClean="0"/>
              <a:pPr/>
              <a:t>6</a:t>
            </a:fld>
            <a:endParaRPr lang="es-CO"/>
          </a:p>
        </p:txBody>
      </p:sp>
    </p:spTree>
    <p:extLst>
      <p:ext uri="{BB962C8B-B14F-4D97-AF65-F5344CB8AC3E}">
        <p14:creationId xmlns:p14="http://schemas.microsoft.com/office/powerpoint/2010/main" val="3725940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6303F297-3691-4862-929C-5C8D1EAC0D40}" type="slidenum">
              <a:rPr lang="es-CO" smtClean="0">
                <a:solidFill>
                  <a:prstClr val="black"/>
                </a:solidFill>
              </a:rPr>
              <a:pPr/>
              <a:t>9</a:t>
            </a:fld>
            <a:endParaRPr lang="es-CO">
              <a:solidFill>
                <a:prstClr val="black"/>
              </a:solidFill>
            </a:endParaRPr>
          </a:p>
        </p:txBody>
      </p:sp>
    </p:spTree>
    <p:extLst>
      <p:ext uri="{BB962C8B-B14F-4D97-AF65-F5344CB8AC3E}">
        <p14:creationId xmlns:p14="http://schemas.microsoft.com/office/powerpoint/2010/main" val="3627992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5355"/>
            <a:ext cx="7772400" cy="1225021"/>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2228314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51149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90500"/>
            <a:ext cx="2057400" cy="4064000"/>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190500"/>
            <a:ext cx="6019800" cy="4064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3660378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positiva de cierre">
    <p:spTree>
      <p:nvGrpSpPr>
        <p:cNvPr id="1" name=""/>
        <p:cNvGrpSpPr/>
        <p:nvPr/>
      </p:nvGrpSpPr>
      <p:grpSpPr>
        <a:xfrm>
          <a:off x="0" y="0"/>
          <a:ext cx="0" cy="0"/>
          <a:chOff x="0" y="0"/>
          <a:chExt cx="0" cy="0"/>
        </a:xfrm>
      </p:grpSpPr>
      <p:pic>
        <p:nvPicPr>
          <p:cNvPr id="12" name="Picture 11" descr="plantilla cierres 3-02.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5714554"/>
          </a:xfrm>
          <a:prstGeom prst="rect">
            <a:avLst/>
          </a:prstGeom>
        </p:spPr>
      </p:pic>
    </p:spTree>
    <p:extLst>
      <p:ext uri="{BB962C8B-B14F-4D97-AF65-F5344CB8AC3E}">
        <p14:creationId xmlns:p14="http://schemas.microsoft.com/office/powerpoint/2010/main" val="3224433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apositiva de contenido">
    <p:spTree>
      <p:nvGrpSpPr>
        <p:cNvPr id="1" name=""/>
        <p:cNvGrpSpPr/>
        <p:nvPr/>
      </p:nvGrpSpPr>
      <p:grpSpPr>
        <a:xfrm>
          <a:off x="0" y="0"/>
          <a:ext cx="0" cy="0"/>
          <a:chOff x="0" y="0"/>
          <a:chExt cx="0" cy="0"/>
        </a:xfrm>
      </p:grpSpPr>
      <p:pic>
        <p:nvPicPr>
          <p:cNvPr id="7" name="Picture 6" descr="plantilla-10.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0" y="11422"/>
            <a:ext cx="9140220" cy="5712190"/>
          </a:xfrm>
          <a:prstGeom prst="rect">
            <a:avLst/>
          </a:prstGeom>
        </p:spPr>
      </p:pic>
      <p:sp>
        <p:nvSpPr>
          <p:cNvPr id="12" name="Text Placeholder 11"/>
          <p:cNvSpPr>
            <a:spLocks noGrp="1"/>
          </p:cNvSpPr>
          <p:nvPr>
            <p:ph type="body" sz="quarter" idx="10"/>
          </p:nvPr>
        </p:nvSpPr>
        <p:spPr>
          <a:xfrm>
            <a:off x="914400" y="254000"/>
            <a:ext cx="6705600" cy="1396575"/>
          </a:xfrm>
          <a:prstGeom prst="rect">
            <a:avLst/>
          </a:prstGeom>
        </p:spPr>
        <p:txBody>
          <a:bodyPr/>
          <a:lstStyle>
            <a:lvl1pPr marL="0" indent="0">
              <a:buNone/>
              <a:defRPr sz="4500" b="1">
                <a:solidFill>
                  <a:schemeClr val="tx1">
                    <a:lumMod val="65000"/>
                    <a:lumOff val="35000"/>
                  </a:schemeClr>
                </a:solidFill>
              </a:defRPr>
            </a:lvl1pPr>
          </a:lstStyle>
          <a:p>
            <a:pPr lvl="0"/>
            <a:r>
              <a:rPr lang="es-ES"/>
              <a:t>Haga clic para modificar el estilo de texto del patrón</a:t>
            </a:r>
          </a:p>
        </p:txBody>
      </p:sp>
      <p:sp>
        <p:nvSpPr>
          <p:cNvPr id="14" name="Text Placeholder 13"/>
          <p:cNvSpPr>
            <a:spLocks noGrp="1"/>
          </p:cNvSpPr>
          <p:nvPr>
            <p:ph type="body" sz="quarter" idx="11" hasCustomPrompt="1"/>
          </p:nvPr>
        </p:nvSpPr>
        <p:spPr>
          <a:xfrm>
            <a:off x="914400" y="1714500"/>
            <a:ext cx="3886200" cy="444500"/>
          </a:xfrm>
          <a:prstGeom prst="rect">
            <a:avLst/>
          </a:prstGeom>
        </p:spPr>
        <p:txBody>
          <a:bodyPr/>
          <a:lstStyle>
            <a:lvl1pPr marL="0" indent="0">
              <a:buNone/>
              <a:defRPr sz="2500">
                <a:solidFill>
                  <a:schemeClr val="tx1">
                    <a:lumMod val="65000"/>
                    <a:lumOff val="35000"/>
                  </a:schemeClr>
                </a:solidFill>
              </a:defRPr>
            </a:lvl1pPr>
          </a:lstStyle>
          <a:p>
            <a:pPr lvl="0"/>
            <a:r>
              <a:rPr lang="en-US" dirty="0"/>
              <a:t>Click to edit subtitle</a:t>
            </a:r>
            <a:endParaRPr lang="es-CO" dirty="0"/>
          </a:p>
        </p:txBody>
      </p:sp>
      <p:sp>
        <p:nvSpPr>
          <p:cNvPr id="16" name="Text Placeholder 15"/>
          <p:cNvSpPr>
            <a:spLocks noGrp="1"/>
          </p:cNvSpPr>
          <p:nvPr>
            <p:ph type="body" sz="quarter" idx="12" hasCustomPrompt="1"/>
          </p:nvPr>
        </p:nvSpPr>
        <p:spPr>
          <a:xfrm>
            <a:off x="914400" y="2603500"/>
            <a:ext cx="7315200" cy="2349500"/>
          </a:xfrm>
          <a:prstGeom prst="rect">
            <a:avLst/>
          </a:prstGeom>
        </p:spPr>
        <p:txBody>
          <a:bodyPr/>
          <a:lstStyle>
            <a:lvl1pPr marL="0" indent="0">
              <a:buNone/>
              <a:defRPr sz="2000" baseline="0">
                <a:solidFill>
                  <a:schemeClr val="tx1">
                    <a:lumMod val="65000"/>
                    <a:lumOff val="35000"/>
                  </a:schemeClr>
                </a:solidFill>
              </a:defRPr>
            </a:lvl1pPr>
          </a:lstStyle>
          <a:p>
            <a:pPr lvl="0"/>
            <a:r>
              <a:rPr lang="es-CO" dirty="0" err="1"/>
              <a:t>Insert</a:t>
            </a:r>
            <a:r>
              <a:rPr lang="es-CO" dirty="0"/>
              <a:t> </a:t>
            </a:r>
            <a:r>
              <a:rPr lang="es-CO" dirty="0" err="1"/>
              <a:t>text</a:t>
            </a:r>
            <a:endParaRPr lang="es-CO" dirty="0"/>
          </a:p>
        </p:txBody>
      </p:sp>
    </p:spTree>
    <p:extLst>
      <p:ext uri="{BB962C8B-B14F-4D97-AF65-F5344CB8AC3E}">
        <p14:creationId xmlns:p14="http://schemas.microsoft.com/office/powerpoint/2010/main" val="127422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382383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672417"/>
            <a:ext cx="7772400" cy="1135063"/>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235755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825093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865"/>
            <a:ext cx="8229600" cy="952500"/>
          </a:xfrm>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48981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360449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256218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27542"/>
            <a:ext cx="3008313" cy="968375"/>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366392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0"/>
            <a:ext cx="5486400" cy="472282"/>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D195AD-D792-4C76-9D36-DC891B2EC06B}" type="datetimeFigureOut">
              <a:rPr lang="es-CO" smtClean="0"/>
              <a:pPr/>
              <a:t>30/05/2017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39EB83-9322-45F6-937E-18E7DDF2D646}" type="slidenum">
              <a:rPr lang="es-CO" smtClean="0"/>
              <a:pPr/>
              <a:t>‹Nº›</a:t>
            </a:fld>
            <a:endParaRPr lang="es-CO"/>
          </a:p>
        </p:txBody>
      </p:sp>
    </p:spTree>
    <p:extLst>
      <p:ext uri="{BB962C8B-B14F-4D97-AF65-F5344CB8AC3E}">
        <p14:creationId xmlns:p14="http://schemas.microsoft.com/office/powerpoint/2010/main" val="358943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C0D195AD-D792-4C76-9D36-DC891B2EC06B}" type="datetimeFigureOut">
              <a:rPr lang="es-CO" smtClean="0"/>
              <a:pPr/>
              <a:t>30/05/2017</a:t>
            </a:fld>
            <a:endParaRPr lang="es-CO"/>
          </a:p>
        </p:txBody>
      </p:sp>
      <p:sp>
        <p:nvSpPr>
          <p:cNvPr id="5" name="4 Marcador de pie de página"/>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C639EB83-9322-45F6-937E-18E7DDF2D646}" type="slidenum">
              <a:rPr lang="es-CO" smtClean="0"/>
              <a:pPr/>
              <a:t>‹Nº›</a:t>
            </a:fld>
            <a:endParaRPr lang="es-CO"/>
          </a:p>
        </p:txBody>
      </p:sp>
    </p:spTree>
    <p:extLst>
      <p:ext uri="{BB962C8B-B14F-4D97-AF65-F5344CB8AC3E}">
        <p14:creationId xmlns:p14="http://schemas.microsoft.com/office/powerpoint/2010/main" val="3086234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13.jp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23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 name="16 Imagen" descr="Sin título-2-01.png"/>
          <p:cNvPicPr>
            <a:picLocks noChangeAspect="1"/>
          </p:cNvPicPr>
          <p:nvPr/>
        </p:nvPicPr>
        <p:blipFill>
          <a:blip r:embed="rId2" cstate="print"/>
          <a:stretch>
            <a:fillRect/>
          </a:stretch>
        </p:blipFill>
        <p:spPr>
          <a:xfrm>
            <a:off x="377" y="1760"/>
            <a:ext cx="9143245" cy="5711480"/>
          </a:xfrm>
          <a:prstGeom prst="rect">
            <a:avLst/>
          </a:prstGeom>
        </p:spPr>
      </p:pic>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9559" t="41071" r="2797" b="35390"/>
          <a:stretch/>
        </p:blipFill>
        <p:spPr bwMode="auto">
          <a:xfrm>
            <a:off x="7380312" y="4801716"/>
            <a:ext cx="1656184" cy="792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858" t="41071" r="66498" b="35390"/>
          <a:stretch/>
        </p:blipFill>
        <p:spPr bwMode="auto">
          <a:xfrm>
            <a:off x="5724128" y="4801716"/>
            <a:ext cx="1656184" cy="792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22 Rectángulo"/>
          <p:cNvSpPr/>
          <p:nvPr/>
        </p:nvSpPr>
        <p:spPr>
          <a:xfrm>
            <a:off x="1763688" y="2703612"/>
            <a:ext cx="5616624" cy="936104"/>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lumMod val="65000"/>
                  <a:lumOff val="35000"/>
                </a:schemeClr>
              </a:solidFill>
            </a:endParaRPr>
          </a:p>
        </p:txBody>
      </p:sp>
      <p:sp>
        <p:nvSpPr>
          <p:cNvPr id="25" name="24 CuadroTexto"/>
          <p:cNvSpPr txBox="1"/>
          <p:nvPr/>
        </p:nvSpPr>
        <p:spPr>
          <a:xfrm>
            <a:off x="1763310" y="2751229"/>
            <a:ext cx="5472608" cy="830997"/>
          </a:xfrm>
          <a:prstGeom prst="rect">
            <a:avLst/>
          </a:prstGeom>
          <a:noFill/>
        </p:spPr>
        <p:txBody>
          <a:bodyPr wrap="square" rtlCol="0">
            <a:spAutoFit/>
          </a:bodyPr>
          <a:lstStyle/>
          <a:p>
            <a:pPr algn="ctr"/>
            <a:r>
              <a:rPr lang="es-CO" sz="2400" b="1" dirty="0">
                <a:solidFill>
                  <a:schemeClr val="tx1">
                    <a:lumMod val="65000"/>
                    <a:lumOff val="35000"/>
                  </a:schemeClr>
                </a:solidFill>
                <a:latin typeface="Century Gothic" panose="020B0502020202020204" pitchFamily="34" charset="0"/>
              </a:rPr>
              <a:t>Oportunidades de exportación de farmacéuticos a México</a:t>
            </a:r>
          </a:p>
        </p:txBody>
      </p:sp>
      <p:cxnSp>
        <p:nvCxnSpPr>
          <p:cNvPr id="27" name="26 Conector recto"/>
          <p:cNvCxnSpPr>
            <a:endCxn id="29" idx="3"/>
          </p:cNvCxnSpPr>
          <p:nvPr/>
        </p:nvCxnSpPr>
        <p:spPr>
          <a:xfrm flipH="1">
            <a:off x="5076056" y="3783732"/>
            <a:ext cx="117237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a:stCxn id="29" idx="1"/>
          </p:cNvCxnSpPr>
          <p:nvPr/>
        </p:nvCxnSpPr>
        <p:spPr>
          <a:xfrm flipH="1">
            <a:off x="2699794" y="3783732"/>
            <a:ext cx="117398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9" name="28 CuadroTexto"/>
          <p:cNvSpPr txBox="1"/>
          <p:nvPr/>
        </p:nvSpPr>
        <p:spPr>
          <a:xfrm>
            <a:off x="3873780" y="3629843"/>
            <a:ext cx="1202276" cy="307777"/>
          </a:xfrm>
          <a:prstGeom prst="rect">
            <a:avLst/>
          </a:prstGeom>
          <a:noFill/>
        </p:spPr>
        <p:txBody>
          <a:bodyPr wrap="square" rtlCol="0">
            <a:spAutoFit/>
          </a:bodyPr>
          <a:lstStyle/>
          <a:p>
            <a:pPr algn="ctr"/>
            <a:r>
              <a:rPr lang="es-CO" sz="1400" dirty="0">
                <a:solidFill>
                  <a:schemeClr val="tx1">
                    <a:lumMod val="65000"/>
                    <a:lumOff val="35000"/>
                  </a:schemeClr>
                </a:solidFill>
                <a:latin typeface="Century Gothic" panose="020B0502020202020204" pitchFamily="34" charset="0"/>
              </a:rPr>
              <a:t>2017</a:t>
            </a:r>
          </a:p>
        </p:txBody>
      </p:sp>
      <p:pic>
        <p:nvPicPr>
          <p:cNvPr id="30" name="29 Imagen" descr="PRO_PRINCIPAL_VER_PNG.png"/>
          <p:cNvPicPr>
            <a:picLocks noChangeAspect="1"/>
          </p:cNvPicPr>
          <p:nvPr/>
        </p:nvPicPr>
        <p:blipFill>
          <a:blip r:embed="rId4" cstate="print"/>
          <a:stretch>
            <a:fillRect/>
          </a:stretch>
        </p:blipFill>
        <p:spPr>
          <a:xfrm>
            <a:off x="3366129" y="841276"/>
            <a:ext cx="2357999" cy="1334430"/>
          </a:xfrm>
          <a:prstGeom prst="rect">
            <a:avLst/>
          </a:prstGeom>
        </p:spPr>
      </p:pic>
    </p:spTree>
    <p:extLst>
      <p:ext uri="{BB962C8B-B14F-4D97-AF65-F5344CB8AC3E}">
        <p14:creationId xmlns:p14="http://schemas.microsoft.com/office/powerpoint/2010/main" val="1644891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19" name="5 Imagen" descr="sectores-02.png"/>
          <p:cNvPicPr>
            <a:picLocks noChangeAspect="1"/>
          </p:cNvPicPr>
          <p:nvPr/>
        </p:nvPicPr>
        <p:blipFill>
          <a:blip r:embed="rId2" cstate="print"/>
          <a:srcRect t="24785" r="63388"/>
          <a:stretch>
            <a:fillRect/>
          </a:stretch>
        </p:blipFill>
        <p:spPr>
          <a:xfrm>
            <a:off x="377" y="3170112"/>
            <a:ext cx="2000831" cy="2567708"/>
          </a:xfrm>
          <a:prstGeom prst="rect">
            <a:avLst/>
          </a:prstGeom>
        </p:spPr>
      </p:pic>
      <p:pic>
        <p:nvPicPr>
          <p:cNvPr id="20"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grpSp>
        <p:nvGrpSpPr>
          <p:cNvPr id="6" name="12 Grupo"/>
          <p:cNvGrpSpPr/>
          <p:nvPr/>
        </p:nvGrpSpPr>
        <p:grpSpPr>
          <a:xfrm>
            <a:off x="1095961" y="986776"/>
            <a:ext cx="7524049" cy="3675891"/>
            <a:chOff x="2734179" y="1240016"/>
            <a:chExt cx="4705633" cy="3997530"/>
          </a:xfrm>
        </p:grpSpPr>
        <p:sp>
          <p:nvSpPr>
            <p:cNvPr id="7" name="1 Flecha derecha"/>
            <p:cNvSpPr/>
            <p:nvPr/>
          </p:nvSpPr>
          <p:spPr>
            <a:xfrm>
              <a:off x="2734179" y="1240016"/>
              <a:ext cx="4512476" cy="366739"/>
            </a:xfrm>
            <a:prstGeom prst="rightArrow">
              <a:avLst/>
            </a:prstGeom>
            <a:solidFill>
              <a:srgbClr val="F2CB05"/>
            </a:solidFill>
            <a:ln w="254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761970">
                <a:defRPr/>
              </a:pPr>
              <a:endParaRPr lang="es-CO" sz="917" kern="0">
                <a:solidFill>
                  <a:srgbClr val="FFFFFF"/>
                </a:solidFill>
                <a:latin typeface="Arial"/>
              </a:endParaRPr>
            </a:p>
          </p:txBody>
        </p:sp>
        <p:sp>
          <p:nvSpPr>
            <p:cNvPr id="8" name="1 Flecha derecha"/>
            <p:cNvSpPr/>
            <p:nvPr/>
          </p:nvSpPr>
          <p:spPr>
            <a:xfrm rot="16200000">
              <a:off x="5500385" y="3298118"/>
              <a:ext cx="3654338" cy="224517"/>
            </a:xfrm>
            <a:prstGeom prst="rightArrow">
              <a:avLst/>
            </a:prstGeom>
            <a:solidFill>
              <a:srgbClr val="F2CB05"/>
            </a:solidFill>
            <a:ln w="254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761970">
                <a:defRPr/>
              </a:pPr>
              <a:endParaRPr lang="es-CO" sz="917" kern="0">
                <a:solidFill>
                  <a:srgbClr val="FFFFFF"/>
                </a:solidFill>
                <a:latin typeface="Arial"/>
              </a:endParaRPr>
            </a:p>
          </p:txBody>
        </p:sp>
      </p:grpSp>
      <p:graphicFrame>
        <p:nvGraphicFramePr>
          <p:cNvPr id="11" name="Tabla 10"/>
          <p:cNvGraphicFramePr>
            <a:graphicFrameLocks noGrp="1"/>
          </p:cNvGraphicFramePr>
          <p:nvPr>
            <p:extLst>
              <p:ext uri="{D42A27DB-BD31-4B8C-83A1-F6EECF244321}">
                <p14:modId xmlns:p14="http://schemas.microsoft.com/office/powerpoint/2010/main" val="3854836329"/>
              </p:ext>
            </p:extLst>
          </p:nvPr>
        </p:nvGraphicFramePr>
        <p:xfrm>
          <a:off x="1096339" y="1418791"/>
          <a:ext cx="7024742" cy="3243875"/>
        </p:xfrm>
        <a:graphic>
          <a:graphicData uri="http://schemas.openxmlformats.org/drawingml/2006/table">
            <a:tbl>
              <a:tblPr firstRow="1" bandRow="1">
                <a:tableStyleId>{5C22544A-7EE6-4342-B048-85BDC9FD1C3A}</a:tableStyleId>
              </a:tblPr>
              <a:tblGrid>
                <a:gridCol w="3512371">
                  <a:extLst>
                    <a:ext uri="{9D8B030D-6E8A-4147-A177-3AD203B41FA5}">
                      <a16:colId xmlns:a16="http://schemas.microsoft.com/office/drawing/2014/main" val="20000"/>
                    </a:ext>
                  </a:extLst>
                </a:gridCol>
                <a:gridCol w="3512371">
                  <a:extLst>
                    <a:ext uri="{9D8B030D-6E8A-4147-A177-3AD203B41FA5}">
                      <a16:colId xmlns:a16="http://schemas.microsoft.com/office/drawing/2014/main" val="20001"/>
                    </a:ext>
                  </a:extLst>
                </a:gridCol>
              </a:tblGrid>
              <a:tr h="1837582">
                <a:tc>
                  <a:txBody>
                    <a:bodyPr/>
                    <a:lstStyle/>
                    <a:p>
                      <a:r>
                        <a:rPr lang="es-CO" sz="1200" b="1" noProof="0" dirty="0">
                          <a:solidFill>
                            <a:schemeClr val="bg1"/>
                          </a:solidFill>
                          <a:latin typeface="Century Gothic" panose="020B0502020202020204" pitchFamily="34" charset="0"/>
                        </a:rPr>
                        <a:t>3.</a:t>
                      </a:r>
                      <a:r>
                        <a:rPr lang="es-CO" sz="1200" b="1" baseline="0" noProof="0" dirty="0">
                          <a:solidFill>
                            <a:schemeClr val="bg1"/>
                          </a:solidFill>
                          <a:latin typeface="Century Gothic" panose="020B0502020202020204" pitchFamily="34" charset="0"/>
                        </a:rPr>
                        <a:t> Oportunidad con alto potencial</a:t>
                      </a:r>
                    </a:p>
                    <a:p>
                      <a:endParaRPr lang="es-CO" sz="1100" b="0" baseline="0" noProof="0" dirty="0">
                        <a:solidFill>
                          <a:schemeClr val="bg1"/>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Medicamentos que contengan i</a:t>
                      </a:r>
                      <a:r>
                        <a:rPr lang="es-CO" sz="1100" b="1" dirty="0">
                          <a:solidFill>
                            <a:schemeClr val="bg1"/>
                          </a:solidFill>
                          <a:latin typeface="Century Gothic" panose="020B0502020202020204" pitchFamily="34" charset="0"/>
                        </a:rPr>
                        <a:t>nsulina</a:t>
                      </a:r>
                      <a:r>
                        <a:rPr lang="es-CO" sz="1100" b="0" dirty="0">
                          <a:solidFill>
                            <a:schemeClr val="bg1"/>
                          </a:solidFill>
                          <a:latin typeface="Century Gothic" panose="020B0502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Preparaciones químicas </a:t>
                      </a:r>
                      <a:r>
                        <a:rPr lang="es-CO" sz="1100" b="1" dirty="0">
                          <a:solidFill>
                            <a:schemeClr val="bg1"/>
                          </a:solidFill>
                          <a:latin typeface="Century Gothic" panose="020B0502020202020204" pitchFamily="34" charset="0"/>
                        </a:rPr>
                        <a:t>anticonceptivas</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Preparaciones opacificantes para </a:t>
                      </a:r>
                      <a:r>
                        <a:rPr lang="es-CO" sz="1100" b="1" dirty="0">
                          <a:solidFill>
                            <a:schemeClr val="bg1"/>
                          </a:solidFill>
                          <a:latin typeface="Century Gothic" panose="020B0502020202020204" pitchFamily="34" charset="0"/>
                        </a:rPr>
                        <a:t>examen radiológicos</a:t>
                      </a:r>
                      <a:endParaRPr lang="es-CO" sz="1100" b="1" noProof="0" dirty="0">
                        <a:solidFill>
                          <a:schemeClr val="bg1"/>
                        </a:solidFill>
                        <a:latin typeface="Century Gothic" panose="020B0502020202020204" pitchFamily="34" charset="0"/>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228600" indent="-228600">
                        <a:buAutoNum type="arabicPeriod"/>
                      </a:pPr>
                      <a:r>
                        <a:rPr lang="es-CO" sz="1200" b="1" noProof="0" dirty="0">
                          <a:solidFill>
                            <a:schemeClr val="bg1"/>
                          </a:solidFill>
                          <a:latin typeface="Century Gothic" panose="020B0502020202020204" pitchFamily="34" charset="0"/>
                        </a:rPr>
                        <a:t>Campeón estrella</a:t>
                      </a:r>
                    </a:p>
                    <a:p>
                      <a:r>
                        <a:rPr lang="es-CO" sz="1100" b="0" dirty="0">
                          <a:solidFill>
                            <a:schemeClr val="bg1"/>
                          </a:solidFill>
                          <a:latin typeface="Century Gothic" panose="020B0502020202020204" pitchFamily="34" charset="0"/>
                        </a:rPr>
                        <a:t>Medicamentos que contengan </a:t>
                      </a:r>
                      <a:r>
                        <a:rPr lang="es-CO" sz="1100" b="1" dirty="0">
                          <a:solidFill>
                            <a:schemeClr val="bg1"/>
                          </a:solidFill>
                          <a:latin typeface="Century Gothic" panose="020B0502020202020204" pitchFamily="34" charset="0"/>
                        </a:rPr>
                        <a:t>hormonas</a:t>
                      </a:r>
                    </a:p>
                    <a:p>
                      <a:r>
                        <a:rPr lang="es-CO" sz="1100" b="1" dirty="0">
                          <a:solidFill>
                            <a:schemeClr val="bg1"/>
                          </a:solidFill>
                          <a:latin typeface="Century Gothic" panose="020B0502020202020204" pitchFamily="34" charset="0"/>
                        </a:rPr>
                        <a:t>Sueros específicos </a:t>
                      </a:r>
                      <a:r>
                        <a:rPr lang="es-CO" sz="1100" b="0" dirty="0">
                          <a:solidFill>
                            <a:schemeClr val="bg1"/>
                          </a:solidFill>
                          <a:latin typeface="Century Gothic" panose="020B0502020202020204" pitchFamily="34" charset="0"/>
                        </a:rPr>
                        <a:t>de animales o de personas inmunizados</a:t>
                      </a:r>
                    </a:p>
                    <a:p>
                      <a:r>
                        <a:rPr lang="es-CO" sz="1100" b="0" dirty="0">
                          <a:solidFill>
                            <a:schemeClr val="bg1"/>
                          </a:solidFill>
                          <a:latin typeface="Century Gothic" panose="020B0502020202020204" pitchFamily="34" charset="0"/>
                        </a:rPr>
                        <a:t>Medicamentos </a:t>
                      </a:r>
                      <a:r>
                        <a:rPr lang="es-CO" sz="1100" b="1" dirty="0">
                          <a:solidFill>
                            <a:schemeClr val="bg1"/>
                          </a:solidFill>
                          <a:latin typeface="Century Gothic" panose="020B0502020202020204" pitchFamily="34" charset="0"/>
                        </a:rPr>
                        <a:t>preparados</a:t>
                      </a:r>
                    </a:p>
                    <a:p>
                      <a:r>
                        <a:rPr lang="es-CO" sz="1100" b="0" dirty="0">
                          <a:solidFill>
                            <a:schemeClr val="bg1"/>
                          </a:solidFill>
                          <a:latin typeface="Century Gothic" panose="020B0502020202020204" pitchFamily="34" charset="0"/>
                        </a:rPr>
                        <a:t>Medicamentos que contengan </a:t>
                      </a:r>
                      <a:r>
                        <a:rPr lang="es-CO" sz="1100" b="1" dirty="0">
                          <a:solidFill>
                            <a:schemeClr val="bg1"/>
                          </a:solidFill>
                          <a:latin typeface="Century Gothic" panose="020B0502020202020204" pitchFamily="34" charset="0"/>
                        </a:rPr>
                        <a:t>antibióticos</a:t>
                      </a:r>
                    </a:p>
                    <a:p>
                      <a:r>
                        <a:rPr lang="es-CO" sz="1100" b="0" dirty="0">
                          <a:solidFill>
                            <a:schemeClr val="bg1"/>
                          </a:solidFill>
                          <a:latin typeface="Century Gothic" panose="020B0502020202020204" pitchFamily="34" charset="0"/>
                        </a:rPr>
                        <a:t>Medicamentos que contengan </a:t>
                      </a:r>
                      <a:r>
                        <a:rPr lang="es-CO" sz="1100" b="1" dirty="0">
                          <a:solidFill>
                            <a:schemeClr val="bg1"/>
                          </a:solidFill>
                          <a:latin typeface="Century Gothic" panose="020B0502020202020204" pitchFamily="34" charset="0"/>
                        </a:rPr>
                        <a:t>alcaloides</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Medicamentos que contengan </a:t>
                      </a:r>
                      <a:r>
                        <a:rPr lang="es-CO" sz="1100" b="1" dirty="0">
                          <a:solidFill>
                            <a:schemeClr val="bg1"/>
                          </a:solidFill>
                          <a:latin typeface="Century Gothic" panose="020B0502020202020204" pitchFamily="34" charset="0"/>
                        </a:rPr>
                        <a:t>penicilina</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Medicamentos que contengan </a:t>
                      </a:r>
                      <a:r>
                        <a:rPr lang="es-CO" sz="1100" b="1" dirty="0">
                          <a:solidFill>
                            <a:schemeClr val="bg1"/>
                          </a:solidFill>
                          <a:latin typeface="Century Gothic" panose="020B0502020202020204" pitchFamily="34" charset="0"/>
                        </a:rPr>
                        <a:t>vitaminas</a:t>
                      </a:r>
                      <a:endParaRPr lang="es-CO" sz="1100" b="1" noProof="0" dirty="0">
                        <a:solidFill>
                          <a:schemeClr val="bg1"/>
                        </a:solidFill>
                        <a:latin typeface="Century Gothic" panose="020B0502020202020204" pitchFamily="34" charset="0"/>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2">
                        <a:lumMod val="75000"/>
                      </a:schemeClr>
                    </a:solidFill>
                  </a:tcPr>
                </a:tc>
                <a:extLst>
                  <a:ext uri="{0D108BD9-81ED-4DB2-BD59-A6C34878D82A}">
                    <a16:rowId xmlns:a16="http://schemas.microsoft.com/office/drawing/2014/main" val="10000"/>
                  </a:ext>
                </a:extLst>
              </a:tr>
              <a:tr h="1406293">
                <a:tc>
                  <a:txBody>
                    <a:bodyPr/>
                    <a:lstStyle/>
                    <a:p>
                      <a:r>
                        <a:rPr lang="es-CO" sz="1200" b="1" noProof="0" dirty="0">
                          <a:solidFill>
                            <a:schemeClr val="bg1"/>
                          </a:solidFill>
                          <a:latin typeface="Century Gothic" panose="020B0502020202020204" pitchFamily="34" charset="0"/>
                        </a:rPr>
                        <a:t>4. Promedio</a:t>
                      </a:r>
                    </a:p>
                    <a:p>
                      <a:r>
                        <a:rPr lang="es-CO" sz="1100" b="1" noProof="0" dirty="0">
                          <a:solidFill>
                            <a:schemeClr val="bg1"/>
                          </a:solidFill>
                          <a:latin typeface="Century Gothic" panose="020B0502020202020204" pitchFamily="34" charset="0"/>
                        </a:rPr>
                        <a:t>Vacunas</a:t>
                      </a:r>
                      <a:r>
                        <a:rPr lang="es-CO" sz="1100" b="0" noProof="0" dirty="0">
                          <a:solidFill>
                            <a:schemeClr val="bg1"/>
                          </a:solidFill>
                          <a:latin typeface="Century Gothic" panose="020B0502020202020204" pitchFamily="34" charset="0"/>
                        </a:rPr>
                        <a:t> para la medicina humana </a:t>
                      </a:r>
                    </a:p>
                    <a:p>
                      <a:endParaRPr lang="es-CO" sz="1100" b="0" noProof="0" dirty="0">
                        <a:solidFill>
                          <a:schemeClr val="bg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s-CO" sz="1200" b="1" noProof="0" dirty="0">
                          <a:solidFill>
                            <a:schemeClr val="bg1"/>
                          </a:solidFill>
                          <a:latin typeface="Century Gothic" panose="020B0502020202020204" pitchFamily="34" charset="0"/>
                        </a:rPr>
                        <a:t>2. Campeón</a:t>
                      </a:r>
                      <a:r>
                        <a:rPr lang="es-CO" sz="1200" b="1" baseline="0" noProof="0" dirty="0">
                          <a:solidFill>
                            <a:schemeClr val="bg1"/>
                          </a:solidFill>
                          <a:latin typeface="Century Gothic" panose="020B0502020202020204" pitchFamily="34" charset="0"/>
                        </a:rPr>
                        <a:t> en crecimiento</a:t>
                      </a:r>
                    </a:p>
                    <a:p>
                      <a:endParaRPr lang="es-CO" sz="1100" b="0" baseline="0" noProof="0" dirty="0">
                        <a:solidFill>
                          <a:schemeClr val="bg1"/>
                        </a:solidFill>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CO" sz="1100" b="1" dirty="0">
                          <a:solidFill>
                            <a:schemeClr val="bg1"/>
                          </a:solidFill>
                          <a:latin typeface="Century Gothic" panose="020B0502020202020204" pitchFamily="34" charset="0"/>
                        </a:rPr>
                        <a:t>Apósitos </a:t>
                      </a:r>
                      <a:r>
                        <a:rPr lang="es-CO" sz="1100" b="0" dirty="0">
                          <a:solidFill>
                            <a:schemeClr val="bg1"/>
                          </a:solidFill>
                          <a:latin typeface="Century Gothic" panose="020B0502020202020204" pitchFamily="34" charset="0"/>
                        </a:rPr>
                        <a:t>y demás artículos con una capa adhesiva</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1" dirty="0">
                          <a:solidFill>
                            <a:schemeClr val="bg1"/>
                          </a:solidFill>
                          <a:latin typeface="Century Gothic" panose="020B0502020202020204" pitchFamily="34" charset="0"/>
                        </a:rPr>
                        <a:t>Vacunas</a:t>
                      </a:r>
                      <a:r>
                        <a:rPr lang="es-CO" sz="1100" b="0" dirty="0">
                          <a:solidFill>
                            <a:schemeClr val="bg1"/>
                          </a:solidFill>
                          <a:latin typeface="Century Gothic" panose="020B0502020202020204" pitchFamily="34" charset="0"/>
                        </a:rPr>
                        <a:t> para la medicina veterinaria</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0" dirty="0">
                          <a:solidFill>
                            <a:schemeClr val="bg1"/>
                          </a:solidFill>
                          <a:latin typeface="Century Gothic" panose="020B0502020202020204" pitchFamily="34" charset="0"/>
                        </a:rPr>
                        <a:t>Cementos y productos de </a:t>
                      </a:r>
                      <a:r>
                        <a:rPr lang="es-CO" sz="1100" b="1" dirty="0">
                          <a:solidFill>
                            <a:schemeClr val="bg1"/>
                          </a:solidFill>
                          <a:latin typeface="Century Gothic" panose="020B0502020202020204" pitchFamily="34" charset="0"/>
                        </a:rPr>
                        <a:t>obturación dental</a:t>
                      </a:r>
                    </a:p>
                    <a:p>
                      <a:pPr marL="0" marR="0" indent="0" algn="l" defTabSz="914400" rtl="0" eaLnBrk="1" fontAlgn="auto" latinLnBrk="0" hangingPunct="1">
                        <a:lnSpc>
                          <a:spcPct val="100000"/>
                        </a:lnSpc>
                        <a:spcBef>
                          <a:spcPts val="0"/>
                        </a:spcBef>
                        <a:spcAft>
                          <a:spcPts val="0"/>
                        </a:spcAft>
                        <a:buClrTx/>
                        <a:buSzTx/>
                        <a:buFontTx/>
                        <a:buNone/>
                        <a:tabLst/>
                        <a:defRPr/>
                      </a:pPr>
                      <a:r>
                        <a:rPr lang="es-CO" sz="1100" b="1" dirty="0">
                          <a:solidFill>
                            <a:schemeClr val="bg1"/>
                          </a:solidFill>
                          <a:latin typeface="Century Gothic" panose="020B0502020202020204" pitchFamily="34" charset="0"/>
                        </a:rPr>
                        <a:t>Catguts </a:t>
                      </a:r>
                      <a:r>
                        <a:rPr lang="es-CO" sz="1100" b="0" dirty="0">
                          <a:solidFill>
                            <a:schemeClr val="bg1"/>
                          </a:solidFill>
                          <a:latin typeface="Century Gothic" panose="020B0502020202020204" pitchFamily="34" charset="0"/>
                        </a:rPr>
                        <a:t>y ligaduras</a:t>
                      </a:r>
                      <a:r>
                        <a:rPr lang="es-CO" sz="1100" b="0" baseline="0" dirty="0">
                          <a:solidFill>
                            <a:schemeClr val="bg1"/>
                          </a:solidFill>
                          <a:latin typeface="Century Gothic" panose="020B0502020202020204" pitchFamily="34" charset="0"/>
                        </a:rPr>
                        <a:t> para suturas</a:t>
                      </a:r>
                      <a:endParaRPr lang="es-CO" sz="1100" b="0" noProof="0" dirty="0">
                        <a:solidFill>
                          <a:schemeClr val="bg1"/>
                        </a:solidFill>
                        <a:latin typeface="Century Gothic" panose="020B0502020202020204" pitchFamily="34" charset="0"/>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1"/>
                  </a:ext>
                </a:extLst>
              </a:tr>
            </a:tbl>
          </a:graphicData>
        </a:graphic>
      </p:graphicFrame>
      <p:sp>
        <p:nvSpPr>
          <p:cNvPr id="12" name="Rectángulo 11"/>
          <p:cNvSpPr/>
          <p:nvPr/>
        </p:nvSpPr>
        <p:spPr>
          <a:xfrm>
            <a:off x="2157398" y="5019679"/>
            <a:ext cx="4572000" cy="276999"/>
          </a:xfrm>
          <a:prstGeom prst="rect">
            <a:avLst/>
          </a:prstGeom>
        </p:spPr>
        <p:txBody>
          <a:bodyPr>
            <a:spAutoFit/>
          </a:bodyPr>
          <a:lstStyle/>
          <a:p>
            <a:pPr algn="ctr" fontAlgn="b"/>
            <a:r>
              <a:rPr lang="es-CO" sz="1200" b="1" dirty="0">
                <a:solidFill>
                  <a:srgbClr val="000000"/>
                </a:solidFill>
              </a:rPr>
              <a:t>Potencial de exportación del producto desde Colombia</a:t>
            </a:r>
          </a:p>
        </p:txBody>
      </p:sp>
      <p:sp>
        <p:nvSpPr>
          <p:cNvPr id="13" name="Rectángulo 12"/>
          <p:cNvSpPr/>
          <p:nvPr/>
        </p:nvSpPr>
        <p:spPr>
          <a:xfrm rot="16200000">
            <a:off x="-1227422" y="2809896"/>
            <a:ext cx="3243877" cy="461665"/>
          </a:xfrm>
          <a:prstGeom prst="rect">
            <a:avLst/>
          </a:prstGeom>
        </p:spPr>
        <p:txBody>
          <a:bodyPr wrap="square">
            <a:spAutoFit/>
          </a:bodyPr>
          <a:lstStyle/>
          <a:p>
            <a:pPr algn="ctr" fontAlgn="b"/>
            <a:r>
              <a:rPr lang="es-CO" sz="1200" b="1" dirty="0">
                <a:solidFill>
                  <a:srgbClr val="000000"/>
                </a:solidFill>
              </a:rPr>
              <a:t>Potencial de exportación del producto desde Colombia</a:t>
            </a:r>
          </a:p>
        </p:txBody>
      </p:sp>
      <p:sp>
        <p:nvSpPr>
          <p:cNvPr id="14" name="Rectángulo 13"/>
          <p:cNvSpPr/>
          <p:nvPr/>
        </p:nvSpPr>
        <p:spPr>
          <a:xfrm>
            <a:off x="7734495" y="4697715"/>
            <a:ext cx="530916" cy="276999"/>
          </a:xfrm>
          <a:prstGeom prst="rect">
            <a:avLst/>
          </a:prstGeom>
        </p:spPr>
        <p:txBody>
          <a:bodyPr wrap="none">
            <a:spAutoFit/>
          </a:bodyPr>
          <a:lstStyle/>
          <a:p>
            <a:pPr algn="ctr" fontAlgn="ctr"/>
            <a:r>
              <a:rPr lang="es-CO" sz="1200" b="1" dirty="0">
                <a:solidFill>
                  <a:srgbClr val="000000"/>
                </a:solidFill>
              </a:rPr>
              <a:t>100%</a:t>
            </a:r>
          </a:p>
        </p:txBody>
      </p:sp>
      <p:sp>
        <p:nvSpPr>
          <p:cNvPr id="15" name="Rectángulo 14"/>
          <p:cNvSpPr/>
          <p:nvPr/>
        </p:nvSpPr>
        <p:spPr>
          <a:xfrm>
            <a:off x="4429791" y="4697715"/>
            <a:ext cx="452368" cy="276999"/>
          </a:xfrm>
          <a:prstGeom prst="rect">
            <a:avLst/>
          </a:prstGeom>
        </p:spPr>
        <p:txBody>
          <a:bodyPr wrap="none">
            <a:spAutoFit/>
          </a:bodyPr>
          <a:lstStyle/>
          <a:p>
            <a:pPr algn="ctr" fontAlgn="ctr"/>
            <a:r>
              <a:rPr lang="es-CO" sz="1200" b="1" dirty="0">
                <a:solidFill>
                  <a:srgbClr val="000000"/>
                </a:solidFill>
              </a:rPr>
              <a:t>67%</a:t>
            </a:r>
          </a:p>
        </p:txBody>
      </p:sp>
      <p:sp>
        <p:nvSpPr>
          <p:cNvPr id="16" name="Rectángulo 15"/>
          <p:cNvSpPr/>
          <p:nvPr/>
        </p:nvSpPr>
        <p:spPr>
          <a:xfrm>
            <a:off x="913380" y="4697715"/>
            <a:ext cx="452368" cy="276999"/>
          </a:xfrm>
          <a:prstGeom prst="rect">
            <a:avLst/>
          </a:prstGeom>
        </p:spPr>
        <p:txBody>
          <a:bodyPr wrap="none">
            <a:spAutoFit/>
          </a:bodyPr>
          <a:lstStyle/>
          <a:p>
            <a:pPr algn="ctr" fontAlgn="ctr"/>
            <a:r>
              <a:rPr lang="es-CO" sz="1200" b="1" dirty="0">
                <a:solidFill>
                  <a:srgbClr val="000000"/>
                </a:solidFill>
              </a:rPr>
              <a:t>33%</a:t>
            </a:r>
          </a:p>
        </p:txBody>
      </p:sp>
      <p:sp>
        <p:nvSpPr>
          <p:cNvPr id="17" name="Rectángulo 16"/>
          <p:cNvSpPr/>
          <p:nvPr/>
        </p:nvSpPr>
        <p:spPr>
          <a:xfrm>
            <a:off x="191532" y="221636"/>
            <a:ext cx="8628939" cy="646331"/>
          </a:xfrm>
          <a:prstGeom prst="rect">
            <a:avLst/>
          </a:prstGeom>
        </p:spPr>
        <p:txBody>
          <a:bodyPr wrap="square">
            <a:spAutoFit/>
          </a:bodyPr>
          <a:lstStyle/>
          <a:p>
            <a:r>
              <a:rPr lang="es-CO" b="1" dirty="0">
                <a:solidFill>
                  <a:schemeClr val="tx1">
                    <a:lumMod val="85000"/>
                    <a:lumOff val="15000"/>
                  </a:schemeClr>
                </a:solidFill>
                <a:latin typeface="Century Gothic" panose="020B0502020202020204" pitchFamily="34" charset="0"/>
              </a:rPr>
              <a:t>Las oportunidades de exportación con mayor potencialidad identificadas por ProColombia son: </a:t>
            </a:r>
          </a:p>
        </p:txBody>
      </p:sp>
      <p:sp>
        <p:nvSpPr>
          <p:cNvPr id="21" name="Rectángulo 20"/>
          <p:cNvSpPr/>
          <p:nvPr/>
        </p:nvSpPr>
        <p:spPr>
          <a:xfrm>
            <a:off x="643594" y="3097349"/>
            <a:ext cx="452368" cy="276999"/>
          </a:xfrm>
          <a:prstGeom prst="rect">
            <a:avLst/>
          </a:prstGeom>
        </p:spPr>
        <p:txBody>
          <a:bodyPr wrap="none">
            <a:spAutoFit/>
          </a:bodyPr>
          <a:lstStyle/>
          <a:p>
            <a:pPr algn="ctr" fontAlgn="ctr"/>
            <a:r>
              <a:rPr lang="es-CO" sz="1200" b="1" dirty="0">
                <a:solidFill>
                  <a:srgbClr val="000000"/>
                </a:solidFill>
              </a:rPr>
              <a:t>67%</a:t>
            </a:r>
          </a:p>
        </p:txBody>
      </p:sp>
      <p:sp>
        <p:nvSpPr>
          <p:cNvPr id="22" name="Rectángulo 21"/>
          <p:cNvSpPr/>
          <p:nvPr/>
        </p:nvSpPr>
        <p:spPr>
          <a:xfrm>
            <a:off x="498677" y="1302355"/>
            <a:ext cx="530916" cy="276999"/>
          </a:xfrm>
          <a:prstGeom prst="rect">
            <a:avLst/>
          </a:prstGeom>
        </p:spPr>
        <p:txBody>
          <a:bodyPr wrap="none">
            <a:spAutoFit/>
          </a:bodyPr>
          <a:lstStyle/>
          <a:p>
            <a:pPr algn="ctr" fontAlgn="ctr"/>
            <a:r>
              <a:rPr lang="es-CO" sz="1200" b="1" dirty="0">
                <a:solidFill>
                  <a:srgbClr val="000000"/>
                </a:solidFill>
              </a:rPr>
              <a:t>100%</a:t>
            </a:r>
          </a:p>
        </p:txBody>
      </p:sp>
    </p:spTree>
    <p:extLst>
      <p:ext uri="{BB962C8B-B14F-4D97-AF65-F5344CB8AC3E}">
        <p14:creationId xmlns:p14="http://schemas.microsoft.com/office/powerpoint/2010/main" val="1164018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14" name="5 Imagen" descr="sectores-02.png"/>
          <p:cNvPicPr>
            <a:picLocks noChangeAspect="1"/>
          </p:cNvPicPr>
          <p:nvPr/>
        </p:nvPicPr>
        <p:blipFill>
          <a:blip r:embed="rId2" cstate="print"/>
          <a:srcRect t="24785" r="63388"/>
          <a:stretch>
            <a:fillRect/>
          </a:stretch>
        </p:blipFill>
        <p:spPr>
          <a:xfrm>
            <a:off x="377" y="3170112"/>
            <a:ext cx="2000831" cy="2567708"/>
          </a:xfrm>
          <a:prstGeom prst="rect">
            <a:avLst/>
          </a:prstGeom>
        </p:spPr>
      </p:pic>
      <p:pic>
        <p:nvPicPr>
          <p:cNvPr id="15"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7504" y="5377780"/>
            <a:ext cx="1872208" cy="230832"/>
          </a:xfrm>
          <a:prstGeom prst="rect">
            <a:avLst/>
          </a:prstGeom>
          <a:noFill/>
        </p:spPr>
        <p:txBody>
          <a:bodyPr wrap="square" rtlCol="0">
            <a:spAutoFit/>
          </a:bodyPr>
          <a:lstStyle/>
          <a:p>
            <a:pPr algn="ctr"/>
            <a:r>
              <a:rPr lang="es-ES" sz="900" b="1" dirty="0">
                <a:solidFill>
                  <a:schemeClr val="bg1"/>
                </a:solidFill>
                <a:latin typeface="Maven Pro" pitchFamily="2" charset="0"/>
              </a:rPr>
              <a:t>PROCOLOMBIA.CO</a:t>
            </a:r>
          </a:p>
        </p:txBody>
      </p:sp>
      <p:sp>
        <p:nvSpPr>
          <p:cNvPr id="3" name="CuadroTexto 2"/>
          <p:cNvSpPr txBox="1"/>
          <p:nvPr/>
        </p:nvSpPr>
        <p:spPr>
          <a:xfrm>
            <a:off x="367012" y="255253"/>
            <a:ext cx="1398140" cy="400110"/>
          </a:xfrm>
          <a:prstGeom prst="rect">
            <a:avLst/>
          </a:prstGeom>
          <a:noFill/>
        </p:spPr>
        <p:txBody>
          <a:bodyPr wrap="none" rtlCol="0">
            <a:spAutoFit/>
          </a:bodyPr>
          <a:lstStyle/>
          <a:p>
            <a:r>
              <a:rPr lang="en-US" sz="2000" b="1" dirty="0">
                <a:solidFill>
                  <a:schemeClr val="tx1">
                    <a:lumMod val="85000"/>
                    <a:lumOff val="15000"/>
                  </a:schemeClr>
                </a:solidFill>
                <a:latin typeface="Century Gothic" panose="020B0502020202020204" pitchFamily="34" charset="0"/>
              </a:rPr>
              <a:t>Checklist </a:t>
            </a:r>
          </a:p>
        </p:txBody>
      </p:sp>
      <p:sp>
        <p:nvSpPr>
          <p:cNvPr id="9" name="1 Título"/>
          <p:cNvSpPr txBox="1">
            <a:spLocks/>
          </p:cNvSpPr>
          <p:nvPr/>
        </p:nvSpPr>
        <p:spPr>
          <a:xfrm>
            <a:off x="367011" y="655363"/>
            <a:ext cx="8629815" cy="583265"/>
          </a:xfrm>
          <a:prstGeom prst="rect">
            <a:avLst/>
          </a:prstGeom>
        </p:spPr>
        <p:txBody>
          <a:bodyPr vert="horz" lIns="68561" tIns="34281" rIns="68561" bIns="34281" rtlCol="0" anchor="ctr">
            <a:noAutofit/>
          </a:bodyPr>
          <a:lstStyle>
            <a:lvl1pPr>
              <a:spcBef>
                <a:spcPct val="0"/>
              </a:spcBef>
              <a:buNone/>
              <a:defRPr sz="2800" b="1">
                <a:solidFill>
                  <a:schemeClr val="tx1">
                    <a:lumMod val="65000"/>
                    <a:lumOff val="35000"/>
                  </a:schemeClr>
                </a:solidFill>
                <a:latin typeface="+mj-lt"/>
              </a:defRPr>
            </a:lvl1pPr>
          </a:lstStyle>
          <a:p>
            <a:r>
              <a:rPr lang="es-CO" sz="2000" dirty="0">
                <a:solidFill>
                  <a:schemeClr val="tx1">
                    <a:lumMod val="85000"/>
                    <a:lumOff val="15000"/>
                  </a:schemeClr>
                </a:solidFill>
                <a:latin typeface="Century Gothic" panose="020B0502020202020204" pitchFamily="34" charset="0"/>
              </a:rPr>
              <a:t>Algunas recomendaciones para el posicionamiento en el mercado mexicano</a:t>
            </a:r>
          </a:p>
        </p:txBody>
      </p:sp>
      <p:graphicFrame>
        <p:nvGraphicFramePr>
          <p:cNvPr id="10" name="Diagrama 9"/>
          <p:cNvGraphicFramePr/>
          <p:nvPr>
            <p:extLst>
              <p:ext uri="{D42A27DB-BD31-4B8C-83A1-F6EECF244321}">
                <p14:modId xmlns:p14="http://schemas.microsoft.com/office/powerpoint/2010/main" val="2899316578"/>
              </p:ext>
            </p:extLst>
          </p:nvPr>
        </p:nvGraphicFramePr>
        <p:xfrm>
          <a:off x="278997" y="1270727"/>
          <a:ext cx="8290933" cy="37987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71065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112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2 Imagen" descr="Sin título-2-04.png"/>
          <p:cNvPicPr>
            <a:picLocks noChangeAspect="1"/>
          </p:cNvPicPr>
          <p:nvPr/>
        </p:nvPicPr>
        <p:blipFill>
          <a:blip r:embed="rId2" cstate="print"/>
          <a:stretch>
            <a:fillRect/>
          </a:stretch>
        </p:blipFill>
        <p:spPr>
          <a:xfrm>
            <a:off x="0" y="930035"/>
            <a:ext cx="5211650" cy="4784965"/>
          </a:xfrm>
          <a:prstGeom prst="rect">
            <a:avLst/>
          </a:prstGeom>
        </p:spPr>
      </p:pic>
      <p:pic>
        <p:nvPicPr>
          <p:cNvPr id="4" name="3 Imagen" descr="Sin título-2-04.png"/>
          <p:cNvPicPr>
            <a:picLocks noChangeAspect="1"/>
          </p:cNvPicPr>
          <p:nvPr/>
        </p:nvPicPr>
        <p:blipFill>
          <a:blip r:embed="rId2" cstate="print"/>
          <a:stretch>
            <a:fillRect/>
          </a:stretch>
        </p:blipFill>
        <p:spPr>
          <a:xfrm rot="10800000">
            <a:off x="3932350" y="0"/>
            <a:ext cx="5211650" cy="4784965"/>
          </a:xfrm>
          <a:prstGeom prst="rect">
            <a:avLst/>
          </a:prstGeom>
        </p:spPr>
      </p:pic>
      <p:sp>
        <p:nvSpPr>
          <p:cNvPr id="5" name="4 Rectángulo"/>
          <p:cNvSpPr/>
          <p:nvPr/>
        </p:nvSpPr>
        <p:spPr>
          <a:xfrm>
            <a:off x="1619671" y="2209424"/>
            <a:ext cx="5767361" cy="12961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lumMod val="65000"/>
                  <a:lumOff val="35000"/>
                </a:schemeClr>
              </a:solidFill>
            </a:endParaRPr>
          </a:p>
        </p:txBody>
      </p:sp>
      <p:sp>
        <p:nvSpPr>
          <p:cNvPr id="6" name="5 CuadroTexto"/>
          <p:cNvSpPr txBox="1"/>
          <p:nvPr/>
        </p:nvSpPr>
        <p:spPr>
          <a:xfrm>
            <a:off x="1756967" y="2209428"/>
            <a:ext cx="5551338" cy="1200329"/>
          </a:xfrm>
          <a:prstGeom prst="rect">
            <a:avLst/>
          </a:prstGeom>
          <a:noFill/>
        </p:spPr>
        <p:txBody>
          <a:bodyPr wrap="square" rtlCol="0">
            <a:spAutoFit/>
          </a:bodyPr>
          <a:lstStyle/>
          <a:p>
            <a:pPr algn="ctr"/>
            <a:r>
              <a:rPr lang="es-CO" sz="3600" b="1" dirty="0">
                <a:solidFill>
                  <a:schemeClr val="bg1"/>
                </a:solidFill>
                <a:latin typeface="Century Gothic" panose="020B0502020202020204" pitchFamily="34" charset="0"/>
              </a:rPr>
              <a:t>Panorama de comercio exterior</a:t>
            </a:r>
          </a:p>
        </p:txBody>
      </p:sp>
    </p:spTree>
    <p:extLst>
      <p:ext uri="{BB962C8B-B14F-4D97-AF65-F5344CB8AC3E}">
        <p14:creationId xmlns:p14="http://schemas.microsoft.com/office/powerpoint/2010/main" val="1778663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6" name="5 Imagen" descr="sectores-02.png"/>
          <p:cNvPicPr>
            <a:picLocks noChangeAspect="1"/>
          </p:cNvPicPr>
          <p:nvPr/>
        </p:nvPicPr>
        <p:blipFill>
          <a:blip r:embed="rId2" cstate="print"/>
          <a:srcRect t="24785" r="63388"/>
          <a:stretch>
            <a:fillRect/>
          </a:stretch>
        </p:blipFill>
        <p:spPr>
          <a:xfrm>
            <a:off x="377" y="3170112"/>
            <a:ext cx="2000831" cy="2567708"/>
          </a:xfrm>
          <a:prstGeom prst="rect">
            <a:avLst/>
          </a:prstGeom>
        </p:spPr>
      </p:pic>
      <p:pic>
        <p:nvPicPr>
          <p:cNvPr id="4"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7504" y="5377780"/>
            <a:ext cx="1872208" cy="230832"/>
          </a:xfrm>
          <a:prstGeom prst="rect">
            <a:avLst/>
          </a:prstGeom>
          <a:noFill/>
        </p:spPr>
        <p:txBody>
          <a:bodyPr wrap="square" rtlCol="0">
            <a:spAutoFit/>
          </a:bodyPr>
          <a:lstStyle/>
          <a:p>
            <a:pPr algn="ctr"/>
            <a:r>
              <a:rPr lang="es-ES" sz="900" b="1" dirty="0">
                <a:solidFill>
                  <a:schemeClr val="bg1"/>
                </a:solidFill>
                <a:latin typeface="Maven Pro" pitchFamily="2" charset="0"/>
              </a:rPr>
              <a:t>PROCOLOMBIA.CO</a:t>
            </a:r>
          </a:p>
        </p:txBody>
      </p:sp>
      <p:sp>
        <p:nvSpPr>
          <p:cNvPr id="3" name="CuadroTexto 2"/>
          <p:cNvSpPr txBox="1"/>
          <p:nvPr/>
        </p:nvSpPr>
        <p:spPr>
          <a:xfrm>
            <a:off x="107504" y="362463"/>
            <a:ext cx="7005444" cy="400110"/>
          </a:xfrm>
          <a:prstGeom prst="rect">
            <a:avLst/>
          </a:prstGeom>
          <a:noFill/>
        </p:spPr>
        <p:txBody>
          <a:bodyPr wrap="none" rtlCol="0">
            <a:spAutoFit/>
          </a:bodyPr>
          <a:lstStyle/>
          <a:p>
            <a:r>
              <a:rPr lang="es-CO" sz="2000" b="1" dirty="0">
                <a:solidFill>
                  <a:schemeClr val="tx1">
                    <a:lumMod val="85000"/>
                    <a:lumOff val="15000"/>
                  </a:schemeClr>
                </a:solidFill>
                <a:latin typeface="Century Gothic" panose="020B0502020202020204" pitchFamily="34" charset="0"/>
              </a:rPr>
              <a:t>Importaciones de México de productos farmacéuticos</a:t>
            </a:r>
          </a:p>
        </p:txBody>
      </p:sp>
      <p:graphicFrame>
        <p:nvGraphicFramePr>
          <p:cNvPr id="9" name="Gráfico 8"/>
          <p:cNvGraphicFramePr/>
          <p:nvPr>
            <p:extLst>
              <p:ext uri="{D42A27DB-BD31-4B8C-83A1-F6EECF244321}">
                <p14:modId xmlns:p14="http://schemas.microsoft.com/office/powerpoint/2010/main" val="4048834007"/>
              </p:ext>
            </p:extLst>
          </p:nvPr>
        </p:nvGraphicFramePr>
        <p:xfrm>
          <a:off x="160120" y="1234161"/>
          <a:ext cx="4416152" cy="3472160"/>
        </p:xfrm>
        <a:graphic>
          <a:graphicData uri="http://schemas.openxmlformats.org/drawingml/2006/chart">
            <c:chart xmlns:c="http://schemas.openxmlformats.org/drawingml/2006/chart" xmlns:r="http://schemas.openxmlformats.org/officeDocument/2006/relationships" r:id="rId4"/>
          </a:graphicData>
        </a:graphic>
      </p:graphicFrame>
      <p:sp>
        <p:nvSpPr>
          <p:cNvPr id="10" name="CuadroTexto 9"/>
          <p:cNvSpPr txBox="1"/>
          <p:nvPr/>
        </p:nvSpPr>
        <p:spPr>
          <a:xfrm>
            <a:off x="4593704" y="4414495"/>
            <a:ext cx="4292526" cy="646331"/>
          </a:xfrm>
          <a:prstGeom prst="rect">
            <a:avLst/>
          </a:prstGeom>
          <a:noFill/>
        </p:spPr>
        <p:txBody>
          <a:bodyPr wrap="square" rtlCol="0">
            <a:spAutoFit/>
          </a:bodyPr>
          <a:lstStyle/>
          <a:p>
            <a:r>
              <a:rPr lang="es-CO" sz="1200" dirty="0">
                <a:latin typeface="Century Gothic" panose="020B0502020202020204" pitchFamily="34" charset="0"/>
              </a:rPr>
              <a:t>Colombia es el importador #20 de productos farmacéuticos a México</a:t>
            </a:r>
          </a:p>
          <a:p>
            <a:r>
              <a:rPr lang="es-CO" sz="1200" dirty="0">
                <a:latin typeface="Century Gothic" panose="020B0502020202020204" pitchFamily="34" charset="0"/>
              </a:rPr>
              <a:t>Participación de 0,85%</a:t>
            </a:r>
          </a:p>
        </p:txBody>
      </p:sp>
      <p:graphicFrame>
        <p:nvGraphicFramePr>
          <p:cNvPr id="14" name="Gráfico 13"/>
          <p:cNvGraphicFramePr/>
          <p:nvPr>
            <p:extLst>
              <p:ext uri="{D42A27DB-BD31-4B8C-83A1-F6EECF244321}">
                <p14:modId xmlns:p14="http://schemas.microsoft.com/office/powerpoint/2010/main" val="3934524891"/>
              </p:ext>
            </p:extLst>
          </p:nvPr>
        </p:nvGraphicFramePr>
        <p:xfrm>
          <a:off x="4736015" y="900672"/>
          <a:ext cx="4612407" cy="3275894"/>
        </p:xfrm>
        <a:graphic>
          <a:graphicData uri="http://schemas.openxmlformats.org/drawingml/2006/chart">
            <c:chart xmlns:c="http://schemas.openxmlformats.org/drawingml/2006/chart" xmlns:r="http://schemas.openxmlformats.org/officeDocument/2006/relationships" r:id="rId5"/>
          </a:graphicData>
        </a:graphic>
      </p:graphicFrame>
      <p:sp>
        <p:nvSpPr>
          <p:cNvPr id="15" name="CuadroTexto 14"/>
          <p:cNvSpPr txBox="1"/>
          <p:nvPr/>
        </p:nvSpPr>
        <p:spPr>
          <a:xfrm>
            <a:off x="2305778" y="5231586"/>
            <a:ext cx="1414298" cy="276999"/>
          </a:xfrm>
          <a:prstGeom prst="rect">
            <a:avLst/>
          </a:prstGeom>
          <a:noFill/>
        </p:spPr>
        <p:txBody>
          <a:bodyPr wrap="none" rtlCol="0">
            <a:spAutoFit/>
          </a:bodyPr>
          <a:lstStyle/>
          <a:p>
            <a:r>
              <a:rPr lang="en-US" sz="1200" dirty="0"/>
              <a:t>Fuente: TRADEMAP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6" name="5 Imagen" descr="sectores-02.png"/>
          <p:cNvPicPr>
            <a:picLocks noChangeAspect="1"/>
          </p:cNvPicPr>
          <p:nvPr/>
        </p:nvPicPr>
        <p:blipFill>
          <a:blip r:embed="rId2" cstate="print"/>
          <a:srcRect t="24785" r="63388"/>
          <a:stretch>
            <a:fillRect/>
          </a:stretch>
        </p:blipFill>
        <p:spPr>
          <a:xfrm>
            <a:off x="377" y="3170112"/>
            <a:ext cx="2000831" cy="2567708"/>
          </a:xfrm>
          <a:prstGeom prst="rect">
            <a:avLst/>
          </a:prstGeom>
        </p:spPr>
      </p:pic>
      <p:pic>
        <p:nvPicPr>
          <p:cNvPr id="4"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7504" y="5377780"/>
            <a:ext cx="1872208" cy="230832"/>
          </a:xfrm>
          <a:prstGeom prst="rect">
            <a:avLst/>
          </a:prstGeom>
          <a:noFill/>
        </p:spPr>
        <p:txBody>
          <a:bodyPr wrap="square" rtlCol="0">
            <a:spAutoFit/>
          </a:bodyPr>
          <a:lstStyle/>
          <a:p>
            <a:pPr algn="ctr"/>
            <a:r>
              <a:rPr lang="es-ES" sz="900" b="1" dirty="0">
                <a:solidFill>
                  <a:schemeClr val="bg1"/>
                </a:solidFill>
                <a:latin typeface="Maven Pro" pitchFamily="2" charset="0"/>
              </a:rPr>
              <a:t>PROCOLOMBIA.CO</a:t>
            </a:r>
          </a:p>
        </p:txBody>
      </p:sp>
      <p:sp>
        <p:nvSpPr>
          <p:cNvPr id="3" name="CuadroTexto 2"/>
          <p:cNvSpPr txBox="1"/>
          <p:nvPr/>
        </p:nvSpPr>
        <p:spPr>
          <a:xfrm>
            <a:off x="107504" y="240918"/>
            <a:ext cx="6942926" cy="400110"/>
          </a:xfrm>
          <a:prstGeom prst="rect">
            <a:avLst/>
          </a:prstGeom>
          <a:noFill/>
        </p:spPr>
        <p:txBody>
          <a:bodyPr wrap="none" rtlCol="0">
            <a:spAutoFit/>
          </a:bodyPr>
          <a:lstStyle/>
          <a:p>
            <a:r>
              <a:rPr lang="es-CO" sz="2000" b="1" dirty="0">
                <a:solidFill>
                  <a:schemeClr val="tx1">
                    <a:lumMod val="85000"/>
                    <a:lumOff val="15000"/>
                  </a:schemeClr>
                </a:solidFill>
                <a:latin typeface="Century Gothic" panose="020B0502020202020204" pitchFamily="34" charset="0"/>
              </a:rPr>
              <a:t>Exportaciones de productos farmacéuticos de México</a:t>
            </a:r>
          </a:p>
        </p:txBody>
      </p:sp>
      <p:graphicFrame>
        <p:nvGraphicFramePr>
          <p:cNvPr id="9" name="Gráfico 8"/>
          <p:cNvGraphicFramePr/>
          <p:nvPr>
            <p:extLst>
              <p:ext uri="{D42A27DB-BD31-4B8C-83A1-F6EECF244321}">
                <p14:modId xmlns:p14="http://schemas.microsoft.com/office/powerpoint/2010/main" val="2970842727"/>
              </p:ext>
            </p:extLst>
          </p:nvPr>
        </p:nvGraphicFramePr>
        <p:xfrm>
          <a:off x="131715" y="881946"/>
          <a:ext cx="4248472" cy="37601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p:cNvGraphicFramePr/>
          <p:nvPr>
            <p:extLst>
              <p:ext uri="{D42A27DB-BD31-4B8C-83A1-F6EECF244321}">
                <p14:modId xmlns:p14="http://schemas.microsoft.com/office/powerpoint/2010/main" val="1014911387"/>
              </p:ext>
            </p:extLst>
          </p:nvPr>
        </p:nvGraphicFramePr>
        <p:xfrm>
          <a:off x="4739530" y="881946"/>
          <a:ext cx="3781306" cy="3532999"/>
        </p:xfrm>
        <a:graphic>
          <a:graphicData uri="http://schemas.openxmlformats.org/drawingml/2006/chart">
            <c:chart xmlns:c="http://schemas.openxmlformats.org/drawingml/2006/chart" xmlns:r="http://schemas.openxmlformats.org/officeDocument/2006/relationships" r:id="rId5"/>
          </a:graphicData>
        </a:graphic>
      </p:graphicFrame>
      <p:sp>
        <p:nvSpPr>
          <p:cNvPr id="15" name="CuadroTexto 14"/>
          <p:cNvSpPr txBox="1"/>
          <p:nvPr/>
        </p:nvSpPr>
        <p:spPr>
          <a:xfrm>
            <a:off x="4615830" y="4555507"/>
            <a:ext cx="4292526" cy="646331"/>
          </a:xfrm>
          <a:prstGeom prst="rect">
            <a:avLst/>
          </a:prstGeom>
          <a:noFill/>
        </p:spPr>
        <p:txBody>
          <a:bodyPr wrap="square" rtlCol="0">
            <a:spAutoFit/>
          </a:bodyPr>
          <a:lstStyle/>
          <a:p>
            <a:r>
              <a:rPr lang="es-CO" sz="1200" dirty="0">
                <a:latin typeface="Century Gothic" panose="020B0502020202020204" pitchFamily="34" charset="0"/>
              </a:rPr>
              <a:t>Colombia es el  destino #3  de productos farmacéuticos exportados de México</a:t>
            </a:r>
          </a:p>
          <a:p>
            <a:r>
              <a:rPr lang="es-CO" sz="1200" dirty="0">
                <a:latin typeface="Century Gothic" panose="020B0502020202020204" pitchFamily="34" charset="0"/>
              </a:rPr>
              <a:t>Participación de 6,4%</a:t>
            </a:r>
          </a:p>
        </p:txBody>
      </p:sp>
      <p:sp>
        <p:nvSpPr>
          <p:cNvPr id="16" name="CuadroTexto 15"/>
          <p:cNvSpPr txBox="1"/>
          <p:nvPr/>
        </p:nvSpPr>
        <p:spPr>
          <a:xfrm>
            <a:off x="2305778" y="5231586"/>
            <a:ext cx="1414298" cy="276999"/>
          </a:xfrm>
          <a:prstGeom prst="rect">
            <a:avLst/>
          </a:prstGeom>
          <a:noFill/>
        </p:spPr>
        <p:txBody>
          <a:bodyPr wrap="none" rtlCol="0">
            <a:spAutoFit/>
          </a:bodyPr>
          <a:lstStyle/>
          <a:p>
            <a:r>
              <a:rPr lang="en-US" sz="1200" dirty="0"/>
              <a:t>Fuente: TRADEMAP</a:t>
            </a:r>
          </a:p>
        </p:txBody>
      </p:sp>
    </p:spTree>
    <p:extLst>
      <p:ext uri="{BB962C8B-B14F-4D97-AF65-F5344CB8AC3E}">
        <p14:creationId xmlns:p14="http://schemas.microsoft.com/office/powerpoint/2010/main" val="2325706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2 Imagen" descr="Sin título-2-04.png"/>
          <p:cNvPicPr>
            <a:picLocks noChangeAspect="1"/>
          </p:cNvPicPr>
          <p:nvPr/>
        </p:nvPicPr>
        <p:blipFill>
          <a:blip r:embed="rId2" cstate="print"/>
          <a:stretch>
            <a:fillRect/>
          </a:stretch>
        </p:blipFill>
        <p:spPr>
          <a:xfrm>
            <a:off x="0" y="930035"/>
            <a:ext cx="5211650" cy="4784965"/>
          </a:xfrm>
          <a:prstGeom prst="rect">
            <a:avLst/>
          </a:prstGeom>
        </p:spPr>
      </p:pic>
      <p:pic>
        <p:nvPicPr>
          <p:cNvPr id="4" name="3 Imagen" descr="Sin título-2-04.png"/>
          <p:cNvPicPr>
            <a:picLocks noChangeAspect="1"/>
          </p:cNvPicPr>
          <p:nvPr/>
        </p:nvPicPr>
        <p:blipFill>
          <a:blip r:embed="rId2" cstate="print"/>
          <a:stretch>
            <a:fillRect/>
          </a:stretch>
        </p:blipFill>
        <p:spPr>
          <a:xfrm rot="10800000">
            <a:off x="3932350" y="0"/>
            <a:ext cx="5211650" cy="4784965"/>
          </a:xfrm>
          <a:prstGeom prst="rect">
            <a:avLst/>
          </a:prstGeom>
        </p:spPr>
      </p:pic>
      <p:sp>
        <p:nvSpPr>
          <p:cNvPr id="5" name="4 Rectángulo"/>
          <p:cNvSpPr/>
          <p:nvPr/>
        </p:nvSpPr>
        <p:spPr>
          <a:xfrm>
            <a:off x="1619671" y="2209424"/>
            <a:ext cx="5767361" cy="93610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lumMod val="65000"/>
                  <a:lumOff val="35000"/>
                </a:schemeClr>
              </a:solidFill>
            </a:endParaRPr>
          </a:p>
        </p:txBody>
      </p:sp>
      <p:sp>
        <p:nvSpPr>
          <p:cNvPr id="6" name="5 CuadroTexto"/>
          <p:cNvSpPr txBox="1"/>
          <p:nvPr/>
        </p:nvSpPr>
        <p:spPr>
          <a:xfrm>
            <a:off x="1756966" y="2209428"/>
            <a:ext cx="5630067" cy="769441"/>
          </a:xfrm>
          <a:prstGeom prst="rect">
            <a:avLst/>
          </a:prstGeom>
          <a:noFill/>
        </p:spPr>
        <p:txBody>
          <a:bodyPr wrap="none" rtlCol="0">
            <a:spAutoFit/>
          </a:bodyPr>
          <a:lstStyle/>
          <a:p>
            <a:r>
              <a:rPr lang="es-CO" sz="4400" b="1" dirty="0">
                <a:solidFill>
                  <a:schemeClr val="bg1"/>
                </a:solidFill>
                <a:latin typeface="Century Gothic" panose="020B0502020202020204" pitchFamily="34" charset="0"/>
              </a:rPr>
              <a:t>Mercado mexicano</a:t>
            </a:r>
          </a:p>
        </p:txBody>
      </p:sp>
    </p:spTree>
    <p:extLst>
      <p:ext uri="{BB962C8B-B14F-4D97-AF65-F5344CB8AC3E}">
        <p14:creationId xmlns:p14="http://schemas.microsoft.com/office/powerpoint/2010/main" val="211406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01" name="Rectangle 120"/>
          <p:cNvSpPr/>
          <p:nvPr/>
        </p:nvSpPr>
        <p:spPr>
          <a:xfrm>
            <a:off x="0" y="0"/>
            <a:ext cx="9144000" cy="3289548"/>
          </a:xfrm>
          <a:prstGeom prst="rect">
            <a:avLst/>
          </a:prstGeom>
          <a:solidFill>
            <a:srgbClr val="2C3E50">
              <a:lumMod val="75000"/>
              <a:alpha val="86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6F8F8"/>
              </a:solidFill>
              <a:effectLst/>
              <a:uLnTx/>
              <a:uFillTx/>
              <a:latin typeface="Calibri"/>
              <a:ea typeface="+mn-ea"/>
              <a:cs typeface="+mn-cs"/>
            </a:endParaRPr>
          </a:p>
        </p:txBody>
      </p:sp>
      <p:pic>
        <p:nvPicPr>
          <p:cNvPr id="6" name="5 Imagen" descr="sectores-02.png"/>
          <p:cNvPicPr>
            <a:picLocks noChangeAspect="1"/>
          </p:cNvPicPr>
          <p:nvPr/>
        </p:nvPicPr>
        <p:blipFill>
          <a:blip r:embed="rId3" cstate="print"/>
          <a:srcRect t="24785" r="63388"/>
          <a:stretch>
            <a:fillRect/>
          </a:stretch>
        </p:blipFill>
        <p:spPr>
          <a:xfrm>
            <a:off x="0" y="3147292"/>
            <a:ext cx="2000831" cy="2567708"/>
          </a:xfrm>
          <a:prstGeom prst="rect">
            <a:avLst/>
          </a:prstGeom>
        </p:spPr>
      </p:pic>
      <p:pic>
        <p:nvPicPr>
          <p:cNvPr id="4"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7504" y="5377780"/>
            <a:ext cx="1872208" cy="230832"/>
          </a:xfrm>
          <a:prstGeom prst="rect">
            <a:avLst/>
          </a:prstGeom>
          <a:noFill/>
        </p:spPr>
        <p:txBody>
          <a:bodyPr wrap="square" rtlCol="0">
            <a:spAutoFit/>
          </a:bodyPr>
          <a:lstStyle/>
          <a:p>
            <a:pPr algn="ctr"/>
            <a:r>
              <a:rPr lang="es-ES" sz="900" b="1" dirty="0">
                <a:solidFill>
                  <a:schemeClr val="bg1"/>
                </a:solidFill>
                <a:latin typeface="Maven Pro" pitchFamily="2" charset="0"/>
              </a:rPr>
              <a:t>PROCOLOMBIA.CO</a:t>
            </a:r>
          </a:p>
        </p:txBody>
      </p:sp>
      <p:sp>
        <p:nvSpPr>
          <p:cNvPr id="3" name="CuadroTexto 2"/>
          <p:cNvSpPr txBox="1"/>
          <p:nvPr/>
        </p:nvSpPr>
        <p:spPr>
          <a:xfrm>
            <a:off x="213841" y="233080"/>
            <a:ext cx="5820824" cy="707886"/>
          </a:xfrm>
          <a:prstGeom prst="rect">
            <a:avLst/>
          </a:prstGeom>
          <a:noFill/>
        </p:spPr>
        <p:txBody>
          <a:bodyPr wrap="none" rtlCol="0">
            <a:spAutoFit/>
          </a:bodyPr>
          <a:lstStyle/>
          <a:p>
            <a:r>
              <a:rPr lang="es-CO" sz="2000" b="1" dirty="0">
                <a:solidFill>
                  <a:schemeClr val="bg1"/>
                </a:solidFill>
                <a:latin typeface="Century Gothic" panose="020B0502020202020204" pitchFamily="34" charset="0"/>
              </a:rPr>
              <a:t>Mercado interno </a:t>
            </a:r>
          </a:p>
          <a:p>
            <a:r>
              <a:rPr lang="es-CO" sz="2000" b="1" dirty="0">
                <a:solidFill>
                  <a:schemeClr val="bg1"/>
                </a:solidFill>
                <a:latin typeface="Century Gothic" panose="020B0502020202020204" pitchFamily="34" charset="0"/>
              </a:rPr>
              <a:t>Consumo per cápita de medicamentos 2016</a:t>
            </a:r>
            <a:r>
              <a:rPr lang="en-US" sz="2000" b="1" dirty="0">
                <a:solidFill>
                  <a:schemeClr val="bg1"/>
                </a:solidFill>
                <a:latin typeface="Century Gothic" panose="020B0502020202020204" pitchFamily="34" charset="0"/>
              </a:rPr>
              <a:t> </a:t>
            </a:r>
          </a:p>
        </p:txBody>
      </p:sp>
      <p:sp>
        <p:nvSpPr>
          <p:cNvPr id="102" name="Content Placeholder 2"/>
          <p:cNvSpPr txBox="1">
            <a:spLocks/>
          </p:cNvSpPr>
          <p:nvPr/>
        </p:nvSpPr>
        <p:spPr bwMode="auto">
          <a:xfrm>
            <a:off x="1217613" y="3952578"/>
            <a:ext cx="1450976"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1200">
                <a:solidFill>
                  <a:srgbClr val="7E858E"/>
                </a:solidFill>
                <a:latin typeface="Calibri" panose="020F0502020204030204" pitchFamily="34" charset="0"/>
                <a:ea typeface="MS PGothic" pitchFamily="34" charset="-128"/>
              </a:defRPr>
            </a:lvl1pPr>
            <a:lvl2pPr marL="742950" indent="-285750">
              <a:spcBef>
                <a:spcPct val="20000"/>
              </a:spcBef>
              <a:buFont typeface="Arial" panose="020B0604020202020204" pitchFamily="34" charset="0"/>
              <a:buChar char="–"/>
              <a:defRPr sz="1100">
                <a:solidFill>
                  <a:srgbClr val="7E858E"/>
                </a:solidFill>
                <a:latin typeface="Calibri" panose="020F0502020204030204" pitchFamily="34" charset="0"/>
                <a:ea typeface="MS PGothic" pitchFamily="34" charset="-128"/>
              </a:defRPr>
            </a:lvl2pPr>
            <a:lvl3pPr marL="11430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3pPr>
            <a:lvl4pPr marL="16002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4pPr>
            <a:lvl5pPr marL="20574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en-US" altLang="en-US" sz="1600" b="1" kern="0" dirty="0">
                <a:solidFill>
                  <a:srgbClr val="16A085"/>
                </a:solidFill>
              </a:rPr>
              <a:t>OTC Over The Counter </a:t>
            </a:r>
            <a:endParaRPr lang="en-US" altLang="en-US" sz="1400" b="1" kern="0" dirty="0">
              <a:solidFill>
                <a:srgbClr val="16A085"/>
              </a:solidFill>
            </a:endParaRPr>
          </a:p>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US" altLang="en-US" sz="1400" b="1" i="0" u="none" strike="noStrike" kern="0" cap="none" spc="0" normalizeH="0" baseline="0" noProof="0" dirty="0">
                <a:ln>
                  <a:noFill/>
                </a:ln>
                <a:solidFill>
                  <a:srgbClr val="16A085"/>
                </a:solidFill>
                <a:effectLst/>
                <a:uLnTx/>
                <a:uFillTx/>
              </a:rPr>
              <a:t>(</a:t>
            </a:r>
            <a:r>
              <a:rPr kumimoji="0" lang="es-CO" altLang="en-US" sz="1400" b="1" i="0" u="none" strike="noStrike" kern="0" cap="none" spc="0" normalizeH="0" baseline="0" dirty="0">
                <a:ln>
                  <a:noFill/>
                </a:ln>
                <a:solidFill>
                  <a:srgbClr val="16A085"/>
                </a:solidFill>
                <a:effectLst/>
                <a:uLnTx/>
                <a:uFillTx/>
              </a:rPr>
              <a:t>medicamentos sin prescripción</a:t>
            </a:r>
            <a:r>
              <a:rPr kumimoji="0" lang="es-CO" altLang="en-US" sz="1400" b="1" i="0" u="none" strike="noStrike" kern="0" cap="none" spc="0" normalizeH="0" baseline="0" dirty="0">
                <a:ln>
                  <a:noFill/>
                </a:ln>
                <a:solidFill>
                  <a:srgbClr val="16A085"/>
                </a:solidFill>
                <a:effectLst/>
                <a:uLnTx/>
                <a:uFillTx/>
                <a:latin typeface="Calibri" panose="020F0502020204030204" pitchFamily="34" charset="0"/>
                <a:ea typeface="MS PGothic" pitchFamily="34" charset="-128"/>
              </a:rPr>
              <a:t>)</a:t>
            </a:r>
            <a:br>
              <a:rPr kumimoji="0" lang="en-US" altLang="en-US" sz="1600" b="1" i="0" u="none" strike="noStrike" kern="0" cap="none" spc="0" normalizeH="0" baseline="0" noProof="0" dirty="0">
                <a:ln>
                  <a:noFill/>
                </a:ln>
                <a:solidFill>
                  <a:srgbClr val="16A085"/>
                </a:solidFill>
                <a:effectLst/>
                <a:uLnTx/>
                <a:uFillTx/>
                <a:latin typeface="Calibri" panose="020F0502020204030204" pitchFamily="34" charset="0"/>
                <a:ea typeface="MS PGothic" pitchFamily="34" charset="-128"/>
              </a:rPr>
            </a:br>
            <a:endParaRPr kumimoji="0" lang="es-CO" altLang="en-US" sz="1100" b="0" i="0" u="none" strike="noStrike" kern="0" cap="none" spc="0" normalizeH="0" baseline="0" dirty="0">
              <a:ln>
                <a:noFill/>
              </a:ln>
              <a:solidFill>
                <a:srgbClr val="7E858E"/>
              </a:solidFill>
              <a:effectLst/>
              <a:uLnTx/>
              <a:uFillTx/>
            </a:endParaRPr>
          </a:p>
        </p:txBody>
      </p:sp>
      <p:grpSp>
        <p:nvGrpSpPr>
          <p:cNvPr id="103" name="Group 2"/>
          <p:cNvGrpSpPr>
            <a:grpSpLocks/>
          </p:cNvGrpSpPr>
          <p:nvPr/>
        </p:nvGrpSpPr>
        <p:grpSpPr bwMode="auto">
          <a:xfrm>
            <a:off x="1512888" y="2009478"/>
            <a:ext cx="1012825" cy="1836712"/>
            <a:chOff x="1513360" y="1757522"/>
            <a:chExt cx="1012035" cy="1581162"/>
          </a:xfrm>
        </p:grpSpPr>
        <p:sp>
          <p:nvSpPr>
            <p:cNvPr id="106" name="Freeform 38"/>
            <p:cNvSpPr>
              <a:spLocks/>
            </p:cNvSpPr>
            <p:nvPr/>
          </p:nvSpPr>
          <p:spPr bwMode="auto">
            <a:xfrm>
              <a:off x="1513360" y="1757522"/>
              <a:ext cx="1012035" cy="1581162"/>
            </a:xfrm>
            <a:custGeom>
              <a:avLst/>
              <a:gdLst>
                <a:gd name="T0" fmla="*/ 2147483646 w 560"/>
                <a:gd name="T1" fmla="*/ 2147483646 h 875"/>
                <a:gd name="T2" fmla="*/ 2147483646 w 560"/>
                <a:gd name="T3" fmla="*/ 0 h 875"/>
                <a:gd name="T4" fmla="*/ 2147483646 w 560"/>
                <a:gd name="T5" fmla="*/ 2147483646 h 875"/>
                <a:gd name="T6" fmla="*/ 0 w 560"/>
                <a:gd name="T7" fmla="*/ 2147483646 h 875"/>
                <a:gd name="T8" fmla="*/ 0 w 560"/>
                <a:gd name="T9" fmla="*/ 2147483646 h 875"/>
                <a:gd name="T10" fmla="*/ 0 w 560"/>
                <a:gd name="T11" fmla="*/ 2147483646 h 875"/>
                <a:gd name="T12" fmla="*/ 0 w 560"/>
                <a:gd name="T13" fmla="*/ 2147483646 h 875"/>
                <a:gd name="T14" fmla="*/ 2147483646 w 560"/>
                <a:gd name="T15" fmla="*/ 2147483646 h 875"/>
                <a:gd name="T16" fmla="*/ 2147483646 w 560"/>
                <a:gd name="T17" fmla="*/ 2147483646 h 875"/>
                <a:gd name="T18" fmla="*/ 2147483646 w 560"/>
                <a:gd name="T19" fmla="*/ 2147483646 h 875"/>
                <a:gd name="T20" fmla="*/ 2147483646 w 560"/>
                <a:gd name="T21" fmla="*/ 2147483646 h 875"/>
                <a:gd name="T22" fmla="*/ 2147483646 w 560"/>
                <a:gd name="T23" fmla="*/ 2147483646 h 875"/>
                <a:gd name="T24" fmla="*/ 2147483646 w 560"/>
                <a:gd name="T25" fmla="*/ 2147483646 h 875"/>
                <a:gd name="T26" fmla="*/ 2147483646 w 560"/>
                <a:gd name="T27" fmla="*/ 2147483646 h 875"/>
                <a:gd name="T28" fmla="*/ 2147483646 w 560"/>
                <a:gd name="T29" fmla="*/ 2147483646 h 87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0" h="875">
                  <a:moveTo>
                    <a:pt x="403" y="57"/>
                  </a:moveTo>
                  <a:cubicBezTo>
                    <a:pt x="322" y="50"/>
                    <a:pt x="278" y="0"/>
                    <a:pt x="278" y="0"/>
                  </a:cubicBezTo>
                  <a:cubicBezTo>
                    <a:pt x="278" y="0"/>
                    <a:pt x="236" y="50"/>
                    <a:pt x="156" y="57"/>
                  </a:cubicBezTo>
                  <a:cubicBezTo>
                    <a:pt x="75" y="64"/>
                    <a:pt x="0" y="98"/>
                    <a:pt x="0" y="126"/>
                  </a:cubicBezTo>
                  <a:cubicBezTo>
                    <a:pt x="0" y="203"/>
                    <a:pt x="0" y="203"/>
                    <a:pt x="0" y="203"/>
                  </a:cubicBezTo>
                  <a:cubicBezTo>
                    <a:pt x="0" y="672"/>
                    <a:pt x="0" y="672"/>
                    <a:pt x="0" y="672"/>
                  </a:cubicBezTo>
                  <a:cubicBezTo>
                    <a:pt x="0" y="750"/>
                    <a:pt x="0" y="750"/>
                    <a:pt x="0" y="750"/>
                  </a:cubicBezTo>
                  <a:cubicBezTo>
                    <a:pt x="0" y="777"/>
                    <a:pt x="75" y="811"/>
                    <a:pt x="155" y="818"/>
                  </a:cubicBezTo>
                  <a:cubicBezTo>
                    <a:pt x="236" y="825"/>
                    <a:pt x="279" y="875"/>
                    <a:pt x="279" y="875"/>
                  </a:cubicBezTo>
                  <a:cubicBezTo>
                    <a:pt x="279" y="875"/>
                    <a:pt x="322" y="825"/>
                    <a:pt x="403" y="818"/>
                  </a:cubicBezTo>
                  <a:cubicBezTo>
                    <a:pt x="483" y="811"/>
                    <a:pt x="560" y="777"/>
                    <a:pt x="560" y="750"/>
                  </a:cubicBezTo>
                  <a:cubicBezTo>
                    <a:pt x="560" y="672"/>
                    <a:pt x="560" y="672"/>
                    <a:pt x="560" y="672"/>
                  </a:cubicBezTo>
                  <a:cubicBezTo>
                    <a:pt x="560" y="203"/>
                    <a:pt x="560" y="203"/>
                    <a:pt x="560" y="203"/>
                  </a:cubicBezTo>
                  <a:cubicBezTo>
                    <a:pt x="560" y="126"/>
                    <a:pt x="560" y="126"/>
                    <a:pt x="560" y="126"/>
                  </a:cubicBezTo>
                  <a:cubicBezTo>
                    <a:pt x="560" y="98"/>
                    <a:pt x="483" y="64"/>
                    <a:pt x="403" y="57"/>
                  </a:cubicBezTo>
                  <a:close/>
                </a:path>
              </a:pathLst>
            </a:custGeom>
            <a:solidFill>
              <a:srgbClr val="16A0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34495E"/>
                </a:solidFill>
                <a:effectLst/>
                <a:uLnTx/>
                <a:uFillTx/>
                <a:ea typeface="MS PGothic" pitchFamily="34" charset="-128"/>
              </a:endParaRPr>
            </a:p>
          </p:txBody>
        </p:sp>
        <p:sp>
          <p:nvSpPr>
            <p:cNvPr id="105" name="Title 1"/>
            <p:cNvSpPr txBox="1">
              <a:spLocks/>
            </p:cNvSpPr>
            <p:nvPr/>
          </p:nvSpPr>
          <p:spPr>
            <a:xfrm>
              <a:off x="1622812" y="2548103"/>
              <a:ext cx="772510" cy="331126"/>
            </a:xfrm>
            <a:prstGeom prst="rect">
              <a:avLst/>
            </a:prstGeom>
          </p:spPr>
          <p:txBody>
            <a:bodyPr anchor="ctr"/>
            <a:lstStyle>
              <a:lvl1pPr algn="l" defTabSz="914400" rtl="0" eaLnBrk="1" latinLnBrk="0" hangingPunct="1">
                <a:spcBef>
                  <a:spcPct val="0"/>
                </a:spcBef>
                <a:buNone/>
                <a:defRPr sz="2400" b="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150" normalizeH="0" baseline="0" noProof="0" dirty="0">
                  <a:ln>
                    <a:noFill/>
                  </a:ln>
                  <a:solidFill>
                    <a:srgbClr val="F6F8F8"/>
                  </a:solidFill>
                  <a:effectLst/>
                  <a:uLnTx/>
                  <a:uFillTx/>
                  <a:latin typeface="Source Sans Pro"/>
                  <a:ea typeface="+mj-ea"/>
                  <a:cs typeface="+mj-cs"/>
                </a:rPr>
                <a:t>USD </a:t>
              </a:r>
              <a:r>
                <a:rPr kumimoji="0" lang="en-US" sz="2000" b="1" i="0" u="none" strike="noStrike" kern="1200" cap="none" spc="-150" normalizeH="0" baseline="0" noProof="0" dirty="0">
                  <a:ln>
                    <a:noFill/>
                  </a:ln>
                  <a:solidFill>
                    <a:srgbClr val="F6F8F8"/>
                  </a:solidFill>
                  <a:effectLst/>
                  <a:uLnTx/>
                  <a:uFillTx/>
                  <a:latin typeface="Source Sans Pro"/>
                  <a:ea typeface="+mj-ea"/>
                  <a:cs typeface="+mj-cs"/>
                </a:rPr>
                <a:t>12,1</a:t>
              </a:r>
            </a:p>
          </p:txBody>
        </p:sp>
      </p:grpSp>
      <p:sp>
        <p:nvSpPr>
          <p:cNvPr id="108" name="Content Placeholder 2"/>
          <p:cNvSpPr txBox="1">
            <a:spLocks/>
          </p:cNvSpPr>
          <p:nvPr/>
        </p:nvSpPr>
        <p:spPr bwMode="auto">
          <a:xfrm>
            <a:off x="2479675" y="3952578"/>
            <a:ext cx="1298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1200">
                <a:solidFill>
                  <a:srgbClr val="7E858E"/>
                </a:solidFill>
                <a:latin typeface="Calibri" panose="020F0502020204030204" pitchFamily="34" charset="0"/>
                <a:ea typeface="MS PGothic" pitchFamily="34" charset="-128"/>
              </a:defRPr>
            </a:lvl1pPr>
            <a:lvl2pPr marL="742950" indent="-285750">
              <a:spcBef>
                <a:spcPct val="20000"/>
              </a:spcBef>
              <a:buFont typeface="Arial" panose="020B0604020202020204" pitchFamily="34" charset="0"/>
              <a:buChar char="–"/>
              <a:defRPr sz="1100">
                <a:solidFill>
                  <a:srgbClr val="7E858E"/>
                </a:solidFill>
                <a:latin typeface="Calibri" panose="020F0502020204030204" pitchFamily="34" charset="0"/>
                <a:ea typeface="MS PGothic" pitchFamily="34" charset="-128"/>
              </a:defRPr>
            </a:lvl2pPr>
            <a:lvl3pPr marL="11430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3pPr>
            <a:lvl4pPr marL="16002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4pPr>
            <a:lvl5pPr marL="2057400" indent="-228600">
              <a:spcBef>
                <a:spcPct val="20000"/>
              </a:spcBef>
              <a:buFont typeface="Arial" panose="020B0604020202020204" pitchFamily="34" charset="0"/>
              <a:buChar char="»"/>
              <a:defRPr sz="1000">
                <a:solidFill>
                  <a:srgbClr val="7E858E"/>
                </a:solidFill>
                <a:latin typeface="Calibri" panose="020F0502020204030204" pitchFamily="34" charset="0"/>
                <a:ea typeface="MS PGothic" pitchFamily="34" charset="-128"/>
              </a:defRPr>
            </a:lvl5pPr>
            <a:lvl6pPr marL="25146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6pPr>
            <a:lvl7pPr marL="29718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7pPr>
            <a:lvl8pPr marL="34290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8pPr>
            <a:lvl9pPr marL="3886200" indent="-228600" eaLnBrk="0" fontAlgn="base" hangingPunct="0">
              <a:spcBef>
                <a:spcPct val="20000"/>
              </a:spcBef>
              <a:spcAft>
                <a:spcPct val="0"/>
              </a:spcAft>
              <a:buFont typeface="Arial" panose="020B0604020202020204" pitchFamily="34" charset="0"/>
              <a:buChar char="»"/>
              <a:defRPr sz="1000">
                <a:solidFill>
                  <a:srgbClr val="7E858E"/>
                </a:solidFill>
                <a:latin typeface="Calibri" panose="020F0502020204030204" pitchFamily="34" charset="0"/>
                <a:ea typeface="MS PGothic" pitchFamily="34"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s-CO" altLang="en-US" sz="1400" b="1" i="0" u="none" strike="noStrike" kern="0" cap="none" spc="0" normalizeH="0" baseline="0" dirty="0">
                <a:ln>
                  <a:noFill/>
                </a:ln>
                <a:solidFill>
                  <a:srgbClr val="8EC13F"/>
                </a:solidFill>
                <a:effectLst/>
                <a:uLnTx/>
                <a:uFillTx/>
                <a:latin typeface="Calibri" panose="020F0502020204030204" pitchFamily="34" charset="0"/>
                <a:ea typeface="MS PGothic" pitchFamily="34" charset="-128"/>
              </a:rPr>
              <a:t>Medicamentos</a:t>
            </a:r>
            <a:r>
              <a:rPr kumimoji="0" lang="es-CO" altLang="en-US" sz="1400" b="1" i="0" u="none" strike="noStrike" kern="0" cap="none" spc="0" normalizeH="0" dirty="0">
                <a:ln>
                  <a:noFill/>
                </a:ln>
                <a:solidFill>
                  <a:srgbClr val="8EC13F"/>
                </a:solidFill>
                <a:effectLst/>
                <a:uLnTx/>
                <a:uFillTx/>
                <a:latin typeface="Calibri" panose="020F0502020204030204" pitchFamily="34" charset="0"/>
                <a:ea typeface="MS PGothic" pitchFamily="34" charset="-128"/>
              </a:rPr>
              <a:t> por prescripción </a:t>
            </a:r>
            <a:br>
              <a:rPr kumimoji="0" lang="es-CO" altLang="en-US" sz="1400" b="1" i="0" u="none" strike="noStrike" kern="0" cap="none" spc="0" normalizeH="0" baseline="0" dirty="0">
                <a:ln>
                  <a:noFill/>
                </a:ln>
                <a:solidFill>
                  <a:srgbClr val="8EC13F"/>
                </a:solidFill>
                <a:effectLst/>
                <a:uLnTx/>
                <a:uFillTx/>
                <a:latin typeface="Calibri" panose="020F0502020204030204" pitchFamily="34" charset="0"/>
                <a:ea typeface="MS PGothic" pitchFamily="34" charset="-128"/>
              </a:rPr>
            </a:br>
            <a:endParaRPr kumimoji="0" lang="es-CO" altLang="en-US" sz="1100" b="0" i="0" u="none" strike="noStrike" kern="0" cap="none" spc="0" normalizeH="0" baseline="0" dirty="0">
              <a:ln>
                <a:noFill/>
              </a:ln>
              <a:solidFill>
                <a:srgbClr val="7E858E"/>
              </a:solidFill>
              <a:effectLst/>
              <a:uLnTx/>
              <a:uFillTx/>
              <a:latin typeface="Calibri" panose="020F0502020204030204" pitchFamily="34" charset="0"/>
              <a:ea typeface="MS PGothic" pitchFamily="34" charset="-128"/>
            </a:endParaRPr>
          </a:p>
        </p:txBody>
      </p:sp>
      <p:grpSp>
        <p:nvGrpSpPr>
          <p:cNvPr id="109" name="Group 18"/>
          <p:cNvGrpSpPr>
            <a:grpSpLocks/>
          </p:cNvGrpSpPr>
          <p:nvPr/>
        </p:nvGrpSpPr>
        <p:grpSpPr bwMode="auto">
          <a:xfrm>
            <a:off x="2517775" y="1623715"/>
            <a:ext cx="1223963" cy="2108746"/>
            <a:chOff x="2517386" y="1426144"/>
            <a:chExt cx="1224136" cy="1912540"/>
          </a:xfrm>
        </p:grpSpPr>
        <p:sp>
          <p:nvSpPr>
            <p:cNvPr id="112" name="Freeform 38"/>
            <p:cNvSpPr>
              <a:spLocks/>
            </p:cNvSpPr>
            <p:nvPr/>
          </p:nvSpPr>
          <p:spPr bwMode="auto">
            <a:xfrm>
              <a:off x="2517386" y="1426144"/>
              <a:ext cx="1224136" cy="1912540"/>
            </a:xfrm>
            <a:custGeom>
              <a:avLst/>
              <a:gdLst>
                <a:gd name="T0" fmla="*/ 2147483646 w 560"/>
                <a:gd name="T1" fmla="*/ 2147483646 h 875"/>
                <a:gd name="T2" fmla="*/ 2147483646 w 560"/>
                <a:gd name="T3" fmla="*/ 0 h 875"/>
                <a:gd name="T4" fmla="*/ 2147483646 w 560"/>
                <a:gd name="T5" fmla="*/ 2147483646 h 875"/>
                <a:gd name="T6" fmla="*/ 0 w 560"/>
                <a:gd name="T7" fmla="*/ 2147483646 h 875"/>
                <a:gd name="T8" fmla="*/ 0 w 560"/>
                <a:gd name="T9" fmla="*/ 2147483646 h 875"/>
                <a:gd name="T10" fmla="*/ 0 w 560"/>
                <a:gd name="T11" fmla="*/ 2147483646 h 875"/>
                <a:gd name="T12" fmla="*/ 0 w 560"/>
                <a:gd name="T13" fmla="*/ 2147483646 h 875"/>
                <a:gd name="T14" fmla="*/ 2147483646 w 560"/>
                <a:gd name="T15" fmla="*/ 2147483646 h 875"/>
                <a:gd name="T16" fmla="*/ 2147483646 w 560"/>
                <a:gd name="T17" fmla="*/ 2147483646 h 875"/>
                <a:gd name="T18" fmla="*/ 2147483646 w 560"/>
                <a:gd name="T19" fmla="*/ 2147483646 h 875"/>
                <a:gd name="T20" fmla="*/ 2147483646 w 560"/>
                <a:gd name="T21" fmla="*/ 2147483646 h 875"/>
                <a:gd name="T22" fmla="*/ 2147483646 w 560"/>
                <a:gd name="T23" fmla="*/ 2147483646 h 875"/>
                <a:gd name="T24" fmla="*/ 2147483646 w 560"/>
                <a:gd name="T25" fmla="*/ 2147483646 h 875"/>
                <a:gd name="T26" fmla="*/ 2147483646 w 560"/>
                <a:gd name="T27" fmla="*/ 2147483646 h 875"/>
                <a:gd name="T28" fmla="*/ 2147483646 w 560"/>
                <a:gd name="T29" fmla="*/ 2147483646 h 87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0" h="875">
                  <a:moveTo>
                    <a:pt x="403" y="57"/>
                  </a:moveTo>
                  <a:cubicBezTo>
                    <a:pt x="322" y="50"/>
                    <a:pt x="278" y="0"/>
                    <a:pt x="278" y="0"/>
                  </a:cubicBezTo>
                  <a:cubicBezTo>
                    <a:pt x="278" y="0"/>
                    <a:pt x="236" y="50"/>
                    <a:pt x="156" y="57"/>
                  </a:cubicBezTo>
                  <a:cubicBezTo>
                    <a:pt x="75" y="64"/>
                    <a:pt x="0" y="98"/>
                    <a:pt x="0" y="126"/>
                  </a:cubicBezTo>
                  <a:cubicBezTo>
                    <a:pt x="0" y="203"/>
                    <a:pt x="0" y="203"/>
                    <a:pt x="0" y="203"/>
                  </a:cubicBezTo>
                  <a:cubicBezTo>
                    <a:pt x="0" y="672"/>
                    <a:pt x="0" y="672"/>
                    <a:pt x="0" y="672"/>
                  </a:cubicBezTo>
                  <a:cubicBezTo>
                    <a:pt x="0" y="750"/>
                    <a:pt x="0" y="750"/>
                    <a:pt x="0" y="750"/>
                  </a:cubicBezTo>
                  <a:cubicBezTo>
                    <a:pt x="0" y="777"/>
                    <a:pt x="75" y="811"/>
                    <a:pt x="155" y="818"/>
                  </a:cubicBezTo>
                  <a:cubicBezTo>
                    <a:pt x="236" y="825"/>
                    <a:pt x="279" y="875"/>
                    <a:pt x="279" y="875"/>
                  </a:cubicBezTo>
                  <a:cubicBezTo>
                    <a:pt x="279" y="875"/>
                    <a:pt x="322" y="825"/>
                    <a:pt x="403" y="818"/>
                  </a:cubicBezTo>
                  <a:cubicBezTo>
                    <a:pt x="483" y="811"/>
                    <a:pt x="560" y="777"/>
                    <a:pt x="560" y="750"/>
                  </a:cubicBezTo>
                  <a:cubicBezTo>
                    <a:pt x="560" y="672"/>
                    <a:pt x="560" y="672"/>
                    <a:pt x="560" y="672"/>
                  </a:cubicBezTo>
                  <a:cubicBezTo>
                    <a:pt x="560" y="203"/>
                    <a:pt x="560" y="203"/>
                    <a:pt x="560" y="203"/>
                  </a:cubicBezTo>
                  <a:cubicBezTo>
                    <a:pt x="560" y="126"/>
                    <a:pt x="560" y="126"/>
                    <a:pt x="560" y="126"/>
                  </a:cubicBezTo>
                  <a:cubicBezTo>
                    <a:pt x="560" y="98"/>
                    <a:pt x="483" y="64"/>
                    <a:pt x="403" y="57"/>
                  </a:cubicBezTo>
                  <a:close/>
                </a:path>
              </a:pathLst>
            </a:custGeom>
            <a:solidFill>
              <a:srgbClr val="8EC1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34495E"/>
                </a:solidFill>
                <a:effectLst/>
                <a:uLnTx/>
                <a:uFillTx/>
                <a:ea typeface="MS PGothic" pitchFamily="34" charset="-128"/>
              </a:endParaRPr>
            </a:p>
          </p:txBody>
        </p:sp>
        <p:sp>
          <p:nvSpPr>
            <p:cNvPr id="111" name="Title 1"/>
            <p:cNvSpPr txBox="1">
              <a:spLocks/>
            </p:cNvSpPr>
            <p:nvPr/>
          </p:nvSpPr>
          <p:spPr>
            <a:xfrm>
              <a:off x="2744431" y="2547343"/>
              <a:ext cx="770046" cy="331443"/>
            </a:xfrm>
            <a:prstGeom prst="rect">
              <a:avLst/>
            </a:prstGeom>
          </p:spPr>
          <p:txBody>
            <a:bodyPr anchor="ctr"/>
            <a:lstStyle>
              <a:lvl1pPr algn="l" defTabSz="914400" rtl="0" eaLnBrk="1" latinLnBrk="0" hangingPunct="1">
                <a:spcBef>
                  <a:spcPct val="0"/>
                </a:spcBef>
                <a:buNone/>
                <a:defRPr sz="2400" b="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150" normalizeH="0" baseline="0" noProof="0" dirty="0">
                  <a:ln>
                    <a:noFill/>
                  </a:ln>
                  <a:solidFill>
                    <a:srgbClr val="F6F8F8"/>
                  </a:solidFill>
                  <a:effectLst/>
                  <a:uLnTx/>
                  <a:uFillTx/>
                  <a:latin typeface="Source Sans Pro"/>
                  <a:ea typeface="+mj-ea"/>
                  <a:cs typeface="+mj-cs"/>
                </a:rPr>
                <a:t>USD</a:t>
              </a:r>
              <a:r>
                <a:rPr kumimoji="0" lang="en-US" sz="2000" b="1" i="0" u="none" strike="noStrike" kern="1200" cap="none" spc="-150" normalizeH="0" baseline="0" noProof="0" dirty="0">
                  <a:ln>
                    <a:noFill/>
                  </a:ln>
                  <a:solidFill>
                    <a:srgbClr val="F6F8F8"/>
                  </a:solidFill>
                  <a:effectLst/>
                  <a:uLnTx/>
                  <a:uFillTx/>
                  <a:latin typeface="Source Sans Pro"/>
                  <a:ea typeface="+mj-ea"/>
                  <a:cs typeface="+mj-cs"/>
                </a:rPr>
                <a:t> 64,5</a:t>
              </a:r>
            </a:p>
          </p:txBody>
        </p:sp>
      </p:grpSp>
      <p:sp>
        <p:nvSpPr>
          <p:cNvPr id="114" name="Content Placeholder 2"/>
          <p:cNvSpPr txBox="1">
            <a:spLocks/>
          </p:cNvSpPr>
          <p:nvPr/>
        </p:nvSpPr>
        <p:spPr>
          <a:xfrm>
            <a:off x="3635896" y="3952578"/>
            <a:ext cx="1421879" cy="775578"/>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CO" sz="1600" b="1" i="0" u="none" strike="noStrike" kern="1200" cap="none" spc="0" normalizeH="0" baseline="0" dirty="0">
                <a:ln>
                  <a:noFill/>
                </a:ln>
                <a:solidFill>
                  <a:srgbClr val="F39C12"/>
                </a:solidFill>
                <a:effectLst/>
                <a:uLnTx/>
                <a:uFillTx/>
                <a:latin typeface="Calibri"/>
                <a:ea typeface="+mn-ea"/>
                <a:cs typeface="+mn-cs"/>
              </a:rPr>
              <a:t>Ventas farmacéuticas</a:t>
            </a:r>
            <a:br>
              <a:rPr kumimoji="0" lang="es-CO" sz="1600" b="1" i="0" u="none" strike="noStrike" kern="1200" cap="none" spc="0" normalizeH="0" baseline="0" dirty="0">
                <a:ln>
                  <a:noFill/>
                </a:ln>
                <a:solidFill>
                  <a:srgbClr val="F39C12"/>
                </a:solidFill>
                <a:effectLst/>
                <a:uLnTx/>
                <a:uFillTx/>
                <a:latin typeface="Calibri"/>
                <a:ea typeface="+mn-ea"/>
                <a:cs typeface="+mn-cs"/>
              </a:rPr>
            </a:br>
            <a:endParaRPr kumimoji="0" lang="es-CO" sz="1100" b="0" i="0" u="none" strike="noStrike" kern="1200" cap="none" spc="0" normalizeH="0" baseline="0" dirty="0">
              <a:ln>
                <a:noFill/>
              </a:ln>
              <a:solidFill>
                <a:srgbClr val="7E858E"/>
              </a:solidFill>
              <a:effectLst/>
              <a:uLnTx/>
              <a:uFillTx/>
              <a:latin typeface="Calibri"/>
              <a:ea typeface="+mn-ea"/>
              <a:cs typeface="+mn-cs"/>
            </a:endParaRPr>
          </a:p>
        </p:txBody>
      </p:sp>
      <p:grpSp>
        <p:nvGrpSpPr>
          <p:cNvPr id="115" name="Group 19"/>
          <p:cNvGrpSpPr>
            <a:grpSpLocks/>
          </p:cNvGrpSpPr>
          <p:nvPr/>
        </p:nvGrpSpPr>
        <p:grpSpPr bwMode="auto">
          <a:xfrm>
            <a:off x="3740150" y="1417340"/>
            <a:ext cx="1336675" cy="2315121"/>
            <a:chOff x="3740837" y="1250452"/>
            <a:chExt cx="1336589" cy="2088232"/>
          </a:xfrm>
        </p:grpSpPr>
        <p:sp>
          <p:nvSpPr>
            <p:cNvPr id="118" name="Freeform 38"/>
            <p:cNvSpPr>
              <a:spLocks/>
            </p:cNvSpPr>
            <p:nvPr/>
          </p:nvSpPr>
          <p:spPr bwMode="auto">
            <a:xfrm>
              <a:off x="3740837" y="1250452"/>
              <a:ext cx="1336589" cy="2088232"/>
            </a:xfrm>
            <a:custGeom>
              <a:avLst/>
              <a:gdLst>
                <a:gd name="T0" fmla="*/ 403 w 560"/>
                <a:gd name="T1" fmla="*/ 57 h 875"/>
                <a:gd name="T2" fmla="*/ 278 w 560"/>
                <a:gd name="T3" fmla="*/ 0 h 875"/>
                <a:gd name="T4" fmla="*/ 156 w 560"/>
                <a:gd name="T5" fmla="*/ 57 h 875"/>
                <a:gd name="T6" fmla="*/ 0 w 560"/>
                <a:gd name="T7" fmla="*/ 126 h 875"/>
                <a:gd name="T8" fmla="*/ 0 w 560"/>
                <a:gd name="T9" fmla="*/ 203 h 875"/>
                <a:gd name="T10" fmla="*/ 0 w 560"/>
                <a:gd name="T11" fmla="*/ 672 h 875"/>
                <a:gd name="T12" fmla="*/ 0 w 560"/>
                <a:gd name="T13" fmla="*/ 750 h 875"/>
                <a:gd name="T14" fmla="*/ 155 w 560"/>
                <a:gd name="T15" fmla="*/ 818 h 875"/>
                <a:gd name="T16" fmla="*/ 279 w 560"/>
                <a:gd name="T17" fmla="*/ 875 h 875"/>
                <a:gd name="T18" fmla="*/ 403 w 560"/>
                <a:gd name="T19" fmla="*/ 818 h 875"/>
                <a:gd name="T20" fmla="*/ 560 w 560"/>
                <a:gd name="T21" fmla="*/ 750 h 875"/>
                <a:gd name="T22" fmla="*/ 560 w 560"/>
                <a:gd name="T23" fmla="*/ 672 h 875"/>
                <a:gd name="T24" fmla="*/ 560 w 560"/>
                <a:gd name="T25" fmla="*/ 203 h 875"/>
                <a:gd name="T26" fmla="*/ 560 w 560"/>
                <a:gd name="T27" fmla="*/ 126 h 875"/>
                <a:gd name="T28" fmla="*/ 403 w 560"/>
                <a:gd name="T29" fmla="*/ 57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0" h="875">
                  <a:moveTo>
                    <a:pt x="403" y="57"/>
                  </a:moveTo>
                  <a:cubicBezTo>
                    <a:pt x="322" y="50"/>
                    <a:pt x="278" y="0"/>
                    <a:pt x="278" y="0"/>
                  </a:cubicBezTo>
                  <a:cubicBezTo>
                    <a:pt x="278" y="0"/>
                    <a:pt x="236" y="50"/>
                    <a:pt x="156" y="57"/>
                  </a:cubicBezTo>
                  <a:cubicBezTo>
                    <a:pt x="75" y="64"/>
                    <a:pt x="0" y="98"/>
                    <a:pt x="0" y="126"/>
                  </a:cubicBezTo>
                  <a:cubicBezTo>
                    <a:pt x="0" y="203"/>
                    <a:pt x="0" y="203"/>
                    <a:pt x="0" y="203"/>
                  </a:cubicBezTo>
                  <a:cubicBezTo>
                    <a:pt x="0" y="672"/>
                    <a:pt x="0" y="672"/>
                    <a:pt x="0" y="672"/>
                  </a:cubicBezTo>
                  <a:cubicBezTo>
                    <a:pt x="0" y="750"/>
                    <a:pt x="0" y="750"/>
                    <a:pt x="0" y="750"/>
                  </a:cubicBezTo>
                  <a:cubicBezTo>
                    <a:pt x="0" y="777"/>
                    <a:pt x="75" y="811"/>
                    <a:pt x="155" y="818"/>
                  </a:cubicBezTo>
                  <a:cubicBezTo>
                    <a:pt x="236" y="825"/>
                    <a:pt x="279" y="875"/>
                    <a:pt x="279" y="875"/>
                  </a:cubicBezTo>
                  <a:cubicBezTo>
                    <a:pt x="279" y="875"/>
                    <a:pt x="322" y="825"/>
                    <a:pt x="403" y="818"/>
                  </a:cubicBezTo>
                  <a:cubicBezTo>
                    <a:pt x="483" y="811"/>
                    <a:pt x="560" y="777"/>
                    <a:pt x="560" y="750"/>
                  </a:cubicBezTo>
                  <a:cubicBezTo>
                    <a:pt x="560" y="672"/>
                    <a:pt x="560" y="672"/>
                    <a:pt x="560" y="672"/>
                  </a:cubicBezTo>
                  <a:cubicBezTo>
                    <a:pt x="560" y="203"/>
                    <a:pt x="560" y="203"/>
                    <a:pt x="560" y="203"/>
                  </a:cubicBezTo>
                  <a:cubicBezTo>
                    <a:pt x="560" y="126"/>
                    <a:pt x="560" y="126"/>
                    <a:pt x="560" y="126"/>
                  </a:cubicBezTo>
                  <a:cubicBezTo>
                    <a:pt x="560" y="98"/>
                    <a:pt x="483" y="64"/>
                    <a:pt x="403" y="57"/>
                  </a:cubicBezTo>
                  <a:close/>
                </a:path>
              </a:pathLst>
            </a:custGeom>
            <a:solidFill>
              <a:srgbClr val="F39C12"/>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4495E"/>
                </a:solidFill>
                <a:effectLst/>
                <a:uLnTx/>
                <a:uFillTx/>
                <a:ea typeface="MS PGothic" pitchFamily="34" charset="-128"/>
              </a:endParaRPr>
            </a:p>
          </p:txBody>
        </p:sp>
        <p:sp>
          <p:nvSpPr>
            <p:cNvPr id="117" name="Title 1"/>
            <p:cNvSpPr txBox="1">
              <a:spLocks/>
            </p:cNvSpPr>
            <p:nvPr/>
          </p:nvSpPr>
          <p:spPr>
            <a:xfrm>
              <a:off x="4023394" y="2548072"/>
              <a:ext cx="771475" cy="331138"/>
            </a:xfrm>
            <a:prstGeom prst="rect">
              <a:avLst/>
            </a:prstGeom>
          </p:spPr>
          <p:txBody>
            <a:bodyPr anchor="ctr"/>
            <a:lstStyle>
              <a:lvl1pPr algn="l" defTabSz="914400" rtl="0" eaLnBrk="1" latinLnBrk="0" hangingPunct="1">
                <a:spcBef>
                  <a:spcPct val="0"/>
                </a:spcBef>
                <a:buNone/>
                <a:defRPr sz="2400" b="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150" normalizeH="0" baseline="0" noProof="0" dirty="0">
                  <a:ln>
                    <a:noFill/>
                  </a:ln>
                  <a:solidFill>
                    <a:srgbClr val="F6F8F8"/>
                  </a:solidFill>
                  <a:effectLst/>
                  <a:uLnTx/>
                  <a:uFillTx/>
                  <a:latin typeface="Source Sans Pro"/>
                  <a:ea typeface="+mj-ea"/>
                  <a:cs typeface="+mj-cs"/>
                </a:rPr>
                <a:t>USD</a:t>
              </a:r>
              <a:r>
                <a:rPr kumimoji="0" lang="en-US" sz="2000" b="1" i="0" u="none" strike="noStrike" kern="1200" cap="none" spc="-150" normalizeH="0" baseline="0" noProof="0" dirty="0">
                  <a:ln>
                    <a:noFill/>
                  </a:ln>
                  <a:solidFill>
                    <a:srgbClr val="F6F8F8"/>
                  </a:solidFill>
                  <a:effectLst/>
                  <a:uLnTx/>
                  <a:uFillTx/>
                  <a:latin typeface="Source Sans Pro"/>
                  <a:ea typeface="+mj-ea"/>
                  <a:cs typeface="+mj-cs"/>
                </a:rPr>
                <a:t> 77,2</a:t>
              </a:r>
            </a:p>
          </p:txBody>
        </p:sp>
      </p:grpSp>
      <p:sp>
        <p:nvSpPr>
          <p:cNvPr id="120" name="Content Placeholder 2"/>
          <p:cNvSpPr txBox="1">
            <a:spLocks/>
          </p:cNvSpPr>
          <p:nvPr/>
        </p:nvSpPr>
        <p:spPr>
          <a:xfrm>
            <a:off x="5040313" y="3952578"/>
            <a:ext cx="1296987" cy="60960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defRPr/>
            </a:pPr>
            <a:r>
              <a:rPr kumimoji="0" lang="es-CO" b="1" i="0" u="none" strike="noStrike" kern="1200" cap="none" spc="0" normalizeH="0" baseline="0" dirty="0">
                <a:ln>
                  <a:noFill/>
                </a:ln>
                <a:solidFill>
                  <a:srgbClr val="C0392B"/>
                </a:solidFill>
                <a:effectLst/>
                <a:uLnTx/>
                <a:uFillTx/>
                <a:latin typeface="Calibri"/>
                <a:ea typeface="+mn-ea"/>
                <a:cs typeface="+mn-cs"/>
              </a:rPr>
              <a:t>Medicamentos patentados</a:t>
            </a:r>
            <a:br>
              <a:rPr kumimoji="0" lang="es-CO" b="1" i="0" u="none" strike="noStrike" kern="1200" cap="none" spc="0" normalizeH="0" baseline="0" dirty="0">
                <a:ln>
                  <a:noFill/>
                </a:ln>
                <a:solidFill>
                  <a:srgbClr val="C0392B"/>
                </a:solidFill>
                <a:effectLst/>
                <a:uLnTx/>
                <a:uFillTx/>
                <a:latin typeface="Calibri"/>
                <a:ea typeface="+mn-ea"/>
                <a:cs typeface="+mn-cs"/>
              </a:rPr>
            </a:br>
            <a:endParaRPr kumimoji="0" lang="en-US" sz="1050" b="0" i="0" u="none" strike="noStrike" kern="1200" cap="none" spc="0" normalizeH="0" baseline="0" noProof="0" dirty="0">
              <a:ln>
                <a:noFill/>
              </a:ln>
              <a:solidFill>
                <a:srgbClr val="7E858E"/>
              </a:solidFill>
              <a:effectLst/>
              <a:uLnTx/>
              <a:uFillTx/>
              <a:latin typeface="Calibri"/>
            </a:endParaRPr>
          </a:p>
        </p:txBody>
      </p:sp>
      <p:grpSp>
        <p:nvGrpSpPr>
          <p:cNvPr id="121" name="Group 20"/>
          <p:cNvGrpSpPr>
            <a:grpSpLocks/>
          </p:cNvGrpSpPr>
          <p:nvPr/>
        </p:nvGrpSpPr>
        <p:grpSpPr bwMode="auto">
          <a:xfrm>
            <a:off x="5076825" y="1623715"/>
            <a:ext cx="1223963" cy="2108746"/>
            <a:chOff x="5076741" y="1426144"/>
            <a:chExt cx="1224136" cy="1912540"/>
          </a:xfrm>
        </p:grpSpPr>
        <p:sp>
          <p:nvSpPr>
            <p:cNvPr id="124" name="Freeform 38"/>
            <p:cNvSpPr>
              <a:spLocks/>
            </p:cNvSpPr>
            <p:nvPr/>
          </p:nvSpPr>
          <p:spPr bwMode="auto">
            <a:xfrm>
              <a:off x="5076741" y="1426144"/>
              <a:ext cx="1224136" cy="1912540"/>
            </a:xfrm>
            <a:custGeom>
              <a:avLst/>
              <a:gdLst>
                <a:gd name="T0" fmla="*/ 403 w 560"/>
                <a:gd name="T1" fmla="*/ 57 h 875"/>
                <a:gd name="T2" fmla="*/ 278 w 560"/>
                <a:gd name="T3" fmla="*/ 0 h 875"/>
                <a:gd name="T4" fmla="*/ 156 w 560"/>
                <a:gd name="T5" fmla="*/ 57 h 875"/>
                <a:gd name="T6" fmla="*/ 0 w 560"/>
                <a:gd name="T7" fmla="*/ 126 h 875"/>
                <a:gd name="T8" fmla="*/ 0 w 560"/>
                <a:gd name="T9" fmla="*/ 203 h 875"/>
                <a:gd name="T10" fmla="*/ 0 w 560"/>
                <a:gd name="T11" fmla="*/ 672 h 875"/>
                <a:gd name="T12" fmla="*/ 0 w 560"/>
                <a:gd name="T13" fmla="*/ 750 h 875"/>
                <a:gd name="T14" fmla="*/ 155 w 560"/>
                <a:gd name="T15" fmla="*/ 818 h 875"/>
                <a:gd name="T16" fmla="*/ 279 w 560"/>
                <a:gd name="T17" fmla="*/ 875 h 875"/>
                <a:gd name="T18" fmla="*/ 403 w 560"/>
                <a:gd name="T19" fmla="*/ 818 h 875"/>
                <a:gd name="T20" fmla="*/ 560 w 560"/>
                <a:gd name="T21" fmla="*/ 750 h 875"/>
                <a:gd name="T22" fmla="*/ 560 w 560"/>
                <a:gd name="T23" fmla="*/ 672 h 875"/>
                <a:gd name="T24" fmla="*/ 560 w 560"/>
                <a:gd name="T25" fmla="*/ 203 h 875"/>
                <a:gd name="T26" fmla="*/ 560 w 560"/>
                <a:gd name="T27" fmla="*/ 126 h 875"/>
                <a:gd name="T28" fmla="*/ 403 w 560"/>
                <a:gd name="T29" fmla="*/ 57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0" h="875">
                  <a:moveTo>
                    <a:pt x="403" y="57"/>
                  </a:moveTo>
                  <a:cubicBezTo>
                    <a:pt x="322" y="50"/>
                    <a:pt x="278" y="0"/>
                    <a:pt x="278" y="0"/>
                  </a:cubicBezTo>
                  <a:cubicBezTo>
                    <a:pt x="278" y="0"/>
                    <a:pt x="236" y="50"/>
                    <a:pt x="156" y="57"/>
                  </a:cubicBezTo>
                  <a:cubicBezTo>
                    <a:pt x="75" y="64"/>
                    <a:pt x="0" y="98"/>
                    <a:pt x="0" y="126"/>
                  </a:cubicBezTo>
                  <a:cubicBezTo>
                    <a:pt x="0" y="203"/>
                    <a:pt x="0" y="203"/>
                    <a:pt x="0" y="203"/>
                  </a:cubicBezTo>
                  <a:cubicBezTo>
                    <a:pt x="0" y="672"/>
                    <a:pt x="0" y="672"/>
                    <a:pt x="0" y="672"/>
                  </a:cubicBezTo>
                  <a:cubicBezTo>
                    <a:pt x="0" y="750"/>
                    <a:pt x="0" y="750"/>
                    <a:pt x="0" y="750"/>
                  </a:cubicBezTo>
                  <a:cubicBezTo>
                    <a:pt x="0" y="777"/>
                    <a:pt x="75" y="811"/>
                    <a:pt x="155" y="818"/>
                  </a:cubicBezTo>
                  <a:cubicBezTo>
                    <a:pt x="236" y="825"/>
                    <a:pt x="279" y="875"/>
                    <a:pt x="279" y="875"/>
                  </a:cubicBezTo>
                  <a:cubicBezTo>
                    <a:pt x="279" y="875"/>
                    <a:pt x="322" y="825"/>
                    <a:pt x="403" y="818"/>
                  </a:cubicBezTo>
                  <a:cubicBezTo>
                    <a:pt x="483" y="811"/>
                    <a:pt x="560" y="777"/>
                    <a:pt x="560" y="750"/>
                  </a:cubicBezTo>
                  <a:cubicBezTo>
                    <a:pt x="560" y="672"/>
                    <a:pt x="560" y="672"/>
                    <a:pt x="560" y="672"/>
                  </a:cubicBezTo>
                  <a:cubicBezTo>
                    <a:pt x="560" y="203"/>
                    <a:pt x="560" y="203"/>
                    <a:pt x="560" y="203"/>
                  </a:cubicBezTo>
                  <a:cubicBezTo>
                    <a:pt x="560" y="126"/>
                    <a:pt x="560" y="126"/>
                    <a:pt x="560" y="126"/>
                  </a:cubicBezTo>
                  <a:cubicBezTo>
                    <a:pt x="560" y="98"/>
                    <a:pt x="483" y="64"/>
                    <a:pt x="403" y="57"/>
                  </a:cubicBezTo>
                  <a:close/>
                </a:path>
              </a:pathLst>
            </a:custGeom>
            <a:solidFill>
              <a:srgbClr val="C0392B"/>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4495E"/>
                </a:solidFill>
                <a:effectLst/>
                <a:uLnTx/>
                <a:uFillTx/>
                <a:ea typeface="MS PGothic" pitchFamily="34" charset="-128"/>
              </a:endParaRPr>
            </a:p>
          </p:txBody>
        </p:sp>
        <p:sp>
          <p:nvSpPr>
            <p:cNvPr id="123" name="Title 1"/>
            <p:cNvSpPr txBox="1">
              <a:spLocks/>
            </p:cNvSpPr>
            <p:nvPr/>
          </p:nvSpPr>
          <p:spPr>
            <a:xfrm>
              <a:off x="5303786" y="2547343"/>
              <a:ext cx="770046" cy="331443"/>
            </a:xfrm>
            <a:prstGeom prst="rect">
              <a:avLst/>
            </a:prstGeom>
          </p:spPr>
          <p:txBody>
            <a:bodyPr anchor="ctr"/>
            <a:lstStyle>
              <a:lvl1pPr algn="l" defTabSz="914400" rtl="0" eaLnBrk="1" latinLnBrk="0" hangingPunct="1">
                <a:spcBef>
                  <a:spcPct val="0"/>
                </a:spcBef>
                <a:buNone/>
                <a:defRPr sz="2400" b="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150" normalizeH="0" baseline="0" noProof="0" dirty="0">
                  <a:ln>
                    <a:noFill/>
                  </a:ln>
                  <a:solidFill>
                    <a:srgbClr val="F6F8F8"/>
                  </a:solidFill>
                  <a:effectLst/>
                  <a:uLnTx/>
                  <a:uFillTx/>
                  <a:latin typeface="Source Sans Pro"/>
                  <a:ea typeface="+mj-ea"/>
                  <a:cs typeface="+mj-cs"/>
                </a:rPr>
                <a:t>USD </a:t>
              </a:r>
              <a:r>
                <a:rPr kumimoji="0" lang="en-US" sz="2000" b="1" i="0" u="none" strike="noStrike" kern="1200" cap="none" spc="-150" normalizeH="0" baseline="0" noProof="0" dirty="0">
                  <a:ln>
                    <a:noFill/>
                  </a:ln>
                  <a:solidFill>
                    <a:srgbClr val="F6F8F8"/>
                  </a:solidFill>
                  <a:effectLst/>
                  <a:uLnTx/>
                  <a:uFillTx/>
                  <a:latin typeface="Source Sans Pro"/>
                  <a:ea typeface="+mj-ea"/>
                  <a:cs typeface="+mj-cs"/>
                </a:rPr>
                <a:t>43,1</a:t>
              </a:r>
            </a:p>
          </p:txBody>
        </p:sp>
      </p:grpSp>
      <p:sp>
        <p:nvSpPr>
          <p:cNvPr id="126" name="Content Placeholder 2"/>
          <p:cNvSpPr txBox="1">
            <a:spLocks/>
          </p:cNvSpPr>
          <p:nvPr/>
        </p:nvSpPr>
        <p:spPr>
          <a:xfrm>
            <a:off x="6154738" y="3952578"/>
            <a:ext cx="1298575" cy="609600"/>
          </a:xfrm>
          <a:prstGeom prst="rect">
            <a:avLst/>
          </a:prstGeom>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defRPr/>
            </a:pPr>
            <a:r>
              <a:rPr kumimoji="0" lang="es-CO" sz="1600" b="1" i="0" u="none" strike="noStrike" kern="1200" cap="none" spc="0" normalizeH="0" baseline="0" dirty="0">
                <a:ln>
                  <a:noFill/>
                </a:ln>
                <a:solidFill>
                  <a:srgbClr val="2C9AA1"/>
                </a:solidFill>
                <a:effectLst/>
                <a:uLnTx/>
                <a:uFillTx/>
                <a:latin typeface="Calibri"/>
                <a:ea typeface="+mn-ea"/>
                <a:cs typeface="+mn-cs"/>
              </a:rPr>
              <a:t>Genéricos</a:t>
            </a:r>
            <a:br>
              <a:rPr kumimoji="0" lang="en-US" sz="1600" b="1" i="0" u="none" strike="noStrike" kern="1200" cap="none" spc="0" normalizeH="0" baseline="0" noProof="0" dirty="0">
                <a:ln>
                  <a:noFill/>
                </a:ln>
                <a:solidFill>
                  <a:srgbClr val="2C9AA1"/>
                </a:solidFill>
                <a:effectLst/>
                <a:uLnTx/>
                <a:uFillTx/>
                <a:latin typeface="Calibri"/>
                <a:ea typeface="+mn-ea"/>
                <a:cs typeface="+mn-cs"/>
              </a:rPr>
            </a:br>
            <a:endParaRPr kumimoji="0" lang="en-US" sz="1100" b="0" i="0" u="none" strike="noStrike" kern="1200" cap="none" spc="0" normalizeH="0" baseline="0" noProof="0" dirty="0">
              <a:ln>
                <a:noFill/>
              </a:ln>
              <a:solidFill>
                <a:srgbClr val="7E858E"/>
              </a:solidFill>
              <a:effectLst/>
              <a:uLnTx/>
              <a:uFillTx/>
              <a:latin typeface="Calibri"/>
            </a:endParaRPr>
          </a:p>
        </p:txBody>
      </p:sp>
      <p:grpSp>
        <p:nvGrpSpPr>
          <p:cNvPr id="127" name="Group 21"/>
          <p:cNvGrpSpPr>
            <a:grpSpLocks/>
          </p:cNvGrpSpPr>
          <p:nvPr/>
        </p:nvGrpSpPr>
        <p:grpSpPr bwMode="auto">
          <a:xfrm>
            <a:off x="6297613" y="2009478"/>
            <a:ext cx="1012825" cy="1836712"/>
            <a:chOff x="6298320" y="1757522"/>
            <a:chExt cx="1012035" cy="1581162"/>
          </a:xfrm>
        </p:grpSpPr>
        <p:sp>
          <p:nvSpPr>
            <p:cNvPr id="130" name="Freeform 38"/>
            <p:cNvSpPr>
              <a:spLocks/>
            </p:cNvSpPr>
            <p:nvPr/>
          </p:nvSpPr>
          <p:spPr bwMode="auto">
            <a:xfrm>
              <a:off x="6298320" y="1757522"/>
              <a:ext cx="1012035" cy="1581162"/>
            </a:xfrm>
            <a:custGeom>
              <a:avLst/>
              <a:gdLst>
                <a:gd name="T0" fmla="*/ 403 w 560"/>
                <a:gd name="T1" fmla="*/ 57 h 875"/>
                <a:gd name="T2" fmla="*/ 278 w 560"/>
                <a:gd name="T3" fmla="*/ 0 h 875"/>
                <a:gd name="T4" fmla="*/ 156 w 560"/>
                <a:gd name="T5" fmla="*/ 57 h 875"/>
                <a:gd name="T6" fmla="*/ 0 w 560"/>
                <a:gd name="T7" fmla="*/ 126 h 875"/>
                <a:gd name="T8" fmla="*/ 0 w 560"/>
                <a:gd name="T9" fmla="*/ 203 h 875"/>
                <a:gd name="T10" fmla="*/ 0 w 560"/>
                <a:gd name="T11" fmla="*/ 672 h 875"/>
                <a:gd name="T12" fmla="*/ 0 w 560"/>
                <a:gd name="T13" fmla="*/ 750 h 875"/>
                <a:gd name="T14" fmla="*/ 155 w 560"/>
                <a:gd name="T15" fmla="*/ 818 h 875"/>
                <a:gd name="T16" fmla="*/ 279 w 560"/>
                <a:gd name="T17" fmla="*/ 875 h 875"/>
                <a:gd name="T18" fmla="*/ 403 w 560"/>
                <a:gd name="T19" fmla="*/ 818 h 875"/>
                <a:gd name="T20" fmla="*/ 560 w 560"/>
                <a:gd name="T21" fmla="*/ 750 h 875"/>
                <a:gd name="T22" fmla="*/ 560 w 560"/>
                <a:gd name="T23" fmla="*/ 672 h 875"/>
                <a:gd name="T24" fmla="*/ 560 w 560"/>
                <a:gd name="T25" fmla="*/ 203 h 875"/>
                <a:gd name="T26" fmla="*/ 560 w 560"/>
                <a:gd name="T27" fmla="*/ 126 h 875"/>
                <a:gd name="T28" fmla="*/ 403 w 560"/>
                <a:gd name="T29" fmla="*/ 57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0" h="875">
                  <a:moveTo>
                    <a:pt x="403" y="57"/>
                  </a:moveTo>
                  <a:cubicBezTo>
                    <a:pt x="322" y="50"/>
                    <a:pt x="278" y="0"/>
                    <a:pt x="278" y="0"/>
                  </a:cubicBezTo>
                  <a:cubicBezTo>
                    <a:pt x="278" y="0"/>
                    <a:pt x="236" y="50"/>
                    <a:pt x="156" y="57"/>
                  </a:cubicBezTo>
                  <a:cubicBezTo>
                    <a:pt x="75" y="64"/>
                    <a:pt x="0" y="98"/>
                    <a:pt x="0" y="126"/>
                  </a:cubicBezTo>
                  <a:cubicBezTo>
                    <a:pt x="0" y="203"/>
                    <a:pt x="0" y="203"/>
                    <a:pt x="0" y="203"/>
                  </a:cubicBezTo>
                  <a:cubicBezTo>
                    <a:pt x="0" y="672"/>
                    <a:pt x="0" y="672"/>
                    <a:pt x="0" y="672"/>
                  </a:cubicBezTo>
                  <a:cubicBezTo>
                    <a:pt x="0" y="750"/>
                    <a:pt x="0" y="750"/>
                    <a:pt x="0" y="750"/>
                  </a:cubicBezTo>
                  <a:cubicBezTo>
                    <a:pt x="0" y="777"/>
                    <a:pt x="75" y="811"/>
                    <a:pt x="155" y="818"/>
                  </a:cubicBezTo>
                  <a:cubicBezTo>
                    <a:pt x="236" y="825"/>
                    <a:pt x="279" y="875"/>
                    <a:pt x="279" y="875"/>
                  </a:cubicBezTo>
                  <a:cubicBezTo>
                    <a:pt x="279" y="875"/>
                    <a:pt x="322" y="825"/>
                    <a:pt x="403" y="818"/>
                  </a:cubicBezTo>
                  <a:cubicBezTo>
                    <a:pt x="483" y="811"/>
                    <a:pt x="560" y="777"/>
                    <a:pt x="560" y="750"/>
                  </a:cubicBezTo>
                  <a:cubicBezTo>
                    <a:pt x="560" y="672"/>
                    <a:pt x="560" y="672"/>
                    <a:pt x="560" y="672"/>
                  </a:cubicBezTo>
                  <a:cubicBezTo>
                    <a:pt x="560" y="203"/>
                    <a:pt x="560" y="203"/>
                    <a:pt x="560" y="203"/>
                  </a:cubicBezTo>
                  <a:cubicBezTo>
                    <a:pt x="560" y="126"/>
                    <a:pt x="560" y="126"/>
                    <a:pt x="560" y="126"/>
                  </a:cubicBezTo>
                  <a:cubicBezTo>
                    <a:pt x="560" y="98"/>
                    <a:pt x="483" y="64"/>
                    <a:pt x="403" y="57"/>
                  </a:cubicBezTo>
                  <a:close/>
                </a:path>
              </a:pathLst>
            </a:custGeom>
            <a:solidFill>
              <a:srgbClr val="2C9AA1"/>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34495E"/>
                </a:solidFill>
                <a:effectLst/>
                <a:uLnTx/>
                <a:uFillTx/>
                <a:ea typeface="MS PGothic" pitchFamily="34" charset="-128"/>
              </a:endParaRPr>
            </a:p>
          </p:txBody>
        </p:sp>
        <p:sp>
          <p:nvSpPr>
            <p:cNvPr id="129" name="Title 1"/>
            <p:cNvSpPr txBox="1">
              <a:spLocks/>
            </p:cNvSpPr>
            <p:nvPr/>
          </p:nvSpPr>
          <p:spPr>
            <a:xfrm>
              <a:off x="6417289" y="2548103"/>
              <a:ext cx="772510" cy="331126"/>
            </a:xfrm>
            <a:prstGeom prst="rect">
              <a:avLst/>
            </a:prstGeom>
          </p:spPr>
          <p:txBody>
            <a:bodyPr anchor="ctr"/>
            <a:lstStyle>
              <a:lvl1pPr algn="l" defTabSz="914400" rtl="0" eaLnBrk="1" latinLnBrk="0" hangingPunct="1">
                <a:spcBef>
                  <a:spcPct val="0"/>
                </a:spcBef>
                <a:buNone/>
                <a:defRPr sz="2400" b="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150" normalizeH="0" baseline="0" noProof="0" dirty="0">
                  <a:ln>
                    <a:noFill/>
                  </a:ln>
                  <a:solidFill>
                    <a:srgbClr val="F6F8F8"/>
                  </a:solidFill>
                  <a:effectLst/>
                  <a:uLnTx/>
                  <a:uFillTx/>
                  <a:latin typeface="Source Sans Pro"/>
                  <a:ea typeface="+mj-ea"/>
                  <a:cs typeface="+mj-cs"/>
                </a:rPr>
                <a:t>USD </a:t>
              </a:r>
              <a:r>
                <a:rPr kumimoji="0" lang="en-US" sz="2000" b="1" i="0" u="none" strike="noStrike" kern="1200" cap="none" spc="-150" normalizeH="0" baseline="0" noProof="0" dirty="0">
                  <a:ln>
                    <a:noFill/>
                  </a:ln>
                  <a:solidFill>
                    <a:srgbClr val="F6F8F8"/>
                  </a:solidFill>
                  <a:effectLst/>
                  <a:uLnTx/>
                  <a:uFillTx/>
                  <a:latin typeface="Source Sans Pro"/>
                  <a:ea typeface="+mj-ea"/>
                  <a:cs typeface="+mj-cs"/>
                </a:rPr>
                <a:t>21,4</a:t>
              </a:r>
            </a:p>
          </p:txBody>
        </p:sp>
      </p:grpSp>
      <p:sp>
        <p:nvSpPr>
          <p:cNvPr id="133" name="CuadroTexto 132"/>
          <p:cNvSpPr txBox="1"/>
          <p:nvPr/>
        </p:nvSpPr>
        <p:spPr>
          <a:xfrm>
            <a:off x="2305778" y="5231586"/>
            <a:ext cx="4671663" cy="307777"/>
          </a:xfrm>
          <a:prstGeom prst="rect">
            <a:avLst/>
          </a:prstGeom>
          <a:noFill/>
        </p:spPr>
        <p:txBody>
          <a:bodyPr wrap="none" rtlCol="0">
            <a:spAutoFit/>
          </a:bodyPr>
          <a:lstStyle/>
          <a:p>
            <a:r>
              <a:rPr lang="en-US" sz="1400" dirty="0"/>
              <a:t>Fuente: Business Monitor International (USD per capita) 2016</a:t>
            </a:r>
          </a:p>
        </p:txBody>
      </p:sp>
    </p:spTree>
    <p:extLst>
      <p:ext uri="{BB962C8B-B14F-4D97-AF65-F5344CB8AC3E}">
        <p14:creationId xmlns:p14="http://schemas.microsoft.com/office/powerpoint/2010/main" val="403850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0" name="Teardrop 94"/>
          <p:cNvSpPr/>
          <p:nvPr/>
        </p:nvSpPr>
        <p:spPr bwMode="auto">
          <a:xfrm rot="18755312" flipH="1">
            <a:off x="7760181" y="3682648"/>
            <a:ext cx="864096" cy="864096"/>
          </a:xfrm>
          <a:prstGeom prst="teardrop">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Teardrop 94"/>
          <p:cNvSpPr/>
          <p:nvPr/>
        </p:nvSpPr>
        <p:spPr bwMode="auto">
          <a:xfrm rot="18755312" flipH="1">
            <a:off x="7760180" y="1520008"/>
            <a:ext cx="864096" cy="864096"/>
          </a:xfrm>
          <a:prstGeom prst="teardrop">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Teardrop 94"/>
          <p:cNvSpPr/>
          <p:nvPr/>
        </p:nvSpPr>
        <p:spPr bwMode="auto">
          <a:xfrm rot="8100000" flipH="1">
            <a:off x="387683" y="2357311"/>
            <a:ext cx="864096" cy="864096"/>
          </a:xfrm>
          <a:prstGeom prst="teardrop">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ardrop 94"/>
          <p:cNvSpPr/>
          <p:nvPr/>
        </p:nvSpPr>
        <p:spPr bwMode="auto">
          <a:xfrm rot="8100000" flipH="1">
            <a:off x="391925" y="680720"/>
            <a:ext cx="864096" cy="864096"/>
          </a:xfrm>
          <a:prstGeom prst="teardrop">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5 Imagen" descr="sectores-02.png"/>
          <p:cNvPicPr>
            <a:picLocks noChangeAspect="1"/>
          </p:cNvPicPr>
          <p:nvPr/>
        </p:nvPicPr>
        <p:blipFill>
          <a:blip r:embed="rId2" cstate="print"/>
          <a:srcRect t="24785" r="63388"/>
          <a:stretch>
            <a:fillRect/>
          </a:stretch>
        </p:blipFill>
        <p:spPr>
          <a:xfrm>
            <a:off x="377" y="3170112"/>
            <a:ext cx="2000831" cy="2567708"/>
          </a:xfrm>
          <a:prstGeom prst="rect">
            <a:avLst/>
          </a:prstGeom>
        </p:spPr>
      </p:pic>
      <p:pic>
        <p:nvPicPr>
          <p:cNvPr id="4"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107504" y="5377780"/>
            <a:ext cx="1872208" cy="230832"/>
          </a:xfrm>
          <a:prstGeom prst="rect">
            <a:avLst/>
          </a:prstGeom>
          <a:noFill/>
        </p:spPr>
        <p:txBody>
          <a:bodyPr wrap="square" rtlCol="0">
            <a:spAutoFit/>
          </a:bodyPr>
          <a:lstStyle/>
          <a:p>
            <a:pPr algn="ctr"/>
            <a:r>
              <a:rPr lang="es-ES" sz="900" b="1" dirty="0">
                <a:solidFill>
                  <a:schemeClr val="bg1"/>
                </a:solidFill>
                <a:latin typeface="Maven Pro" pitchFamily="2" charset="0"/>
              </a:rPr>
              <a:t>PROCOLOMBIA.CO</a:t>
            </a:r>
          </a:p>
        </p:txBody>
      </p:sp>
      <p:sp>
        <p:nvSpPr>
          <p:cNvPr id="3" name="CuadroTexto 2"/>
          <p:cNvSpPr txBox="1"/>
          <p:nvPr/>
        </p:nvSpPr>
        <p:spPr>
          <a:xfrm>
            <a:off x="137672" y="121196"/>
            <a:ext cx="6043642" cy="400110"/>
          </a:xfrm>
          <a:prstGeom prst="rect">
            <a:avLst/>
          </a:prstGeom>
          <a:noFill/>
        </p:spPr>
        <p:txBody>
          <a:bodyPr wrap="none" rtlCol="0">
            <a:spAutoFit/>
          </a:bodyPr>
          <a:lstStyle/>
          <a:p>
            <a:r>
              <a:rPr lang="es-CO" sz="2000" b="1" dirty="0">
                <a:solidFill>
                  <a:schemeClr val="tx1">
                    <a:lumMod val="85000"/>
                    <a:lumOff val="15000"/>
                  </a:schemeClr>
                </a:solidFill>
                <a:latin typeface="Century Gothic" panose="020B0502020202020204" pitchFamily="34" charset="0"/>
              </a:rPr>
              <a:t>Tendencias del sector farmacéutico en México</a:t>
            </a:r>
          </a:p>
        </p:txBody>
      </p:sp>
      <p:sp>
        <p:nvSpPr>
          <p:cNvPr id="7" name="Rectángulo 6"/>
          <p:cNvSpPr/>
          <p:nvPr/>
        </p:nvSpPr>
        <p:spPr>
          <a:xfrm>
            <a:off x="1443635" y="913284"/>
            <a:ext cx="7162042" cy="2492990"/>
          </a:xfrm>
          <a:prstGeom prst="rect">
            <a:avLst/>
          </a:prstGeom>
        </p:spPr>
        <p:txBody>
          <a:bodyPr wrap="square">
            <a:spAutoFit/>
          </a:bodyPr>
          <a:lstStyle/>
          <a:p>
            <a:pPr lvl="0">
              <a:spcAft>
                <a:spcPts val="0"/>
              </a:spcAft>
            </a:pPr>
            <a:r>
              <a:rPr lang="es-ES" sz="1300" dirty="0">
                <a:solidFill>
                  <a:schemeClr val="accent6">
                    <a:lumMod val="50000"/>
                  </a:schemeClr>
                </a:solidFill>
                <a:latin typeface="Century Gothic" panose="020B0502020202020204" pitchFamily="34" charset="0"/>
                <a:ea typeface="Calibri" panose="020F0502020204030204" pitchFamily="34" charset="0"/>
                <a:cs typeface="Times New Roman" panose="02020603050405020304" pitchFamily="18" charset="0"/>
              </a:rPr>
              <a:t>Tiene el tercer </a:t>
            </a:r>
            <a:r>
              <a:rPr lang="es-ES" sz="1300" b="1" dirty="0">
                <a:solidFill>
                  <a:schemeClr val="accent6">
                    <a:lumMod val="50000"/>
                  </a:schemeClr>
                </a:solidFill>
                <a:latin typeface="Century Gothic" panose="020B0502020202020204" pitchFamily="34" charset="0"/>
                <a:ea typeface="Calibri" panose="020F0502020204030204" pitchFamily="34" charset="0"/>
                <a:cs typeface="Times New Roman" panose="02020603050405020304" pitchFamily="18" charset="0"/>
              </a:rPr>
              <a:t>consumo per cápita de USD 25,5 </a:t>
            </a:r>
            <a:r>
              <a:rPr lang="es-ES" sz="1300" dirty="0">
                <a:solidFill>
                  <a:schemeClr val="accent6">
                    <a:lumMod val="50000"/>
                  </a:schemeClr>
                </a:solidFill>
                <a:latin typeface="Century Gothic" panose="020B0502020202020204" pitchFamily="34" charset="0"/>
                <a:ea typeface="Calibri" panose="020F0502020204030204" pitchFamily="34" charset="0"/>
                <a:cs typeface="Times New Roman" panose="02020603050405020304" pitchFamily="18" charset="0"/>
              </a:rPr>
              <a:t> en medicamentos OTC en la región de América Latina </a:t>
            </a: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a:p>
            <a:pPr lvl="0">
              <a:spcAft>
                <a:spcPts val="0"/>
              </a:spcAft>
            </a:pPr>
            <a:r>
              <a:rPr lang="es-ES" sz="1300" dirty="0">
                <a:solidFill>
                  <a:schemeClr val="accent4">
                    <a:lumMod val="75000"/>
                  </a:schemeClr>
                </a:solidFill>
                <a:latin typeface="Century Gothic" panose="020B0502020202020204" pitchFamily="34" charset="0"/>
                <a:ea typeface="Calibri" panose="020F0502020204030204" pitchFamily="34" charset="0"/>
                <a:cs typeface="Times New Roman" panose="02020603050405020304" pitchFamily="18" charset="0"/>
              </a:rPr>
              <a:t>Aunque la lealtad hacia las marcas de consumo en salud establecidas hace mucho tiempo -especialmente en la categoría OTC- sigue siendo alta, </a:t>
            </a:r>
            <a:r>
              <a:rPr lang="es-ES" sz="1300" b="1" dirty="0">
                <a:solidFill>
                  <a:schemeClr val="accent4">
                    <a:lumMod val="75000"/>
                  </a:schemeClr>
                </a:solidFill>
                <a:latin typeface="Century Gothic" panose="020B0502020202020204" pitchFamily="34" charset="0"/>
                <a:ea typeface="Calibri" panose="020F0502020204030204" pitchFamily="34" charset="0"/>
                <a:cs typeface="Times New Roman" panose="02020603050405020304" pitchFamily="18" charset="0"/>
              </a:rPr>
              <a:t>una porción creciente de la población mexicana está usando productos genéricos y privados de OTC.</a:t>
            </a:r>
          </a:p>
          <a:p>
            <a:pPr lvl="0">
              <a:spcAft>
                <a:spcPts val="0"/>
              </a:spcAft>
            </a:pPr>
            <a:endParaRPr lang="es-ES" sz="1300" dirty="0">
              <a:solidFill>
                <a:srgbClr val="00B050"/>
              </a:solidFill>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ángulo 7"/>
          <p:cNvSpPr/>
          <p:nvPr/>
        </p:nvSpPr>
        <p:spPr>
          <a:xfrm>
            <a:off x="375228" y="1536245"/>
            <a:ext cx="7283051" cy="3493264"/>
          </a:xfrm>
          <a:prstGeom prst="rect">
            <a:avLst/>
          </a:prstGeom>
        </p:spPr>
        <p:txBody>
          <a:bodyPr wrap="square">
            <a:spAutoFit/>
          </a:bodyPr>
          <a:lstStyle/>
          <a:p>
            <a:pPr lvl="0" algn="r">
              <a:spcAft>
                <a:spcPts val="0"/>
              </a:spcAft>
            </a:pPr>
            <a:r>
              <a:rPr lang="es-ES" sz="1300" dirty="0">
                <a:solidFill>
                  <a:schemeClr val="accent3">
                    <a:lumMod val="75000"/>
                  </a:schemeClr>
                </a:solidFill>
                <a:latin typeface="Century Gothic" panose="020B0502020202020204" pitchFamily="34" charset="0"/>
                <a:ea typeface="Calibri" panose="020F0502020204030204" pitchFamily="34" charset="0"/>
                <a:cs typeface="Times New Roman" panose="02020603050405020304" pitchFamily="18" charset="0"/>
              </a:rPr>
              <a:t>Factores tales como el estilo de vida cada vez más estresante, un aumento dramático en el sobrepeso y enfermedades crónicas, una fuerte tendencia hacia el autocuidado y el envejecimiento de la población seguirá </a:t>
            </a:r>
            <a:r>
              <a:rPr lang="es-ES" sz="1300" b="1" dirty="0">
                <a:solidFill>
                  <a:schemeClr val="accent3">
                    <a:lumMod val="75000"/>
                  </a:schemeClr>
                </a:solidFill>
                <a:latin typeface="Century Gothic" panose="020B0502020202020204" pitchFamily="34" charset="0"/>
                <a:ea typeface="Calibri" panose="020F0502020204030204" pitchFamily="34" charset="0"/>
                <a:cs typeface="Times New Roman" panose="02020603050405020304" pitchFamily="18" charset="0"/>
              </a:rPr>
              <a:t>impulsando las ventas de productos de salud para el consumidor durante el período de pronóstico</a:t>
            </a:r>
            <a:r>
              <a:rPr lang="es-ES" sz="1300" b="1" dirty="0">
                <a:solidFill>
                  <a:srgbClr val="0070C0"/>
                </a:solidFill>
                <a:latin typeface="Century Gothic" panose="020B0502020202020204" pitchFamily="34" charset="0"/>
                <a:ea typeface="Calibri" panose="020F0502020204030204" pitchFamily="34" charset="0"/>
                <a:cs typeface="Times New Roman" panose="02020603050405020304" pitchFamily="18" charset="0"/>
              </a:rPr>
              <a:t>.</a:t>
            </a:r>
          </a:p>
          <a:p>
            <a:pPr lvl="0" algn="r">
              <a:spcAft>
                <a:spcPts val="0"/>
              </a:spcAft>
            </a:pPr>
            <a:endParaRPr lang="es-ES" sz="1300" b="1"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endPar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endPar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endPar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endPar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endPar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endParaRPr>
          </a:p>
          <a:p>
            <a:pPr lvl="0" algn="r">
              <a:spcAft>
                <a:spcPts val="0"/>
              </a:spcAft>
            </a:pPr>
            <a:r>
              <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rPr>
              <a:t>Se espera que continúe la ya extendida tendencia entre los mexicanos a automedicarse, impulsando las ventas de salud de los consumidores durante el periodo 2016-2021</a:t>
            </a:r>
          </a:p>
          <a:p>
            <a:pPr lvl="0" algn="r">
              <a:spcAft>
                <a:spcPts val="0"/>
              </a:spcAft>
            </a:pPr>
            <a:r>
              <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rPr>
              <a:t>En México los </a:t>
            </a:r>
            <a:r>
              <a:rPr lang="es-ES" sz="1300" b="1" dirty="0">
                <a:solidFill>
                  <a:srgbClr val="0070C0"/>
                </a:solidFill>
                <a:latin typeface="Century Gothic" panose="020B0502020202020204" pitchFamily="34" charset="0"/>
                <a:ea typeface="Calibri" panose="020F0502020204030204" pitchFamily="34" charset="0"/>
                <a:cs typeface="Times New Roman" panose="02020603050405020304" pitchFamily="18" charset="0"/>
              </a:rPr>
              <a:t>supermercados modernos e hipermercados representan una cuarta parte de todas las ventas de OTC, en 2016 las farmacias, las cuales abarcan casi 25.000 farmacias independientes - generando el 41% .</a:t>
            </a:r>
          </a:p>
          <a:p>
            <a:pPr marL="457200" algn="r">
              <a:spcAft>
                <a:spcPts val="0"/>
              </a:spcAft>
            </a:pPr>
            <a:r>
              <a:rPr lang="es-ES" sz="1300" dirty="0">
                <a:solidFill>
                  <a:srgbClr val="0070C0"/>
                </a:solidFill>
                <a:latin typeface="Century Gothic" panose="020B0502020202020204" pitchFamily="34" charset="0"/>
                <a:ea typeface="Calibri" panose="020F0502020204030204" pitchFamily="34" charset="0"/>
                <a:cs typeface="Times New Roman" panose="02020603050405020304" pitchFamily="18" charset="0"/>
              </a:rPr>
              <a:t> </a:t>
            </a:r>
          </a:p>
        </p:txBody>
      </p:sp>
      <p:pic>
        <p:nvPicPr>
          <p:cNvPr id="10" name="Imagen 9"/>
          <p:cNvPicPr>
            <a:picLocks noChangeAspect="1"/>
          </p:cNvPicPr>
          <p:nvPr/>
        </p:nvPicPr>
        <p:blipFill>
          <a:blip r:embed="rId4" cstate="print">
            <a:lum bright="72000"/>
            <a:extLst>
              <a:ext uri="{28A0092B-C50C-407E-A947-70E740481C1C}">
                <a14:useLocalDpi xmlns:a14="http://schemas.microsoft.com/office/drawing/2010/main" val="0"/>
              </a:ext>
            </a:extLst>
          </a:blip>
          <a:stretch>
            <a:fillRect/>
          </a:stretch>
        </p:blipFill>
        <p:spPr>
          <a:xfrm>
            <a:off x="467544" y="801845"/>
            <a:ext cx="615495" cy="615495"/>
          </a:xfrm>
          <a:prstGeom prst="rect">
            <a:avLst/>
          </a:prstGeom>
          <a:effectLst>
            <a:outerShdw blurRad="50800" dir="5400000" algn="ctr" rotWithShape="0">
              <a:srgbClr val="000000">
                <a:alpha val="43137"/>
              </a:srgbClr>
            </a:outerShdw>
          </a:effec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47239" y="1596668"/>
            <a:ext cx="690133" cy="690133"/>
          </a:xfrm>
          <a:prstGeom prst="rect">
            <a:avLst/>
          </a:prstGeom>
        </p:spPr>
      </p:pic>
      <p:pic>
        <p:nvPicPr>
          <p:cNvPr id="12" name="Imagen 11"/>
          <p:cNvPicPr>
            <a:picLocks noChangeAspect="1"/>
          </p:cNvPicPr>
          <p:nvPr/>
        </p:nvPicPr>
        <p:blipFill>
          <a:blip r:embed="rId6" cstate="print">
            <a:lum bright="100000"/>
            <a:extLst>
              <a:ext uri="{28A0092B-C50C-407E-A947-70E740481C1C}">
                <a14:useLocalDpi xmlns:a14="http://schemas.microsoft.com/office/drawing/2010/main" val="0"/>
              </a:ext>
            </a:extLst>
          </a:blip>
          <a:stretch>
            <a:fillRect/>
          </a:stretch>
        </p:blipFill>
        <p:spPr>
          <a:xfrm>
            <a:off x="485960" y="2481234"/>
            <a:ext cx="681214" cy="681214"/>
          </a:xfrm>
          <a:prstGeom prst="rect">
            <a:avLst/>
          </a:prstGeom>
        </p:spPr>
      </p:pic>
      <p:pic>
        <p:nvPicPr>
          <p:cNvPr id="13" name="Imagen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12952" y="3865612"/>
            <a:ext cx="475472" cy="475472"/>
          </a:xfrm>
          <a:prstGeom prst="rect">
            <a:avLst/>
          </a:prstGeom>
        </p:spPr>
      </p:pic>
      <p:sp>
        <p:nvSpPr>
          <p:cNvPr id="14" name="CuadroTexto 13"/>
          <p:cNvSpPr txBox="1"/>
          <p:nvPr/>
        </p:nvSpPr>
        <p:spPr>
          <a:xfrm>
            <a:off x="1984292" y="5218366"/>
            <a:ext cx="2112886" cy="307777"/>
          </a:xfrm>
          <a:prstGeom prst="rect">
            <a:avLst/>
          </a:prstGeom>
          <a:noFill/>
        </p:spPr>
        <p:txBody>
          <a:bodyPr wrap="none" rtlCol="0">
            <a:spAutoFit/>
          </a:bodyPr>
          <a:lstStyle/>
          <a:p>
            <a:r>
              <a:rPr lang="en-US" sz="1400" dirty="0"/>
              <a:t>Fuente: Euromonitor 2017</a:t>
            </a:r>
          </a:p>
        </p:txBody>
      </p:sp>
    </p:spTree>
    <p:extLst>
      <p:ext uri="{BB962C8B-B14F-4D97-AF65-F5344CB8AC3E}">
        <p14:creationId xmlns:p14="http://schemas.microsoft.com/office/powerpoint/2010/main" val="306168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5715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 name="2 Imagen" descr="Sin título-2-04.png"/>
          <p:cNvPicPr>
            <a:picLocks noChangeAspect="1"/>
          </p:cNvPicPr>
          <p:nvPr/>
        </p:nvPicPr>
        <p:blipFill>
          <a:blip r:embed="rId2" cstate="print"/>
          <a:stretch>
            <a:fillRect/>
          </a:stretch>
        </p:blipFill>
        <p:spPr>
          <a:xfrm>
            <a:off x="0" y="930035"/>
            <a:ext cx="5211650" cy="4784965"/>
          </a:xfrm>
          <a:prstGeom prst="rect">
            <a:avLst/>
          </a:prstGeom>
        </p:spPr>
      </p:pic>
      <p:pic>
        <p:nvPicPr>
          <p:cNvPr id="4" name="3 Imagen" descr="Sin título-2-04.png"/>
          <p:cNvPicPr>
            <a:picLocks noChangeAspect="1"/>
          </p:cNvPicPr>
          <p:nvPr/>
        </p:nvPicPr>
        <p:blipFill>
          <a:blip r:embed="rId2" cstate="print"/>
          <a:stretch>
            <a:fillRect/>
          </a:stretch>
        </p:blipFill>
        <p:spPr>
          <a:xfrm rot="10800000">
            <a:off x="3932350" y="0"/>
            <a:ext cx="5211650" cy="4784965"/>
          </a:xfrm>
          <a:prstGeom prst="rect">
            <a:avLst/>
          </a:prstGeom>
        </p:spPr>
      </p:pic>
      <p:sp>
        <p:nvSpPr>
          <p:cNvPr id="5" name="4 Rectángulo"/>
          <p:cNvSpPr/>
          <p:nvPr/>
        </p:nvSpPr>
        <p:spPr>
          <a:xfrm>
            <a:off x="2051720" y="2209428"/>
            <a:ext cx="4896544" cy="136815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lumMod val="65000"/>
                  <a:lumOff val="35000"/>
                </a:schemeClr>
              </a:solidFill>
            </a:endParaRPr>
          </a:p>
        </p:txBody>
      </p:sp>
      <p:sp>
        <p:nvSpPr>
          <p:cNvPr id="6" name="5 CuadroTexto"/>
          <p:cNvSpPr txBox="1"/>
          <p:nvPr/>
        </p:nvSpPr>
        <p:spPr>
          <a:xfrm>
            <a:off x="2051720" y="2292759"/>
            <a:ext cx="4824536" cy="1077218"/>
          </a:xfrm>
          <a:prstGeom prst="rect">
            <a:avLst/>
          </a:prstGeom>
          <a:noFill/>
        </p:spPr>
        <p:txBody>
          <a:bodyPr wrap="square" rtlCol="0">
            <a:spAutoFit/>
          </a:bodyPr>
          <a:lstStyle/>
          <a:p>
            <a:pPr algn="ctr"/>
            <a:r>
              <a:rPr lang="es-CO" sz="3200" b="1" dirty="0">
                <a:solidFill>
                  <a:schemeClr val="bg1"/>
                </a:solidFill>
                <a:latin typeface="Century Gothic" panose="020B0502020202020204" pitchFamily="34" charset="0"/>
              </a:rPr>
              <a:t>Oportunidades de exportación</a:t>
            </a:r>
          </a:p>
        </p:txBody>
      </p:sp>
    </p:spTree>
    <p:extLst>
      <p:ext uri="{BB962C8B-B14F-4D97-AF65-F5344CB8AC3E}">
        <p14:creationId xmlns:p14="http://schemas.microsoft.com/office/powerpoint/2010/main" val="304933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Rectángulo"/>
          <p:cNvSpPr/>
          <p:nvPr/>
        </p:nvSpPr>
        <p:spPr>
          <a:xfrm>
            <a:off x="0" y="0"/>
            <a:ext cx="9144000" cy="5715000"/>
          </a:xfrm>
          <a:prstGeom prst="rect">
            <a:avLst/>
          </a:prstGeom>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pic>
        <p:nvPicPr>
          <p:cNvPr id="8" name="5 Imagen" descr="sectores-02.png"/>
          <p:cNvPicPr>
            <a:picLocks noChangeAspect="1"/>
          </p:cNvPicPr>
          <p:nvPr/>
        </p:nvPicPr>
        <p:blipFill>
          <a:blip r:embed="rId3" cstate="print"/>
          <a:srcRect t="24785" r="63388"/>
          <a:stretch>
            <a:fillRect/>
          </a:stretch>
        </p:blipFill>
        <p:spPr>
          <a:xfrm>
            <a:off x="377" y="3170112"/>
            <a:ext cx="2000831" cy="2567708"/>
          </a:xfrm>
          <a:prstGeom prst="rect">
            <a:avLst/>
          </a:prstGeom>
        </p:spPr>
      </p:pic>
      <p:pic>
        <p:nvPicPr>
          <p:cNvPr id="9" name="Picture 3" descr="Z:\USERS\cpalacio.PROEXPORTDOM\Documents\Documents\cpalacio\IDENTIDAD MARCA Y MANUALES\NUEVA IMAGEN PROCOLOMBIA\MANUAL PROCOLOMBIA\ULTIMO DICIEMBRE\Manual ProColombia\Kit de herramientas PROCOLOMBIA\LOGOTIPO\PRINCIPAL\PNG\PRO_PRINCIPAL_HORZ_PN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48208" y="5294758"/>
            <a:ext cx="1648619" cy="277019"/>
          </a:xfrm>
          <a:prstGeom prst="rect">
            <a:avLst/>
          </a:prstGeom>
          <a:noFill/>
          <a:extLst>
            <a:ext uri="{909E8E84-426E-40DD-AFC4-6F175D3DCCD1}">
              <a14:hiddenFill xmlns:a14="http://schemas.microsoft.com/office/drawing/2010/main">
                <a:solidFill>
                  <a:srgbClr val="FFFFFF"/>
                </a:solidFill>
              </a14:hiddenFill>
            </a:ext>
          </a:extLst>
        </p:spPr>
      </p:pic>
      <p:sp>
        <p:nvSpPr>
          <p:cNvPr id="6" name="24 Rectángulo"/>
          <p:cNvSpPr>
            <a:spLocks noChangeArrowheads="1"/>
          </p:cNvSpPr>
          <p:nvPr/>
        </p:nvSpPr>
        <p:spPr bwMode="auto">
          <a:xfrm>
            <a:off x="251520" y="97194"/>
            <a:ext cx="8640960" cy="666849"/>
          </a:xfrm>
          <a:prstGeom prst="rect">
            <a:avLst/>
          </a:prstGeom>
          <a:noFill/>
        </p:spPr>
        <p:txBody>
          <a:bodyPr/>
          <a:lstStyle/>
          <a:p>
            <a:pPr>
              <a:spcBef>
                <a:spcPct val="20000"/>
              </a:spcBef>
              <a:buFont typeface="Arial" panose="020B0604020202020204" pitchFamily="34" charset="0"/>
              <a:buNone/>
            </a:pPr>
            <a:r>
              <a:rPr lang="es-CO" sz="2000" b="1" dirty="0">
                <a:solidFill>
                  <a:schemeClr val="tx1">
                    <a:lumMod val="85000"/>
                    <a:lumOff val="15000"/>
                  </a:schemeClr>
                </a:solidFill>
                <a:latin typeface="Century Gothic" panose="020B0502020202020204" pitchFamily="34" charset="0"/>
              </a:rPr>
              <a:t>El trabajo de segmentación está enfocado en la identificación de nuevas y mejores oportunidades</a:t>
            </a:r>
          </a:p>
        </p:txBody>
      </p:sp>
      <p:sp>
        <p:nvSpPr>
          <p:cNvPr id="2" name="1 Rectángulo redondeado"/>
          <p:cNvSpPr/>
          <p:nvPr/>
        </p:nvSpPr>
        <p:spPr>
          <a:xfrm>
            <a:off x="395536" y="1160061"/>
            <a:ext cx="3698793" cy="3753134"/>
          </a:xfrm>
          <a:prstGeom prst="roundRect">
            <a:avLst/>
          </a:prstGeom>
          <a:solidFill>
            <a:srgbClr val="01648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500"/>
          </a:p>
        </p:txBody>
      </p:sp>
      <p:sp>
        <p:nvSpPr>
          <p:cNvPr id="58" name="57 Rectángulo"/>
          <p:cNvSpPr/>
          <p:nvPr/>
        </p:nvSpPr>
        <p:spPr>
          <a:xfrm>
            <a:off x="467544" y="1088802"/>
            <a:ext cx="3490307" cy="3824392"/>
          </a:xfrm>
          <a:prstGeom prst="rect">
            <a:avLst/>
          </a:prstGeom>
          <a:noFill/>
          <a:scene3d>
            <a:camera prst="orthographicFront"/>
            <a:lightRig rig="chilly" dir="t"/>
          </a:scene3d>
          <a:sp3d/>
        </p:spPr>
        <p:style>
          <a:lnRef idx="0">
            <a:scrgbClr r="0" g="0" b="0"/>
          </a:lnRef>
          <a:fillRef idx="0">
            <a:scrgbClr r="0" g="0" b="0"/>
          </a:fillRef>
          <a:effectRef idx="0">
            <a:scrgbClr r="0" g="0" b="0"/>
          </a:effectRef>
          <a:fontRef idx="minor">
            <a:schemeClr val="lt1"/>
          </a:fontRef>
        </p:style>
        <p:txBody>
          <a:bodyPr spcFirstLastPara="0" vert="horz" wrap="square" lIns="69850" tIns="69850" rIns="69850" bIns="69850" numCol="1" spcCol="1270" anchor="ctr" anchorCtr="0">
            <a:noAutofit/>
          </a:bodyPr>
          <a:lstStyle/>
          <a:p>
            <a:pPr algn="ctr" defTabSz="814884">
              <a:lnSpc>
                <a:spcPct val="90000"/>
              </a:lnSpc>
              <a:spcBef>
                <a:spcPct val="0"/>
              </a:spcBef>
              <a:spcAft>
                <a:spcPct val="35000"/>
              </a:spcAft>
            </a:pPr>
            <a:r>
              <a:rPr lang="es-CO" sz="1500" b="1" dirty="0">
                <a:latin typeface="Century Gothic" panose="020B0502020202020204" pitchFamily="34" charset="0"/>
              </a:rPr>
              <a:t>El modelo es una herramienta que permite analizar la estructura y el desempeño de  las importaciones de los países, así como el potencial de los productos colombianos. </a:t>
            </a:r>
          </a:p>
          <a:p>
            <a:pPr algn="ctr" defTabSz="814884">
              <a:lnSpc>
                <a:spcPct val="90000"/>
              </a:lnSpc>
              <a:spcBef>
                <a:spcPct val="0"/>
              </a:spcBef>
              <a:spcAft>
                <a:spcPct val="35000"/>
              </a:spcAft>
            </a:pPr>
            <a:r>
              <a:rPr lang="es-CO" sz="1500" b="1" dirty="0">
                <a:latin typeface="Century Gothic" panose="020B0502020202020204" pitchFamily="34" charset="0"/>
              </a:rPr>
              <a:t> Además genera un análisis de la estructura del mercado y el dinamismo de un producto específico, identificando el aumento o disminución en la cuota de mercado y el comportamiento de la demanda del mismo. </a:t>
            </a:r>
          </a:p>
        </p:txBody>
      </p:sp>
      <p:sp>
        <p:nvSpPr>
          <p:cNvPr id="18" name="17 CuadroTexto"/>
          <p:cNvSpPr txBox="1"/>
          <p:nvPr/>
        </p:nvSpPr>
        <p:spPr>
          <a:xfrm>
            <a:off x="4713188" y="1746875"/>
            <a:ext cx="4179292" cy="2221249"/>
          </a:xfrm>
          <a:prstGeom prst="rect">
            <a:avLst/>
          </a:prstGeom>
          <a:noFill/>
        </p:spPr>
        <p:txBody>
          <a:bodyPr wrap="square" rtlCol="0">
            <a:spAutoFit/>
          </a:bodyPr>
          <a:lstStyle/>
          <a:p>
            <a:pPr algn="just"/>
            <a:r>
              <a:rPr lang="es-CO" sz="1667" b="1" u="sng" dirty="0">
                <a:solidFill>
                  <a:schemeClr val="tx1">
                    <a:lumMod val="85000"/>
                    <a:lumOff val="15000"/>
                  </a:schemeClr>
                </a:solidFill>
                <a:latin typeface="Century Gothic" panose="020B0502020202020204" pitchFamily="34" charset="0"/>
              </a:rPr>
              <a:t>Enfoques</a:t>
            </a:r>
          </a:p>
          <a:p>
            <a:pPr algn="just"/>
            <a:endParaRPr lang="es-CO" sz="1667" dirty="0">
              <a:solidFill>
                <a:schemeClr val="tx1">
                  <a:lumMod val="85000"/>
                  <a:lumOff val="15000"/>
                </a:schemeClr>
              </a:solidFill>
              <a:latin typeface="Century Gothic" panose="020B0502020202020204" pitchFamily="34" charset="0"/>
            </a:endParaRPr>
          </a:p>
          <a:p>
            <a:pPr marL="285739" indent="-285739">
              <a:buBlip>
                <a:blip r:embed="rId5"/>
              </a:buBlip>
            </a:pPr>
            <a:r>
              <a:rPr lang="es-ES" sz="1500" dirty="0">
                <a:latin typeface="Century Gothic" panose="020B0502020202020204" pitchFamily="34" charset="0"/>
              </a:rPr>
              <a:t>Identificar la potencialidad de países importadores, para una partida arancelaria o sector.</a:t>
            </a:r>
          </a:p>
          <a:p>
            <a:pPr lvl="0"/>
            <a:endParaRPr lang="es-CO" sz="1500" dirty="0">
              <a:latin typeface="Century Gothic" panose="020B0502020202020204" pitchFamily="34" charset="0"/>
            </a:endParaRPr>
          </a:p>
          <a:p>
            <a:pPr marL="285739" indent="-285739">
              <a:buBlip>
                <a:blip r:embed="rId5"/>
              </a:buBlip>
            </a:pPr>
            <a:r>
              <a:rPr lang="es-ES" sz="1500" dirty="0">
                <a:latin typeface="Century Gothic" panose="020B0502020202020204" pitchFamily="34" charset="0"/>
              </a:rPr>
              <a:t>Identificar la potencialidad de partidas arancelarias o sectores, en un país o departamento.</a:t>
            </a:r>
            <a:endParaRPr lang="es-CO" sz="1500" dirty="0">
              <a:latin typeface="Century Gothic" panose="020B0502020202020204" pitchFamily="34" charset="0"/>
            </a:endParaRPr>
          </a:p>
        </p:txBody>
      </p:sp>
    </p:spTree>
    <p:extLst>
      <p:ext uri="{BB962C8B-B14F-4D97-AF65-F5344CB8AC3E}">
        <p14:creationId xmlns:p14="http://schemas.microsoft.com/office/powerpoint/2010/main" val="18850588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bg1">
                <a:lumMod val="85000"/>
              </a:schemeClr>
            </a:gs>
            <a:gs pos="67000">
              <a:schemeClr val="bg1"/>
            </a:gs>
            <a:gs pos="34000">
              <a:schemeClr val="bg1"/>
            </a:gs>
            <a:gs pos="100000">
              <a:schemeClr val="bg1">
                <a:lumMod val="85000"/>
              </a:schemeClr>
            </a:gs>
          </a:gsLst>
          <a:lin ang="108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14229</TotalTime>
  <Words>879</Words>
  <Application>Microsoft Office PowerPoint</Application>
  <PresentationFormat>Presentación en pantalla (16:10)</PresentationFormat>
  <Paragraphs>119</Paragraphs>
  <Slides>12</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MS PGothic</vt:lpstr>
      <vt:lpstr>Arial</vt:lpstr>
      <vt:lpstr>Calibri</vt:lpstr>
      <vt:lpstr>Century Gothic</vt:lpstr>
      <vt:lpstr>Maven Pro</vt:lpstr>
      <vt:lpstr>Source Sans Pro</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CAMILA SUAREZ GUZMAN</dc:creator>
  <cp:lastModifiedBy>Julieth Maricela Trejos Caro</cp:lastModifiedBy>
  <cp:revision>110</cp:revision>
  <dcterms:created xsi:type="dcterms:W3CDTF">2016-01-13T14:35:20Z</dcterms:created>
  <dcterms:modified xsi:type="dcterms:W3CDTF">2017-05-30T16:36:22Z</dcterms:modified>
</cp:coreProperties>
</file>